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73" r:id="rId13"/>
    <p:sldId id="274" r:id="rId14"/>
    <p:sldId id="275" r:id="rId15"/>
    <p:sldId id="267" r:id="rId16"/>
    <p:sldId id="268" r:id="rId17"/>
    <p:sldId id="269" r:id="rId18"/>
    <p:sldId id="270" r:id="rId19"/>
    <p:sldId id="271" r:id="rId20"/>
    <p:sldId id="272" r:id="rId21"/>
    <p:sldId id="276" r:id="rId22"/>
  </p:sldIdLst>
  <p:sldSz cx="18288000" cy="10287000"/>
  <p:notesSz cx="6858000" cy="9144000"/>
  <p:embeddedFontLst>
    <p:embeddedFont>
      <p:font typeface="Arial Italics" charset="0"/>
      <p:regular r:id="rId23"/>
    </p:embeddedFont>
    <p:embeddedFont>
      <p:font typeface="Arial Bold Italics" charset="0"/>
      <p:regular r:id="rId24"/>
    </p:embeddedFont>
    <p:embeddedFont>
      <p:font typeface="Montserrat Bold" charset="0"/>
      <p:regular r:id="rId25"/>
      <p:bold r:id="rId26"/>
    </p:embeddedFont>
    <p:embeddedFont>
      <p:font typeface="Arial Bold" pitchFamily="34" charset="0"/>
      <p:bold r:id="rId27"/>
    </p:embeddedFont>
    <p:embeddedFont>
      <p:font typeface="Montserrat" charset="0"/>
      <p:regular r:id="rId28"/>
      <p:bold r:id="rId29"/>
      <p:italic r:id="rId30"/>
      <p:boldItalic r:id="rId31"/>
    </p:embeddedFont>
    <p:embeddedFont>
      <p:font typeface="Calibri" pitchFamily="34" charset="0"/>
      <p:regular r:id="rId32"/>
      <p:bold r:id="rId33"/>
      <p:italic r:id="rId34"/>
      <p:boldItalic r:id="rId35"/>
    </p:embeddedFont>
    <p:embeddedFont>
      <p:font typeface="Montserrat Medium" charset="0"/>
      <p:regular r:id="rId36"/>
      <p:italic r:id="rId37"/>
    </p:embeddedFont>
    <p:embeddedFont>
      <p:font typeface="Montserrat Semi-Bold" charset="0"/>
      <p:regular r:id="rId3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p:scale>
          <a:sx n="40" d="100"/>
          <a:sy n="40" d="100"/>
        </p:scale>
        <p:origin x="-1522" y="-581"/>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9"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12.fntdata"/><Relationship Id="rId4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font" Target="fonts/font11.fntdata"/><Relationship Id="rId38" Type="http://schemas.openxmlformats.org/officeDocument/2006/relationships/font" Target="fonts/font16.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font" Target="fonts/font15.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font" Target="fonts/font1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font" Target="fonts/font13.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1/16/2025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1/16/2025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1/16/2025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1/16/2025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1/16/2025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4.sv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51.jpeg"/></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53.png"/><Relationship Id="rId7" Type="http://schemas.openxmlformats.org/officeDocument/2006/relationships/image" Target="../media/image4.png"/><Relationship Id="rId2" Type="http://schemas.openxmlformats.org/officeDocument/2006/relationships/image" Target="../media/image52.png"/><Relationship Id="rId1" Type="http://schemas.openxmlformats.org/officeDocument/2006/relationships/slideLayout" Target="../slideLayouts/slideLayout7.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16.xml.rels><?xml version="1.0" encoding="UTF-8" standalone="yes"?>
<Relationships xmlns="http://schemas.openxmlformats.org/package/2006/relationships"><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1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63.png"/></Relationships>
</file>

<file path=ppt/slides/_rels/slide18.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64.png"/><Relationship Id="rId7" Type="http://schemas.openxmlformats.org/officeDocument/2006/relationships/image" Target="../media/image68.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 Id="rId9" Type="http://schemas.openxmlformats.org/officeDocument/2006/relationships/image" Target="../media/image70.png"/></Relationships>
</file>

<file path=ppt/slides/_rels/slide19.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75.svg"/><Relationship Id="rId7" Type="http://schemas.openxmlformats.org/officeDocument/2006/relationships/image" Target="../media/image74.png"/><Relationship Id="rId2" Type="http://schemas.openxmlformats.org/officeDocument/2006/relationships/image" Target="../media/image71.png"/><Relationship Id="rId1" Type="http://schemas.openxmlformats.org/officeDocument/2006/relationships/slideLayout" Target="../slideLayouts/slideLayout7.xml"/><Relationship Id="rId6" Type="http://schemas.openxmlformats.org/officeDocument/2006/relationships/image" Target="../media/image73.png"/><Relationship Id="rId5" Type="http://schemas.openxmlformats.org/officeDocument/2006/relationships/image" Target="../media/image4.png"/><Relationship Id="rId4" Type="http://schemas.openxmlformats.org/officeDocument/2006/relationships/image" Target="../media/image72.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10.svg"/></Relationships>
</file>

<file path=ppt/slides/_rels/slide20.xml.rels><?xml version="1.0" encoding="UTF-8" standalone="yes"?>
<Relationships xmlns="http://schemas.openxmlformats.org/package/2006/relationships"><Relationship Id="rId13" Type="http://schemas.openxmlformats.org/officeDocument/2006/relationships/image" Target="../media/image79.jpeg"/><Relationship Id="rId18" Type="http://schemas.openxmlformats.org/officeDocument/2006/relationships/image" Target="../media/image80.png"/><Relationship Id="rId3" Type="http://schemas.openxmlformats.org/officeDocument/2006/relationships/hyperlink" Target="mailto:ceo@magnumwonderplast.com" TargetMode="External"/><Relationship Id="rId21" Type="http://schemas.openxmlformats.org/officeDocument/2006/relationships/image" Target="../media/image82.png"/><Relationship Id="rId7" Type="http://schemas.openxmlformats.org/officeDocument/2006/relationships/image" Target="../media/image77.png"/><Relationship Id="rId12" Type="http://schemas.openxmlformats.org/officeDocument/2006/relationships/hyperlink" Target="https://www.instagram.com/magnumwonderplast/?hl=en" TargetMode="External"/><Relationship Id="rId17" Type="http://schemas.openxmlformats.org/officeDocument/2006/relationships/hyperlink" Target="https://www.linkedin.com/in/magnum-wonderplast-30b853341/" TargetMode="External"/><Relationship Id="rId25" Type="http://schemas.openxmlformats.org/officeDocument/2006/relationships/image" Target="../media/image6.svg"/><Relationship Id="rId2" Type="http://schemas.openxmlformats.org/officeDocument/2006/relationships/hyperlink" Target="mailto:inquiry@magnumwonderplast.com" TargetMode="External"/><Relationship Id="rId16" Type="http://schemas.openxmlformats.org/officeDocument/2006/relationships/hyperlink" Target="https://www.youtube.com/@magnumwonderplastpvtltd" TargetMode="External"/><Relationship Id="rId20" Type="http://schemas.microsoft.com/office/2007/relationships/hdphoto" Target="../media/hdphoto1.wdp"/><Relationship Id="rId1" Type="http://schemas.openxmlformats.org/officeDocument/2006/relationships/slideLayout" Target="../slideLayouts/slideLayout7.xml"/><Relationship Id="rId6" Type="http://schemas.openxmlformats.org/officeDocument/2006/relationships/image" Target="../media/image84.svg"/><Relationship Id="rId11" Type="http://schemas.openxmlformats.org/officeDocument/2006/relationships/image" Target="../media/image78.jpeg"/><Relationship Id="rId24" Type="http://schemas.openxmlformats.org/officeDocument/2006/relationships/image" Target="../media/image84.png"/><Relationship Id="rId15" Type="http://schemas.openxmlformats.org/officeDocument/2006/relationships/hyperlink" Target="https://x.com/magnumpvtltd" TargetMode="External"/><Relationship Id="rId23" Type="http://schemas.openxmlformats.org/officeDocument/2006/relationships/image" Target="../media/image4.svg"/><Relationship Id="rId10" Type="http://schemas.openxmlformats.org/officeDocument/2006/relationships/image" Target="../media/image88.svg"/><Relationship Id="rId19" Type="http://schemas.openxmlformats.org/officeDocument/2006/relationships/image" Target="../media/image81.jpeg"/><Relationship Id="rId4" Type="http://schemas.openxmlformats.org/officeDocument/2006/relationships/image" Target="../media/image76.png"/><Relationship Id="rId14" Type="http://schemas.openxmlformats.org/officeDocument/2006/relationships/hyperlink" Target="https://www.facebook.com/profile.php?id=61572176369127" TargetMode="External"/><Relationship Id="rId9" Type="http://schemas.openxmlformats.org/officeDocument/2006/relationships/image" Target="../media/image2.svg"/><Relationship Id="rId22" Type="http://schemas.openxmlformats.org/officeDocument/2006/relationships/image" Target="../media/image83.png"/></Relationships>
</file>

<file path=ppt/slides/_rels/slide21.xml.rels><?xml version="1.0" encoding="UTF-8" standalone="yes"?>
<Relationships xmlns="http://schemas.openxmlformats.org/package/2006/relationships"><Relationship Id="rId8" Type="http://schemas.openxmlformats.org/officeDocument/2006/relationships/image" Target="../media/image81.jpeg"/><Relationship Id="rId13" Type="http://schemas.openxmlformats.org/officeDocument/2006/relationships/image" Target="../media/image4.svg"/><Relationship Id="rId3" Type="http://schemas.openxmlformats.org/officeDocument/2006/relationships/hyperlink" Target="mailto:lalit.verma@magnumplast.com" TargetMode="External"/><Relationship Id="rId7" Type="http://schemas.openxmlformats.org/officeDocument/2006/relationships/image" Target="../media/image87.png"/><Relationship Id="rId12" Type="http://schemas.openxmlformats.org/officeDocument/2006/relationships/image" Target="../media/image83.png"/><Relationship Id="rId2" Type="http://schemas.openxmlformats.org/officeDocument/2006/relationships/hyperlink" Target="mailto:sr@magnumwonderplast.com" TargetMode="External"/><Relationship Id="rId1" Type="http://schemas.openxmlformats.org/officeDocument/2006/relationships/slideLayout" Target="../slideLayouts/slideLayout7.xml"/><Relationship Id="rId6" Type="http://schemas.openxmlformats.org/officeDocument/2006/relationships/image" Target="../media/image86.png"/><Relationship Id="rId11" Type="http://schemas.openxmlformats.org/officeDocument/2006/relationships/image" Target="../media/image2.svg"/><Relationship Id="rId5" Type="http://schemas.openxmlformats.org/officeDocument/2006/relationships/hyperlink" Target="mailto:ritwiktrehan@magnumwonderplast.com" TargetMode="External"/><Relationship Id="rId15" Type="http://schemas.openxmlformats.org/officeDocument/2006/relationships/image" Target="../media/image6.svg"/><Relationship Id="rId10" Type="http://schemas.openxmlformats.org/officeDocument/2006/relationships/image" Target="../media/image82.png"/><Relationship Id="rId4" Type="http://schemas.openxmlformats.org/officeDocument/2006/relationships/image" Target="../media/image85.png"/><Relationship Id="rId9" Type="http://schemas.microsoft.com/office/2007/relationships/hdphoto" Target="../media/hdphoto1.wdp"/><Relationship Id="rId14" Type="http://schemas.openxmlformats.org/officeDocument/2006/relationships/image" Target="../media/image84.png"/></Relationships>
</file>

<file path=ppt/slides/_rels/slide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8" Type="http://schemas.openxmlformats.org/officeDocument/2006/relationships/image" Target="../media/image17.svg"/><Relationship Id="rId13" Type="http://schemas.openxmlformats.org/officeDocument/2006/relationships/image" Target="../media/image15.png"/><Relationship Id="rId3" Type="http://schemas.openxmlformats.org/officeDocument/2006/relationships/image" Target="../media/image8.png"/><Relationship Id="rId7" Type="http://schemas.openxmlformats.org/officeDocument/2006/relationships/image" Target="../media/image11.png"/><Relationship Id="rId12" Type="http://schemas.openxmlformats.org/officeDocument/2006/relationships/image" Target="../media/image21.svg"/><Relationship Id="rId2" Type="http://schemas.openxmlformats.org/officeDocument/2006/relationships/image" Target="../media/image4.png"/><Relationship Id="rId16"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10.jpeg"/><Relationship Id="rId11" Type="http://schemas.openxmlformats.org/officeDocument/2006/relationships/image" Target="../media/image14.png"/><Relationship Id="rId5" Type="http://schemas.openxmlformats.org/officeDocument/2006/relationships/image" Target="../media/image14.svg"/><Relationship Id="rId15" Type="http://schemas.openxmlformats.org/officeDocument/2006/relationships/image" Target="../media/image16.jpeg"/><Relationship Id="rId10" Type="http://schemas.openxmlformats.org/officeDocument/2006/relationships/image" Target="../media/image13.jpeg"/><Relationship Id="rId4" Type="http://schemas.openxmlformats.org/officeDocument/2006/relationships/image" Target="../media/image9.png"/><Relationship Id="rId9" Type="http://schemas.openxmlformats.org/officeDocument/2006/relationships/image" Target="../media/image12.jpeg"/><Relationship Id="rId14" Type="http://schemas.openxmlformats.org/officeDocument/2006/relationships/hyperlink" Target="mailto:cvi@cvi.sk" TargetMode="External"/></Relationships>
</file>

<file path=ppt/slides/_rels/slide6.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 Id="rId9" Type="http://schemas.openxmlformats.org/officeDocument/2006/relationships/image" Target="../media/image24.png"/></Relationships>
</file>

<file path=ppt/slides/_rels/slide7.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12" Type="http://schemas.openxmlformats.org/officeDocument/2006/relationships/image" Target="../media/image34.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png"/><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png"/></Relationships>
</file>

<file path=ppt/slides/_rels/slide8.xml.rels><?xml version="1.0" encoding="UTF-8" standalone="yes"?>
<Relationships xmlns="http://schemas.openxmlformats.org/package/2006/relationships"><Relationship Id="rId8" Type="http://schemas.openxmlformats.org/officeDocument/2006/relationships/image" Target="../media/image40.jpeg"/><Relationship Id="rId3" Type="http://schemas.openxmlformats.org/officeDocument/2006/relationships/image" Target="../media/image35.png"/><Relationship Id="rId7" Type="http://schemas.openxmlformats.org/officeDocument/2006/relationships/image" Target="../media/image39.jpe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38.jpeg"/><Relationship Id="rId5" Type="http://schemas.openxmlformats.org/officeDocument/2006/relationships/image" Target="../media/image37.jpeg"/><Relationship Id="rId4" Type="http://schemas.openxmlformats.org/officeDocument/2006/relationships/image" Target="../media/image36.png"/></Relationships>
</file>

<file path=ppt/slides/_rels/slide9.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 y="0"/>
            <a:ext cx="7142693" cy="5080840"/>
          </a:xfrm>
          <a:custGeom>
            <a:avLst/>
            <a:gdLst/>
            <a:ahLst/>
            <a:cxnLst/>
            <a:rect l="l" t="t" r="r" b="b"/>
            <a:pathLst>
              <a:path w="10812392" h="10812392">
                <a:moveTo>
                  <a:pt x="0" y="0"/>
                </a:moveTo>
                <a:lnTo>
                  <a:pt x="10812392" y="0"/>
                </a:lnTo>
                <a:lnTo>
                  <a:pt x="10812392" y="10812392"/>
                </a:lnTo>
                <a:lnTo>
                  <a:pt x="0" y="10812392"/>
                </a:lnTo>
                <a:lnTo>
                  <a:pt x="0" y="0"/>
                </a:lnTo>
                <a:close/>
              </a:path>
            </a:pathLst>
          </a:custGeom>
          <a:blipFill>
            <a:blip r:embed="rId2">
              <a:extLst>
                <a:ext uri="{96DAC541-7B7A-43D3-8B79-37D633B846F1}">
                  <asvg:svgBlip xmlns="" xmlns:asvg="http://schemas.microsoft.com/office/drawing/2016/SVG/main" r:embed="rId3"/>
                </a:ext>
              </a:extLst>
            </a:blip>
            <a:srcRect/>
            <a:stretch>
              <a:fillRect l="-51376" t="-112806" r="-1" b="-1"/>
            </a:stretch>
          </a:blipFill>
        </p:spPr>
      </p:sp>
      <p:sp>
        <p:nvSpPr>
          <p:cNvPr id="3" name="Freeform 3"/>
          <p:cNvSpPr/>
          <p:nvPr/>
        </p:nvSpPr>
        <p:spPr>
          <a:xfrm>
            <a:off x="-1" y="3504803"/>
            <a:ext cx="1329803" cy="5764383"/>
          </a:xfrm>
          <a:custGeom>
            <a:avLst/>
            <a:gdLst/>
            <a:ahLst/>
            <a:cxnLst/>
            <a:rect l="l" t="t" r="r" b="b"/>
            <a:pathLst>
              <a:path w="5764383" h="5764383">
                <a:moveTo>
                  <a:pt x="0" y="0"/>
                </a:moveTo>
                <a:lnTo>
                  <a:pt x="5764383" y="0"/>
                </a:lnTo>
                <a:lnTo>
                  <a:pt x="5764383" y="5764383"/>
                </a:lnTo>
                <a:lnTo>
                  <a:pt x="0" y="5764383"/>
                </a:lnTo>
                <a:lnTo>
                  <a:pt x="0" y="0"/>
                </a:lnTo>
                <a:close/>
              </a:path>
            </a:pathLst>
          </a:custGeom>
          <a:blipFill>
            <a:blip r:embed="rId4">
              <a:alphaModFix amt="64000"/>
              <a:extLst>
                <a:ext uri="{96DAC541-7B7A-43D3-8B79-37D633B846F1}">
                  <asvg:svgBlip xmlns="" xmlns:asvg="http://schemas.microsoft.com/office/drawing/2016/SVG/main" r:embed="rId5"/>
                </a:ext>
              </a:extLst>
            </a:blip>
            <a:srcRect/>
            <a:stretch>
              <a:fillRect l="-333476"/>
            </a:stretch>
          </a:blipFill>
        </p:spPr>
      </p:sp>
      <p:sp>
        <p:nvSpPr>
          <p:cNvPr id="4" name="Freeform 4"/>
          <p:cNvSpPr/>
          <p:nvPr/>
        </p:nvSpPr>
        <p:spPr>
          <a:xfrm>
            <a:off x="-1" y="7706989"/>
            <a:ext cx="4211995" cy="2580011"/>
          </a:xfrm>
          <a:custGeom>
            <a:avLst/>
            <a:gdLst/>
            <a:ahLst/>
            <a:cxnLst/>
            <a:rect l="l" t="t" r="r" b="b"/>
            <a:pathLst>
              <a:path w="5764383" h="5764383">
                <a:moveTo>
                  <a:pt x="0" y="0"/>
                </a:moveTo>
                <a:lnTo>
                  <a:pt x="5764382" y="0"/>
                </a:lnTo>
                <a:lnTo>
                  <a:pt x="5764382" y="5764383"/>
                </a:lnTo>
                <a:lnTo>
                  <a:pt x="0" y="5764383"/>
                </a:lnTo>
                <a:lnTo>
                  <a:pt x="0" y="0"/>
                </a:lnTo>
                <a:close/>
              </a:path>
            </a:pathLst>
          </a:custGeom>
          <a:blipFill>
            <a:blip r:embed="rId6">
              <a:extLst>
                <a:ext uri="{96DAC541-7B7A-43D3-8B79-37D633B846F1}">
                  <asvg:svgBlip xmlns="" xmlns:asvg="http://schemas.microsoft.com/office/drawing/2016/SVG/main" r:embed="rId7"/>
                </a:ext>
              </a:extLst>
            </a:blip>
            <a:srcRect/>
            <a:stretch>
              <a:fillRect l="-36856" t="-1" b="-123424"/>
            </a:stretch>
          </a:blipFill>
        </p:spPr>
      </p:sp>
      <p:sp>
        <p:nvSpPr>
          <p:cNvPr id="5" name="Freeform 5"/>
          <p:cNvSpPr/>
          <p:nvPr/>
        </p:nvSpPr>
        <p:spPr>
          <a:xfrm>
            <a:off x="14312580" y="522611"/>
            <a:ext cx="3544898" cy="1018687"/>
          </a:xfrm>
          <a:custGeom>
            <a:avLst/>
            <a:gdLst/>
            <a:ahLst/>
            <a:cxnLst/>
            <a:rect l="l" t="t" r="r" b="b"/>
            <a:pathLst>
              <a:path w="3544898" h="1018687">
                <a:moveTo>
                  <a:pt x="0" y="0"/>
                </a:moveTo>
                <a:lnTo>
                  <a:pt x="3544898" y="0"/>
                </a:lnTo>
                <a:lnTo>
                  <a:pt x="3544898" y="1018687"/>
                </a:lnTo>
                <a:lnTo>
                  <a:pt x="0" y="1018687"/>
                </a:lnTo>
                <a:lnTo>
                  <a:pt x="0" y="0"/>
                </a:lnTo>
                <a:close/>
              </a:path>
            </a:pathLst>
          </a:custGeom>
          <a:blipFill>
            <a:blip r:embed="rId8"/>
            <a:stretch>
              <a:fillRect l="-31354" t="-192761" r="-31354" b="-192761"/>
            </a:stretch>
          </a:blipFill>
        </p:spPr>
      </p:sp>
      <p:grpSp>
        <p:nvGrpSpPr>
          <p:cNvPr id="6" name="Group 6"/>
          <p:cNvGrpSpPr/>
          <p:nvPr/>
        </p:nvGrpSpPr>
        <p:grpSpPr>
          <a:xfrm>
            <a:off x="3962401" y="4273849"/>
            <a:ext cx="14325600" cy="2146001"/>
            <a:chOff x="0" y="0"/>
            <a:chExt cx="3620520" cy="770992"/>
          </a:xfrm>
        </p:grpSpPr>
        <p:sp>
          <p:nvSpPr>
            <p:cNvPr id="7" name="Freeform 7"/>
            <p:cNvSpPr/>
            <p:nvPr/>
          </p:nvSpPr>
          <p:spPr>
            <a:xfrm>
              <a:off x="0" y="0"/>
              <a:ext cx="3620520" cy="770992"/>
            </a:xfrm>
            <a:custGeom>
              <a:avLst/>
              <a:gdLst/>
              <a:ahLst/>
              <a:cxnLst/>
              <a:rect l="l" t="t" r="r" b="b"/>
              <a:pathLst>
                <a:path w="3620520" h="770992">
                  <a:moveTo>
                    <a:pt x="18383" y="0"/>
                  </a:moveTo>
                  <a:lnTo>
                    <a:pt x="3602138" y="0"/>
                  </a:lnTo>
                  <a:cubicBezTo>
                    <a:pt x="3612290" y="0"/>
                    <a:pt x="3620520" y="8230"/>
                    <a:pt x="3620520" y="18383"/>
                  </a:cubicBezTo>
                  <a:lnTo>
                    <a:pt x="3620520" y="752609"/>
                  </a:lnTo>
                  <a:cubicBezTo>
                    <a:pt x="3620520" y="757485"/>
                    <a:pt x="3618584" y="762161"/>
                    <a:pt x="3615136" y="765608"/>
                  </a:cubicBezTo>
                  <a:cubicBezTo>
                    <a:pt x="3611689" y="769055"/>
                    <a:pt x="3607013" y="770992"/>
                    <a:pt x="3602138" y="770992"/>
                  </a:cubicBezTo>
                  <a:lnTo>
                    <a:pt x="18383" y="770992"/>
                  </a:lnTo>
                  <a:cubicBezTo>
                    <a:pt x="13507" y="770992"/>
                    <a:pt x="8832" y="769055"/>
                    <a:pt x="5384" y="765608"/>
                  </a:cubicBezTo>
                  <a:cubicBezTo>
                    <a:pt x="1937" y="762161"/>
                    <a:pt x="0" y="757485"/>
                    <a:pt x="0" y="752609"/>
                  </a:cubicBezTo>
                  <a:lnTo>
                    <a:pt x="0" y="18383"/>
                  </a:lnTo>
                  <a:cubicBezTo>
                    <a:pt x="0" y="13507"/>
                    <a:pt x="1937" y="8832"/>
                    <a:pt x="5384" y="5384"/>
                  </a:cubicBezTo>
                  <a:cubicBezTo>
                    <a:pt x="8832" y="1937"/>
                    <a:pt x="13507" y="0"/>
                    <a:pt x="18383" y="0"/>
                  </a:cubicBezTo>
                  <a:close/>
                </a:path>
              </a:pathLst>
            </a:custGeom>
            <a:solidFill>
              <a:srgbClr val="FF0000"/>
            </a:solidFill>
          </p:spPr>
        </p:sp>
        <p:sp>
          <p:nvSpPr>
            <p:cNvPr id="8" name="TextBox 8"/>
            <p:cNvSpPr txBox="1"/>
            <p:nvPr/>
          </p:nvSpPr>
          <p:spPr>
            <a:xfrm>
              <a:off x="0" y="-57150"/>
              <a:ext cx="3620520" cy="828142"/>
            </a:xfrm>
            <a:prstGeom prst="rect">
              <a:avLst/>
            </a:prstGeom>
          </p:spPr>
          <p:txBody>
            <a:bodyPr lIns="51464" tIns="51464" rIns="51464" bIns="51464" rtlCol="0" anchor="ctr"/>
            <a:lstStyle/>
            <a:p>
              <a:pPr algn="ctr">
                <a:lnSpc>
                  <a:spcPts val="3639"/>
                </a:lnSpc>
              </a:pPr>
              <a:endParaRPr/>
            </a:p>
          </p:txBody>
        </p:sp>
      </p:grpSp>
      <p:sp>
        <p:nvSpPr>
          <p:cNvPr id="9" name="AutoShape 9"/>
          <p:cNvSpPr/>
          <p:nvPr/>
        </p:nvSpPr>
        <p:spPr>
          <a:xfrm>
            <a:off x="9328003" y="7218447"/>
            <a:ext cx="8959997" cy="0"/>
          </a:xfrm>
          <a:prstGeom prst="line">
            <a:avLst/>
          </a:prstGeom>
          <a:ln w="57150" cap="rnd">
            <a:solidFill>
              <a:srgbClr val="000000"/>
            </a:solidFill>
            <a:prstDash val="solid"/>
            <a:headEnd type="none" w="sm" len="sm"/>
            <a:tailEnd type="none" w="sm" len="sm"/>
          </a:ln>
        </p:spPr>
      </p:sp>
      <p:sp>
        <p:nvSpPr>
          <p:cNvPr id="10" name="AutoShape 10"/>
          <p:cNvSpPr/>
          <p:nvPr/>
        </p:nvSpPr>
        <p:spPr>
          <a:xfrm>
            <a:off x="11201402" y="3379910"/>
            <a:ext cx="7086598" cy="0"/>
          </a:xfrm>
          <a:prstGeom prst="line">
            <a:avLst/>
          </a:prstGeom>
          <a:ln w="57150" cap="flat">
            <a:solidFill>
              <a:srgbClr val="000000"/>
            </a:solidFill>
            <a:prstDash val="solid"/>
            <a:headEnd type="none" w="sm" len="sm"/>
            <a:tailEnd type="none" w="sm" len="sm"/>
          </a:ln>
        </p:spPr>
      </p:sp>
      <p:sp>
        <p:nvSpPr>
          <p:cNvPr id="11" name="TextBox 11"/>
          <p:cNvSpPr txBox="1"/>
          <p:nvPr/>
        </p:nvSpPr>
        <p:spPr>
          <a:xfrm>
            <a:off x="4404788" y="2943170"/>
            <a:ext cx="6900699" cy="873479"/>
          </a:xfrm>
          <a:prstGeom prst="rect">
            <a:avLst/>
          </a:prstGeom>
        </p:spPr>
        <p:txBody>
          <a:bodyPr lIns="0" tIns="0" rIns="0" bIns="0" rtlCol="0" anchor="t">
            <a:spAutoFit/>
          </a:bodyPr>
          <a:lstStyle/>
          <a:p>
            <a:pPr algn="l">
              <a:lnSpc>
                <a:spcPts val="6702"/>
              </a:lnSpc>
            </a:pPr>
            <a:r>
              <a:rPr lang="en-US" sz="5879" b="1" dirty="0">
                <a:solidFill>
                  <a:srgbClr val="FF0000"/>
                </a:solidFill>
                <a:latin typeface="Montserrat Bold"/>
                <a:ea typeface="Montserrat Bold"/>
                <a:cs typeface="Montserrat Bold"/>
                <a:sym typeface="Montserrat Bold"/>
              </a:rPr>
              <a:t>Company  </a:t>
            </a:r>
            <a:r>
              <a:rPr lang="en-US" sz="5879" b="1" dirty="0">
                <a:solidFill>
                  <a:srgbClr val="000000"/>
                </a:solidFill>
                <a:latin typeface="Montserrat Bold"/>
                <a:ea typeface="Montserrat Bold"/>
                <a:cs typeface="Montserrat Bold"/>
                <a:sym typeface="Montserrat Bold"/>
              </a:rPr>
              <a:t>Profile</a:t>
            </a:r>
          </a:p>
        </p:txBody>
      </p:sp>
      <p:sp>
        <p:nvSpPr>
          <p:cNvPr id="12" name="TextBox 12"/>
          <p:cNvSpPr txBox="1"/>
          <p:nvPr/>
        </p:nvSpPr>
        <p:spPr>
          <a:xfrm>
            <a:off x="4404788" y="4777265"/>
            <a:ext cx="13883211" cy="1036502"/>
          </a:xfrm>
          <a:prstGeom prst="rect">
            <a:avLst/>
          </a:prstGeom>
        </p:spPr>
        <p:txBody>
          <a:bodyPr wrap="square" lIns="0" tIns="0" rIns="0" bIns="0" rtlCol="0" anchor="t">
            <a:spAutoFit/>
          </a:bodyPr>
          <a:lstStyle/>
          <a:p>
            <a:pPr algn="l">
              <a:lnSpc>
                <a:spcPts val="8802"/>
              </a:lnSpc>
            </a:pPr>
            <a:r>
              <a:rPr lang="en-US" sz="6000" b="1" dirty="0" smtClean="0">
                <a:solidFill>
                  <a:srgbClr val="000000"/>
                </a:solidFill>
                <a:latin typeface="Montserrat Bold"/>
                <a:ea typeface="Montserrat Bold"/>
                <a:cs typeface="Montserrat Bold"/>
                <a:sym typeface="Montserrat Bold"/>
              </a:rPr>
              <a:t>MAGNUM WONDERPLAST (P) LTD.</a:t>
            </a:r>
            <a:endParaRPr lang="en-US" sz="6000" b="1" dirty="0">
              <a:solidFill>
                <a:srgbClr val="000000"/>
              </a:solidFill>
              <a:latin typeface="Montserrat Bold"/>
              <a:ea typeface="Montserrat Bold"/>
              <a:cs typeface="Montserrat Bold"/>
              <a:sym typeface="Montserrat Bold"/>
            </a:endParaRPr>
          </a:p>
        </p:txBody>
      </p:sp>
      <p:sp>
        <p:nvSpPr>
          <p:cNvPr id="13" name="TextBox 13"/>
          <p:cNvSpPr txBox="1"/>
          <p:nvPr/>
        </p:nvSpPr>
        <p:spPr>
          <a:xfrm>
            <a:off x="4404788" y="6983735"/>
            <a:ext cx="4923215" cy="525785"/>
          </a:xfrm>
          <a:prstGeom prst="rect">
            <a:avLst/>
          </a:prstGeom>
        </p:spPr>
        <p:txBody>
          <a:bodyPr wrap="square" lIns="0" tIns="0" rIns="0" bIns="0" rtlCol="0" anchor="t">
            <a:spAutoFit/>
          </a:bodyPr>
          <a:lstStyle/>
          <a:p>
            <a:pPr algn="ctr">
              <a:lnSpc>
                <a:spcPts val="4075"/>
              </a:lnSpc>
              <a:spcBef>
                <a:spcPct val="0"/>
              </a:spcBef>
            </a:pPr>
            <a:r>
              <a:rPr lang="en-US" sz="2911" b="1" dirty="0">
                <a:solidFill>
                  <a:srgbClr val="000000"/>
                </a:solidFill>
                <a:latin typeface="Montserrat Bold"/>
                <a:ea typeface="Montserrat Bold"/>
                <a:cs typeface="Montserrat Bold"/>
                <a:sym typeface="Montserrat Bold"/>
              </a:rPr>
              <a:t>WE MOULD YOUR IDEAS</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4312580" y="522611"/>
            <a:ext cx="3544898" cy="1018687"/>
          </a:xfrm>
          <a:custGeom>
            <a:avLst/>
            <a:gdLst/>
            <a:ahLst/>
            <a:cxnLst/>
            <a:rect l="l" t="t" r="r" b="b"/>
            <a:pathLst>
              <a:path w="3544898" h="1018687">
                <a:moveTo>
                  <a:pt x="0" y="0"/>
                </a:moveTo>
                <a:lnTo>
                  <a:pt x="3544898" y="0"/>
                </a:lnTo>
                <a:lnTo>
                  <a:pt x="3544898" y="1018687"/>
                </a:lnTo>
                <a:lnTo>
                  <a:pt x="0" y="1018687"/>
                </a:lnTo>
                <a:lnTo>
                  <a:pt x="0" y="0"/>
                </a:lnTo>
                <a:close/>
              </a:path>
            </a:pathLst>
          </a:custGeom>
          <a:blipFill>
            <a:blip r:embed="rId2"/>
            <a:stretch>
              <a:fillRect l="-31354" t="-192761" r="-31354" b="-192761"/>
            </a:stretch>
          </a:blipFill>
        </p:spPr>
      </p:sp>
      <p:sp>
        <p:nvSpPr>
          <p:cNvPr id="6" name="Freeform 6"/>
          <p:cNvSpPr/>
          <p:nvPr/>
        </p:nvSpPr>
        <p:spPr>
          <a:xfrm>
            <a:off x="3579017" y="2954360"/>
            <a:ext cx="11129965" cy="5384121"/>
          </a:xfrm>
          <a:custGeom>
            <a:avLst/>
            <a:gdLst/>
            <a:ahLst/>
            <a:cxnLst/>
            <a:rect l="l" t="t" r="r" b="b"/>
            <a:pathLst>
              <a:path w="11129965" h="5384121">
                <a:moveTo>
                  <a:pt x="0" y="0"/>
                </a:moveTo>
                <a:lnTo>
                  <a:pt x="11129966" y="0"/>
                </a:lnTo>
                <a:lnTo>
                  <a:pt x="11129966" y="5384120"/>
                </a:lnTo>
                <a:lnTo>
                  <a:pt x="0" y="5384120"/>
                </a:lnTo>
                <a:lnTo>
                  <a:pt x="0" y="0"/>
                </a:lnTo>
                <a:close/>
              </a:path>
            </a:pathLst>
          </a:custGeom>
          <a:blipFill>
            <a:blip r:embed="rId3"/>
            <a:stretch>
              <a:fillRect/>
            </a:stretch>
          </a:blipFill>
        </p:spPr>
      </p:sp>
      <p:sp>
        <p:nvSpPr>
          <p:cNvPr id="7" name="TextBox 7"/>
          <p:cNvSpPr txBox="1"/>
          <p:nvPr/>
        </p:nvSpPr>
        <p:spPr>
          <a:xfrm>
            <a:off x="809827" y="993854"/>
            <a:ext cx="8542022" cy="1686560"/>
          </a:xfrm>
          <a:prstGeom prst="rect">
            <a:avLst/>
          </a:prstGeom>
        </p:spPr>
        <p:txBody>
          <a:bodyPr lIns="0" tIns="0" rIns="0" bIns="0" rtlCol="0" anchor="t">
            <a:spAutoFit/>
          </a:bodyPr>
          <a:lstStyle/>
          <a:p>
            <a:pPr algn="l">
              <a:lnSpc>
                <a:spcPts val="6760"/>
              </a:lnSpc>
            </a:pPr>
            <a:r>
              <a:rPr lang="en-US" sz="5200" b="1">
                <a:solidFill>
                  <a:srgbClr val="000000"/>
                </a:solidFill>
                <a:latin typeface="Montserrat Bold"/>
                <a:ea typeface="Montserrat Bold"/>
                <a:cs typeface="Montserrat Bold"/>
                <a:sym typeface="Montserrat Bold"/>
              </a:rPr>
              <a:t>HIGH PRECISION INSPECTION </a:t>
            </a:r>
            <a:r>
              <a:rPr lang="en-US" sz="5200" b="1">
                <a:solidFill>
                  <a:srgbClr val="FF0000"/>
                </a:solidFill>
                <a:latin typeface="Montserrat Bold"/>
                <a:ea typeface="Montserrat Bold"/>
                <a:cs typeface="Montserrat Bold"/>
                <a:sym typeface="Montserrat Bold"/>
              </a:rPr>
              <a:t>FACILITIES</a:t>
            </a:r>
          </a:p>
        </p:txBody>
      </p:sp>
      <p:sp>
        <p:nvSpPr>
          <p:cNvPr id="8" name="TextBox 8"/>
          <p:cNvSpPr txBox="1"/>
          <p:nvPr/>
        </p:nvSpPr>
        <p:spPr>
          <a:xfrm>
            <a:off x="3579017" y="8527982"/>
            <a:ext cx="5186035" cy="568103"/>
          </a:xfrm>
          <a:prstGeom prst="rect">
            <a:avLst/>
          </a:prstGeom>
        </p:spPr>
        <p:txBody>
          <a:bodyPr lIns="0" tIns="0" rIns="0" bIns="0" rtlCol="0" anchor="t">
            <a:spAutoFit/>
          </a:bodyPr>
          <a:lstStyle/>
          <a:p>
            <a:pPr algn="ctr">
              <a:lnSpc>
                <a:spcPts val="2386"/>
              </a:lnSpc>
            </a:pPr>
            <a:r>
              <a:rPr lang="en-US" sz="1704" b="1">
                <a:solidFill>
                  <a:srgbClr val="000000"/>
                </a:solidFill>
                <a:latin typeface="Montserrat Semi-Bold"/>
                <a:ea typeface="Montserrat Semi-Bold"/>
                <a:cs typeface="Montserrat Semi-Bold"/>
                <a:sym typeface="Montserrat Semi-Bold"/>
              </a:rPr>
              <a:t>HEXAGON </a:t>
            </a:r>
          </a:p>
          <a:p>
            <a:pPr algn="ctr">
              <a:lnSpc>
                <a:spcPts val="2386"/>
              </a:lnSpc>
              <a:spcBef>
                <a:spcPct val="0"/>
              </a:spcBef>
            </a:pPr>
            <a:r>
              <a:rPr lang="en-US" sz="1704" b="1">
                <a:solidFill>
                  <a:srgbClr val="000000"/>
                </a:solidFill>
                <a:latin typeface="Montserrat Semi-Bold"/>
                <a:ea typeface="Montserrat Semi-Bold"/>
                <a:cs typeface="Montserrat Semi-Bold"/>
                <a:sym typeface="Montserrat Semi-Bold"/>
              </a:rPr>
              <a:t>VISION MEASURING MACHINE</a:t>
            </a:r>
          </a:p>
        </p:txBody>
      </p:sp>
      <p:sp>
        <p:nvSpPr>
          <p:cNvPr id="9" name="TextBox 9"/>
          <p:cNvSpPr txBox="1"/>
          <p:nvPr/>
        </p:nvSpPr>
        <p:spPr>
          <a:xfrm>
            <a:off x="9144000" y="8527982"/>
            <a:ext cx="6545972" cy="568103"/>
          </a:xfrm>
          <a:prstGeom prst="rect">
            <a:avLst/>
          </a:prstGeom>
        </p:spPr>
        <p:txBody>
          <a:bodyPr lIns="0" tIns="0" rIns="0" bIns="0" rtlCol="0" anchor="t">
            <a:spAutoFit/>
          </a:bodyPr>
          <a:lstStyle/>
          <a:p>
            <a:pPr algn="ctr">
              <a:lnSpc>
                <a:spcPts val="2386"/>
              </a:lnSpc>
            </a:pPr>
            <a:r>
              <a:rPr lang="en-US" sz="1704" b="1">
                <a:solidFill>
                  <a:srgbClr val="000000"/>
                </a:solidFill>
                <a:latin typeface="Montserrat Semi-Bold"/>
                <a:ea typeface="Montserrat Semi-Bold"/>
                <a:cs typeface="Montserrat Semi-Bold"/>
                <a:sym typeface="Montserrat Semi-Bold"/>
              </a:rPr>
              <a:t>MITUTOYO JAPAN </a:t>
            </a:r>
          </a:p>
          <a:p>
            <a:pPr algn="ctr">
              <a:lnSpc>
                <a:spcPts val="2386"/>
              </a:lnSpc>
              <a:spcBef>
                <a:spcPct val="0"/>
              </a:spcBef>
            </a:pPr>
            <a:r>
              <a:rPr lang="en-US" sz="1704" b="1">
                <a:solidFill>
                  <a:srgbClr val="000000"/>
                </a:solidFill>
                <a:latin typeface="Montserrat Semi-Bold"/>
                <a:ea typeface="Montserrat Semi-Bold"/>
                <a:cs typeface="Montserrat Semi-Bold"/>
                <a:sym typeface="Montserrat Semi-Bold"/>
              </a:rPr>
              <a:t>COORDINATE MEASURING MACHINE CRYSTA APEX V574</a:t>
            </a: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4312580" y="522611"/>
            <a:ext cx="3544898" cy="1018687"/>
          </a:xfrm>
          <a:custGeom>
            <a:avLst/>
            <a:gdLst/>
            <a:ahLst/>
            <a:cxnLst/>
            <a:rect l="l" t="t" r="r" b="b"/>
            <a:pathLst>
              <a:path w="3544898" h="1018687">
                <a:moveTo>
                  <a:pt x="0" y="0"/>
                </a:moveTo>
                <a:lnTo>
                  <a:pt x="3544898" y="0"/>
                </a:lnTo>
                <a:lnTo>
                  <a:pt x="3544898" y="1018687"/>
                </a:lnTo>
                <a:lnTo>
                  <a:pt x="0" y="1018687"/>
                </a:lnTo>
                <a:lnTo>
                  <a:pt x="0" y="0"/>
                </a:lnTo>
                <a:close/>
              </a:path>
            </a:pathLst>
          </a:custGeom>
          <a:blipFill>
            <a:blip r:embed="rId2"/>
            <a:stretch>
              <a:fillRect l="-31354" t="-192761" r="-31354" b="-192761"/>
            </a:stretch>
          </a:blipFill>
        </p:spPr>
      </p:sp>
      <p:graphicFrame>
        <p:nvGraphicFramePr>
          <p:cNvPr id="3" name="Table 3"/>
          <p:cNvGraphicFramePr>
            <a:graphicFrameLocks noGrp="1"/>
          </p:cNvGraphicFramePr>
          <p:nvPr>
            <p:extLst>
              <p:ext uri="{D42A27DB-BD31-4B8C-83A1-F6EECF244321}">
                <p14:modId xmlns:p14="http://schemas.microsoft.com/office/powerpoint/2010/main" val="2205544790"/>
              </p:ext>
            </p:extLst>
          </p:nvPr>
        </p:nvGraphicFramePr>
        <p:xfrm>
          <a:off x="809827" y="1950776"/>
          <a:ext cx="16814800" cy="4633745"/>
        </p:xfrm>
        <a:graphic>
          <a:graphicData uri="http://schemas.openxmlformats.org/drawingml/2006/table">
            <a:tbl>
              <a:tblPr/>
              <a:tblGrid>
                <a:gridCol w="804908"/>
                <a:gridCol w="9046532"/>
                <a:gridCol w="2930469"/>
                <a:gridCol w="1577667"/>
                <a:gridCol w="2455224"/>
              </a:tblGrid>
              <a:tr h="458095">
                <a:tc>
                  <a:txBody>
                    <a:bodyPr/>
                    <a:lstStyle/>
                    <a:p>
                      <a:pPr algn="l">
                        <a:lnSpc>
                          <a:spcPts val="2711"/>
                        </a:lnSpc>
                        <a:defRPr/>
                      </a:pPr>
                      <a:r>
                        <a:rPr lang="en-US" sz="1937" dirty="0">
                          <a:solidFill>
                            <a:srgbClr val="000000"/>
                          </a:solidFill>
                          <a:latin typeface="Arial"/>
                          <a:ea typeface="Arial"/>
                          <a:cs typeface="Arial"/>
                          <a:sym typeface="Arial"/>
                        </a:rPr>
                        <a:t>S. No.</a:t>
                      </a:r>
                      <a:endParaRPr lang="en-US" sz="1100" dirty="0"/>
                    </a:p>
                  </a:txBody>
                  <a:tcPr marL="42871" marR="42871" marT="42871" marB="42871" anchor="ctr">
                    <a:lnL w="8574"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8574" cap="flat" cmpd="sng" algn="ctr">
                      <a:solidFill>
                        <a:srgbClr val="000000"/>
                      </a:solidFill>
                      <a:prstDash val="solid"/>
                      <a:round/>
                      <a:headEnd type="none" w="med" len="med"/>
                      <a:tailEnd type="none" w="med" len="med"/>
                    </a:lnT>
                    <a:lnB w="8574" cap="flat" cmpd="sng" algn="ctr">
                      <a:solidFill>
                        <a:srgbClr val="000000"/>
                      </a:solidFill>
                      <a:prstDash val="solid"/>
                      <a:round/>
                      <a:headEnd type="none" w="med" len="med"/>
                      <a:tailEnd type="none" w="med" len="med"/>
                    </a:lnB>
                    <a:solidFill>
                      <a:srgbClr val="FF0000"/>
                    </a:solidFill>
                  </a:tcPr>
                </a:tc>
                <a:tc>
                  <a:txBody>
                    <a:bodyPr/>
                    <a:lstStyle/>
                    <a:p>
                      <a:pPr algn="l">
                        <a:lnSpc>
                          <a:spcPts val="2711"/>
                        </a:lnSpc>
                        <a:defRPr/>
                      </a:pPr>
                      <a:r>
                        <a:rPr lang="en-US" sz="1937">
                          <a:solidFill>
                            <a:srgbClr val="000000"/>
                          </a:solidFill>
                          <a:latin typeface="Arial"/>
                          <a:ea typeface="Arial"/>
                          <a:cs typeface="Arial"/>
                          <a:sym typeface="Arial"/>
                        </a:rPr>
                        <a:t>Machine Type</a:t>
                      </a:r>
                      <a:endParaRPr lang="en-US" sz="1100"/>
                    </a:p>
                  </a:txBody>
                  <a:tcPr marL="42871" marR="42871" marT="42871" marB="4287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0000"/>
                    </a:solidFill>
                  </a:tcPr>
                </a:tc>
                <a:tc>
                  <a:txBody>
                    <a:bodyPr/>
                    <a:lstStyle/>
                    <a:p>
                      <a:pPr algn="l">
                        <a:lnSpc>
                          <a:spcPts val="2711"/>
                        </a:lnSpc>
                        <a:defRPr/>
                      </a:pPr>
                      <a:r>
                        <a:rPr lang="en-US" sz="1937">
                          <a:solidFill>
                            <a:srgbClr val="000000"/>
                          </a:solidFill>
                          <a:latin typeface="Arial"/>
                          <a:ea typeface="Arial"/>
                          <a:cs typeface="Arial"/>
                          <a:sym typeface="Arial"/>
                        </a:rPr>
                        <a:t>Capacity / Specification</a:t>
                      </a:r>
                      <a:endParaRPr lang="en-US" sz="1100"/>
                    </a:p>
                  </a:txBody>
                  <a:tcPr marL="42871" marR="42871" marT="42871" marB="4287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0000"/>
                    </a:solidFill>
                  </a:tcPr>
                </a:tc>
                <a:tc>
                  <a:txBody>
                    <a:bodyPr/>
                    <a:lstStyle/>
                    <a:p>
                      <a:pPr algn="l">
                        <a:lnSpc>
                          <a:spcPts val="2711"/>
                        </a:lnSpc>
                        <a:defRPr/>
                      </a:pPr>
                      <a:r>
                        <a:rPr lang="en-US" sz="1937">
                          <a:solidFill>
                            <a:srgbClr val="000000"/>
                          </a:solidFill>
                          <a:latin typeface="Arial"/>
                          <a:ea typeface="Arial"/>
                          <a:cs typeface="Arial"/>
                          <a:sym typeface="Arial"/>
                        </a:rPr>
                        <a:t>Capacity</a:t>
                      </a:r>
                      <a:endParaRPr lang="en-US" sz="1100"/>
                    </a:p>
                  </a:txBody>
                  <a:tcPr marL="42871" marR="42871" marT="42871" marB="42871" anchor="ctr">
                    <a:lnL w="9525" cap="flat" cmpd="sng" algn="ctr">
                      <a:solidFill>
                        <a:srgbClr val="000000"/>
                      </a:solidFill>
                      <a:prstDash val="solid"/>
                      <a:round/>
                      <a:headEnd type="none" w="med" len="med"/>
                      <a:tailEnd type="none" w="med" len="med"/>
                    </a:lnL>
                    <a:lnR w="8574" cap="flat" cmpd="sng" algn="ctr">
                      <a:solidFill>
                        <a:srgbClr val="000000"/>
                      </a:solidFill>
                      <a:prstDash val="solid"/>
                      <a:round/>
                      <a:headEnd type="none" w="med" len="med"/>
                      <a:tailEnd type="none" w="med" len="med"/>
                    </a:lnR>
                    <a:lnT w="8574" cap="flat" cmpd="sng" algn="ctr">
                      <a:solidFill>
                        <a:srgbClr val="000000"/>
                      </a:solidFill>
                      <a:prstDash val="solid"/>
                      <a:round/>
                      <a:headEnd type="none" w="med" len="med"/>
                      <a:tailEnd type="none" w="med" len="med"/>
                    </a:lnT>
                    <a:lnB w="8574" cap="flat" cmpd="sng" algn="ctr">
                      <a:solidFill>
                        <a:srgbClr val="000000"/>
                      </a:solidFill>
                      <a:prstDash val="solid"/>
                      <a:round/>
                      <a:headEnd type="none" w="med" len="med"/>
                      <a:tailEnd type="none" w="med" len="med"/>
                    </a:lnB>
                    <a:solidFill>
                      <a:srgbClr val="FF0000"/>
                    </a:solidFill>
                  </a:tcPr>
                </a:tc>
                <a:tc>
                  <a:txBody>
                    <a:bodyPr/>
                    <a:lstStyle/>
                    <a:p>
                      <a:pPr algn="l">
                        <a:lnSpc>
                          <a:spcPts val="2711"/>
                        </a:lnSpc>
                        <a:defRPr/>
                      </a:pPr>
                      <a:r>
                        <a:rPr lang="en-US" sz="1937">
                          <a:solidFill>
                            <a:srgbClr val="000000"/>
                          </a:solidFill>
                          <a:latin typeface="Arial"/>
                          <a:ea typeface="Arial"/>
                          <a:cs typeface="Arial"/>
                          <a:sym typeface="Arial"/>
                        </a:rPr>
                        <a:t>Make</a:t>
                      </a:r>
                      <a:endParaRPr lang="en-US" sz="1100"/>
                    </a:p>
                  </a:txBody>
                  <a:tcPr marL="42871" marR="42871" marT="42871" marB="42871" anchor="ctr">
                    <a:lnL w="8574" cap="flat" cmpd="sng" algn="ctr">
                      <a:solidFill>
                        <a:srgbClr val="000000"/>
                      </a:solidFill>
                      <a:prstDash val="solid"/>
                      <a:round/>
                      <a:headEnd type="none" w="med" len="med"/>
                      <a:tailEnd type="none" w="med" len="med"/>
                    </a:lnL>
                    <a:lnR w="8574" cap="flat" cmpd="sng" algn="ctr">
                      <a:solidFill>
                        <a:srgbClr val="000000"/>
                      </a:solidFill>
                      <a:prstDash val="solid"/>
                      <a:round/>
                      <a:headEnd type="none" w="med" len="med"/>
                      <a:tailEnd type="none" w="med" len="med"/>
                    </a:lnR>
                    <a:lnT w="8574" cap="flat" cmpd="sng" algn="ctr">
                      <a:solidFill>
                        <a:srgbClr val="000000"/>
                      </a:solidFill>
                      <a:prstDash val="solid"/>
                      <a:round/>
                      <a:headEnd type="none" w="med" len="med"/>
                      <a:tailEnd type="none" w="med" len="med"/>
                    </a:lnT>
                    <a:lnB w="8574" cap="flat" cmpd="sng" algn="ctr">
                      <a:solidFill>
                        <a:srgbClr val="000000"/>
                      </a:solidFill>
                      <a:prstDash val="solid"/>
                      <a:round/>
                      <a:headEnd type="none" w="med" len="med"/>
                      <a:tailEnd type="none" w="med" len="med"/>
                    </a:lnB>
                    <a:solidFill>
                      <a:srgbClr val="FF0000"/>
                    </a:solidFill>
                  </a:tcPr>
                </a:tc>
              </a:tr>
              <a:tr h="343571">
                <a:tc>
                  <a:txBody>
                    <a:bodyPr/>
                    <a:lstStyle/>
                    <a:p>
                      <a:pPr algn="l"/>
                      <a:r>
                        <a:rPr lang="en-US" sz="1600" dirty="0">
                          <a:effectLst/>
                        </a:rPr>
                        <a:t>1</a:t>
                      </a:r>
                    </a:p>
                  </a:txBody>
                  <a:tcPr marL="13857" marR="13857" marT="13857" marB="13857" anchor="ctr">
                    <a:lnL w="8574" cap="flat" cmpd="sng" algn="ctr">
                      <a:solidFill>
                        <a:srgbClr val="000000"/>
                      </a:solidFill>
                      <a:prstDash val="solid"/>
                      <a:round/>
                      <a:headEnd type="none" w="med" len="med"/>
                      <a:tailEnd type="none" w="med" len="med"/>
                    </a:lnL>
                    <a:lnR w="8574" cap="flat" cmpd="sng" algn="ctr">
                      <a:solidFill>
                        <a:srgbClr val="000000"/>
                      </a:solidFill>
                      <a:prstDash val="solid"/>
                      <a:round/>
                      <a:headEnd type="none" w="med" len="med"/>
                      <a:tailEnd type="none" w="med" len="med"/>
                    </a:lnR>
                    <a:lnT w="8574" cap="flat" cmpd="sng" algn="ctr">
                      <a:solidFill>
                        <a:srgbClr val="000000"/>
                      </a:solidFill>
                      <a:prstDash val="solid"/>
                      <a:round/>
                      <a:headEnd type="none" w="med" len="med"/>
                      <a:tailEnd type="none" w="med" len="med"/>
                    </a:lnT>
                    <a:lnB w="8574" cap="flat" cmpd="sng" algn="ctr">
                      <a:solidFill>
                        <a:srgbClr val="000000"/>
                      </a:solidFill>
                      <a:prstDash val="solid"/>
                      <a:round/>
                      <a:headEnd type="none" w="med" len="med"/>
                      <a:tailEnd type="none" w="med" len="med"/>
                    </a:lnB>
                  </a:tcPr>
                </a:tc>
                <a:tc>
                  <a:txBody>
                    <a:bodyPr/>
                    <a:lstStyle/>
                    <a:p>
                      <a:pPr algn="l"/>
                      <a:r>
                        <a:rPr lang="en-US" sz="1600" dirty="0">
                          <a:effectLst/>
                        </a:rPr>
                        <a:t>FULLY AUTOMATIC INJECTION MOULDING M/c</a:t>
                      </a:r>
                    </a:p>
                  </a:txBody>
                  <a:tcPr marL="13857" marR="13857" marT="13857" marB="13857" anchor="ctr">
                    <a:lnL w="8574" cap="flat" cmpd="sng" algn="ctr">
                      <a:solidFill>
                        <a:srgbClr val="000000"/>
                      </a:solidFill>
                      <a:prstDash val="solid"/>
                      <a:round/>
                      <a:headEnd type="none" w="med" len="med"/>
                      <a:tailEnd type="none" w="med" len="med"/>
                    </a:lnL>
                    <a:lnR w="8574"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8574" cap="flat" cmpd="sng" algn="ctr">
                      <a:solidFill>
                        <a:srgbClr val="000000"/>
                      </a:solidFill>
                      <a:prstDash val="solid"/>
                      <a:round/>
                      <a:headEnd type="none" w="med" len="med"/>
                      <a:tailEnd type="none" w="med" len="med"/>
                    </a:lnB>
                  </a:tcPr>
                </a:tc>
                <a:tc>
                  <a:txBody>
                    <a:bodyPr/>
                    <a:lstStyle/>
                    <a:p>
                      <a:pPr algn="l"/>
                      <a:r>
                        <a:rPr lang="en-US" sz="1600">
                          <a:effectLst/>
                        </a:rPr>
                        <a:t>35 TONNES</a:t>
                      </a:r>
                    </a:p>
                  </a:txBody>
                  <a:tcPr marL="13857" marR="13857" marT="13857" marB="13857" anchor="ctr">
                    <a:lnL w="8574" cap="flat" cmpd="sng" algn="ctr">
                      <a:solidFill>
                        <a:srgbClr val="000000"/>
                      </a:solidFill>
                      <a:prstDash val="solid"/>
                      <a:round/>
                      <a:headEnd type="none" w="med" len="med"/>
                      <a:tailEnd type="none" w="med" len="med"/>
                    </a:lnL>
                    <a:lnR w="8574"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8574" cap="flat" cmpd="sng" algn="ctr">
                      <a:solidFill>
                        <a:srgbClr val="000000"/>
                      </a:solidFill>
                      <a:prstDash val="solid"/>
                      <a:round/>
                      <a:headEnd type="none" w="med" len="med"/>
                      <a:tailEnd type="none" w="med" len="med"/>
                    </a:lnB>
                  </a:tcPr>
                </a:tc>
                <a:tc>
                  <a:txBody>
                    <a:bodyPr/>
                    <a:lstStyle/>
                    <a:p>
                      <a:pPr algn="l"/>
                      <a:r>
                        <a:rPr lang="en-US" sz="1600">
                          <a:effectLst/>
                        </a:rPr>
                        <a:t>1</a:t>
                      </a:r>
                    </a:p>
                  </a:txBody>
                  <a:tcPr marL="13857" marR="13857" marT="13857" marB="13857" anchor="ctr">
                    <a:lnL w="8574" cap="flat" cmpd="sng" algn="ctr">
                      <a:solidFill>
                        <a:srgbClr val="000000"/>
                      </a:solidFill>
                      <a:prstDash val="solid"/>
                      <a:round/>
                      <a:headEnd type="none" w="med" len="med"/>
                      <a:tailEnd type="none" w="med" len="med"/>
                    </a:lnL>
                    <a:lnR w="8574" cap="flat" cmpd="sng" algn="ctr">
                      <a:solidFill>
                        <a:srgbClr val="000000"/>
                      </a:solidFill>
                      <a:prstDash val="solid"/>
                      <a:round/>
                      <a:headEnd type="none" w="med" len="med"/>
                      <a:tailEnd type="none" w="med" len="med"/>
                    </a:lnR>
                    <a:lnT w="8574" cap="flat" cmpd="sng" algn="ctr">
                      <a:solidFill>
                        <a:srgbClr val="000000"/>
                      </a:solidFill>
                      <a:prstDash val="solid"/>
                      <a:round/>
                      <a:headEnd type="none" w="med" len="med"/>
                      <a:tailEnd type="none" w="med" len="med"/>
                    </a:lnT>
                    <a:lnB w="8574" cap="flat" cmpd="sng" algn="ctr">
                      <a:solidFill>
                        <a:srgbClr val="000000"/>
                      </a:solidFill>
                      <a:prstDash val="solid"/>
                      <a:round/>
                      <a:headEnd type="none" w="med" len="med"/>
                      <a:tailEnd type="none" w="med" len="med"/>
                    </a:lnB>
                  </a:tcPr>
                </a:tc>
                <a:tc>
                  <a:txBody>
                    <a:bodyPr/>
                    <a:lstStyle/>
                    <a:p>
                      <a:pPr algn="l"/>
                      <a:r>
                        <a:rPr lang="en-US" sz="1600">
                          <a:effectLst/>
                        </a:rPr>
                        <a:t>TOYO</a:t>
                      </a:r>
                    </a:p>
                  </a:txBody>
                  <a:tcPr marL="13857" marR="13857" marT="13857" marB="13857" anchor="ctr">
                    <a:lnL w="8574" cap="flat" cmpd="sng" algn="ctr">
                      <a:solidFill>
                        <a:srgbClr val="000000"/>
                      </a:solidFill>
                      <a:prstDash val="solid"/>
                      <a:round/>
                      <a:headEnd type="none" w="med" len="med"/>
                      <a:tailEnd type="none" w="med" len="med"/>
                    </a:lnL>
                    <a:lnR w="8574" cap="flat" cmpd="sng" algn="ctr">
                      <a:solidFill>
                        <a:srgbClr val="000000"/>
                      </a:solidFill>
                      <a:prstDash val="solid"/>
                      <a:round/>
                      <a:headEnd type="none" w="med" len="med"/>
                      <a:tailEnd type="none" w="med" len="med"/>
                    </a:lnR>
                    <a:lnT w="8574" cap="flat" cmpd="sng" algn="ctr">
                      <a:solidFill>
                        <a:srgbClr val="000000"/>
                      </a:solidFill>
                      <a:prstDash val="solid"/>
                      <a:round/>
                      <a:headEnd type="none" w="med" len="med"/>
                      <a:tailEnd type="none" w="med" len="med"/>
                    </a:lnT>
                    <a:lnB w="8574" cap="flat" cmpd="sng" algn="ctr">
                      <a:solidFill>
                        <a:srgbClr val="000000"/>
                      </a:solidFill>
                      <a:prstDash val="solid"/>
                      <a:round/>
                      <a:headEnd type="none" w="med" len="med"/>
                      <a:tailEnd type="none" w="med" len="med"/>
                    </a:lnB>
                  </a:tcPr>
                </a:tc>
              </a:tr>
              <a:tr h="334027">
                <a:tc>
                  <a:txBody>
                    <a:bodyPr/>
                    <a:lstStyle/>
                    <a:p>
                      <a:pPr algn="l"/>
                      <a:r>
                        <a:rPr lang="en-US" sz="1600">
                          <a:effectLst/>
                        </a:rPr>
                        <a:t>2</a:t>
                      </a:r>
                    </a:p>
                  </a:txBody>
                  <a:tcPr marL="13857" marR="13857" marT="13857" marB="13857" anchor="ctr">
                    <a:lnL w="8574" cap="flat" cmpd="sng" algn="ctr">
                      <a:solidFill>
                        <a:srgbClr val="000000"/>
                      </a:solidFill>
                      <a:prstDash val="solid"/>
                      <a:round/>
                      <a:headEnd type="none" w="med" len="med"/>
                      <a:tailEnd type="none" w="med" len="med"/>
                    </a:lnL>
                    <a:lnR w="8574" cap="flat" cmpd="sng" algn="ctr">
                      <a:solidFill>
                        <a:srgbClr val="000000"/>
                      </a:solidFill>
                      <a:prstDash val="solid"/>
                      <a:round/>
                      <a:headEnd type="none" w="med" len="med"/>
                      <a:tailEnd type="none" w="med" len="med"/>
                    </a:lnR>
                    <a:lnT w="8574" cap="flat" cmpd="sng" algn="ctr">
                      <a:solidFill>
                        <a:srgbClr val="000000"/>
                      </a:solidFill>
                      <a:prstDash val="solid"/>
                      <a:round/>
                      <a:headEnd type="none" w="med" len="med"/>
                      <a:tailEnd type="none" w="med" len="med"/>
                    </a:lnT>
                    <a:lnB w="8574" cap="flat" cmpd="sng" algn="ctr">
                      <a:solidFill>
                        <a:srgbClr val="000000"/>
                      </a:solidFill>
                      <a:prstDash val="solid"/>
                      <a:round/>
                      <a:headEnd type="none" w="med" len="med"/>
                      <a:tailEnd type="none" w="med" len="med"/>
                    </a:lnB>
                  </a:tcPr>
                </a:tc>
                <a:tc>
                  <a:txBody>
                    <a:bodyPr/>
                    <a:lstStyle/>
                    <a:p>
                      <a:pPr algn="l"/>
                      <a:r>
                        <a:rPr lang="en-US" sz="1600" dirty="0">
                          <a:effectLst/>
                        </a:rPr>
                        <a:t>FULLY AUTOMATIC INJECTION MOULDING M/c</a:t>
                      </a:r>
                    </a:p>
                  </a:txBody>
                  <a:tcPr marL="13857" marR="13857" marT="13857" marB="13857" anchor="ctr">
                    <a:lnL w="8574" cap="flat" cmpd="sng" algn="ctr">
                      <a:solidFill>
                        <a:srgbClr val="000000"/>
                      </a:solidFill>
                      <a:prstDash val="solid"/>
                      <a:round/>
                      <a:headEnd type="none" w="med" len="med"/>
                      <a:tailEnd type="none" w="med" len="med"/>
                    </a:lnL>
                    <a:lnR w="8574" cap="flat" cmpd="sng" algn="ctr">
                      <a:solidFill>
                        <a:srgbClr val="000000"/>
                      </a:solidFill>
                      <a:prstDash val="solid"/>
                      <a:round/>
                      <a:headEnd type="none" w="med" len="med"/>
                      <a:tailEnd type="none" w="med" len="med"/>
                    </a:lnR>
                    <a:lnT w="8574" cap="flat" cmpd="sng" algn="ctr">
                      <a:solidFill>
                        <a:srgbClr val="000000"/>
                      </a:solidFill>
                      <a:prstDash val="solid"/>
                      <a:round/>
                      <a:headEnd type="none" w="med" len="med"/>
                      <a:tailEnd type="none" w="med" len="med"/>
                    </a:lnT>
                    <a:lnB w="8574" cap="flat" cmpd="sng" algn="ctr">
                      <a:solidFill>
                        <a:srgbClr val="000000"/>
                      </a:solidFill>
                      <a:prstDash val="solid"/>
                      <a:round/>
                      <a:headEnd type="none" w="med" len="med"/>
                      <a:tailEnd type="none" w="med" len="med"/>
                    </a:lnB>
                  </a:tcPr>
                </a:tc>
                <a:tc>
                  <a:txBody>
                    <a:bodyPr/>
                    <a:lstStyle/>
                    <a:p>
                      <a:pPr algn="l"/>
                      <a:r>
                        <a:rPr lang="en-US" sz="1600">
                          <a:effectLst/>
                        </a:rPr>
                        <a:t>40 TONNES</a:t>
                      </a:r>
                    </a:p>
                  </a:txBody>
                  <a:tcPr marL="13857" marR="13857" marT="13857" marB="13857" anchor="ctr">
                    <a:lnL w="8574" cap="flat" cmpd="sng" algn="ctr">
                      <a:solidFill>
                        <a:srgbClr val="000000"/>
                      </a:solidFill>
                      <a:prstDash val="solid"/>
                      <a:round/>
                      <a:headEnd type="none" w="med" len="med"/>
                      <a:tailEnd type="none" w="med" len="med"/>
                    </a:lnL>
                    <a:lnR w="8574" cap="flat" cmpd="sng" algn="ctr">
                      <a:solidFill>
                        <a:srgbClr val="000000"/>
                      </a:solidFill>
                      <a:prstDash val="solid"/>
                      <a:round/>
                      <a:headEnd type="none" w="med" len="med"/>
                      <a:tailEnd type="none" w="med" len="med"/>
                    </a:lnR>
                    <a:lnT w="8574" cap="flat" cmpd="sng" algn="ctr">
                      <a:solidFill>
                        <a:srgbClr val="000000"/>
                      </a:solidFill>
                      <a:prstDash val="solid"/>
                      <a:round/>
                      <a:headEnd type="none" w="med" len="med"/>
                      <a:tailEnd type="none" w="med" len="med"/>
                    </a:lnT>
                    <a:lnB w="8574" cap="flat" cmpd="sng" algn="ctr">
                      <a:solidFill>
                        <a:srgbClr val="000000"/>
                      </a:solidFill>
                      <a:prstDash val="solid"/>
                      <a:round/>
                      <a:headEnd type="none" w="med" len="med"/>
                      <a:tailEnd type="none" w="med" len="med"/>
                    </a:lnB>
                  </a:tcPr>
                </a:tc>
                <a:tc>
                  <a:txBody>
                    <a:bodyPr/>
                    <a:lstStyle/>
                    <a:p>
                      <a:pPr algn="l"/>
                      <a:r>
                        <a:rPr lang="en-US" sz="1600">
                          <a:effectLst/>
                        </a:rPr>
                        <a:t>1</a:t>
                      </a:r>
                    </a:p>
                  </a:txBody>
                  <a:tcPr marL="13857" marR="13857" marT="13857" marB="13857" anchor="ctr">
                    <a:lnL w="8574" cap="flat" cmpd="sng" algn="ctr">
                      <a:solidFill>
                        <a:srgbClr val="000000"/>
                      </a:solidFill>
                      <a:prstDash val="solid"/>
                      <a:round/>
                      <a:headEnd type="none" w="med" len="med"/>
                      <a:tailEnd type="none" w="med" len="med"/>
                    </a:lnL>
                    <a:lnR w="8574" cap="flat" cmpd="sng" algn="ctr">
                      <a:solidFill>
                        <a:srgbClr val="000000"/>
                      </a:solidFill>
                      <a:prstDash val="solid"/>
                      <a:round/>
                      <a:headEnd type="none" w="med" len="med"/>
                      <a:tailEnd type="none" w="med" len="med"/>
                    </a:lnR>
                    <a:lnT w="8574" cap="flat" cmpd="sng" algn="ctr">
                      <a:solidFill>
                        <a:srgbClr val="000000"/>
                      </a:solidFill>
                      <a:prstDash val="solid"/>
                      <a:round/>
                      <a:headEnd type="none" w="med" len="med"/>
                      <a:tailEnd type="none" w="med" len="med"/>
                    </a:lnT>
                    <a:lnB w="8574" cap="flat" cmpd="sng" algn="ctr">
                      <a:solidFill>
                        <a:srgbClr val="000000"/>
                      </a:solidFill>
                      <a:prstDash val="solid"/>
                      <a:round/>
                      <a:headEnd type="none" w="med" len="med"/>
                      <a:tailEnd type="none" w="med" len="med"/>
                    </a:lnB>
                  </a:tcPr>
                </a:tc>
                <a:tc>
                  <a:txBody>
                    <a:bodyPr/>
                    <a:lstStyle/>
                    <a:p>
                      <a:pPr algn="l"/>
                      <a:r>
                        <a:rPr lang="en-US" sz="1600">
                          <a:effectLst/>
                        </a:rPr>
                        <a:t>NISSEI</a:t>
                      </a:r>
                    </a:p>
                  </a:txBody>
                  <a:tcPr marL="13857" marR="13857" marT="13857" marB="13857" anchor="ctr">
                    <a:lnL w="8574" cap="flat" cmpd="sng" algn="ctr">
                      <a:solidFill>
                        <a:srgbClr val="000000"/>
                      </a:solidFill>
                      <a:prstDash val="solid"/>
                      <a:round/>
                      <a:headEnd type="none" w="med" len="med"/>
                      <a:tailEnd type="none" w="med" len="med"/>
                    </a:lnL>
                    <a:lnR w="8574" cap="flat" cmpd="sng" algn="ctr">
                      <a:solidFill>
                        <a:srgbClr val="000000"/>
                      </a:solidFill>
                      <a:prstDash val="solid"/>
                      <a:round/>
                      <a:headEnd type="none" w="med" len="med"/>
                      <a:tailEnd type="none" w="med" len="med"/>
                    </a:lnR>
                    <a:lnT w="8574" cap="flat" cmpd="sng" algn="ctr">
                      <a:solidFill>
                        <a:srgbClr val="000000"/>
                      </a:solidFill>
                      <a:prstDash val="solid"/>
                      <a:round/>
                      <a:headEnd type="none" w="med" len="med"/>
                      <a:tailEnd type="none" w="med" len="med"/>
                    </a:lnT>
                    <a:lnB w="8574" cap="flat" cmpd="sng" algn="ctr">
                      <a:solidFill>
                        <a:srgbClr val="000000"/>
                      </a:solidFill>
                      <a:prstDash val="solid"/>
                      <a:round/>
                      <a:headEnd type="none" w="med" len="med"/>
                      <a:tailEnd type="none" w="med" len="med"/>
                    </a:lnB>
                  </a:tcPr>
                </a:tc>
              </a:tr>
              <a:tr h="334027">
                <a:tc>
                  <a:txBody>
                    <a:bodyPr/>
                    <a:lstStyle/>
                    <a:p>
                      <a:pPr algn="l"/>
                      <a:r>
                        <a:rPr lang="en-US" sz="1600">
                          <a:effectLst/>
                        </a:rPr>
                        <a:t>3</a:t>
                      </a:r>
                    </a:p>
                  </a:txBody>
                  <a:tcPr marL="13857" marR="13857" marT="13857" marB="13857" anchor="ctr">
                    <a:lnL w="8574" cap="flat" cmpd="sng" algn="ctr">
                      <a:solidFill>
                        <a:srgbClr val="000000"/>
                      </a:solidFill>
                      <a:prstDash val="solid"/>
                      <a:round/>
                      <a:headEnd type="none" w="med" len="med"/>
                      <a:tailEnd type="none" w="med" len="med"/>
                    </a:lnL>
                    <a:lnR w="8574" cap="flat" cmpd="sng" algn="ctr">
                      <a:solidFill>
                        <a:srgbClr val="000000"/>
                      </a:solidFill>
                      <a:prstDash val="solid"/>
                      <a:round/>
                      <a:headEnd type="none" w="med" len="med"/>
                      <a:tailEnd type="none" w="med" len="med"/>
                    </a:lnR>
                    <a:lnT w="8574" cap="flat" cmpd="sng" algn="ctr">
                      <a:solidFill>
                        <a:srgbClr val="000000"/>
                      </a:solidFill>
                      <a:prstDash val="solid"/>
                      <a:round/>
                      <a:headEnd type="none" w="med" len="med"/>
                      <a:tailEnd type="none" w="med" len="med"/>
                    </a:lnT>
                    <a:lnB w="8574" cap="flat" cmpd="sng" algn="ctr">
                      <a:solidFill>
                        <a:srgbClr val="000000"/>
                      </a:solidFill>
                      <a:prstDash val="solid"/>
                      <a:round/>
                      <a:headEnd type="none" w="med" len="med"/>
                      <a:tailEnd type="none" w="med" len="med"/>
                    </a:lnB>
                  </a:tcPr>
                </a:tc>
                <a:tc>
                  <a:txBody>
                    <a:bodyPr/>
                    <a:lstStyle/>
                    <a:p>
                      <a:pPr algn="l"/>
                      <a:r>
                        <a:rPr lang="en-US" sz="1600" dirty="0">
                          <a:effectLst/>
                        </a:rPr>
                        <a:t>FULLY AUTOMATIC INJECTION MOULDING M/c</a:t>
                      </a:r>
                    </a:p>
                  </a:txBody>
                  <a:tcPr marL="13857" marR="13857" marT="13857" marB="13857" anchor="ctr">
                    <a:lnL w="8574" cap="flat" cmpd="sng" algn="ctr">
                      <a:solidFill>
                        <a:srgbClr val="000000"/>
                      </a:solidFill>
                      <a:prstDash val="solid"/>
                      <a:round/>
                      <a:headEnd type="none" w="med" len="med"/>
                      <a:tailEnd type="none" w="med" len="med"/>
                    </a:lnL>
                    <a:lnR w="8574" cap="flat" cmpd="sng" algn="ctr">
                      <a:solidFill>
                        <a:srgbClr val="000000"/>
                      </a:solidFill>
                      <a:prstDash val="solid"/>
                      <a:round/>
                      <a:headEnd type="none" w="med" len="med"/>
                      <a:tailEnd type="none" w="med" len="med"/>
                    </a:lnR>
                    <a:lnT w="8574" cap="flat" cmpd="sng" algn="ctr">
                      <a:solidFill>
                        <a:srgbClr val="000000"/>
                      </a:solidFill>
                      <a:prstDash val="solid"/>
                      <a:round/>
                      <a:headEnd type="none" w="med" len="med"/>
                      <a:tailEnd type="none" w="med" len="med"/>
                    </a:lnT>
                    <a:lnB w="8574" cap="flat" cmpd="sng" algn="ctr">
                      <a:solidFill>
                        <a:srgbClr val="000000"/>
                      </a:solidFill>
                      <a:prstDash val="solid"/>
                      <a:round/>
                      <a:headEnd type="none" w="med" len="med"/>
                      <a:tailEnd type="none" w="med" len="med"/>
                    </a:lnB>
                  </a:tcPr>
                </a:tc>
                <a:tc>
                  <a:txBody>
                    <a:bodyPr/>
                    <a:lstStyle/>
                    <a:p>
                      <a:pPr algn="l"/>
                      <a:r>
                        <a:rPr lang="en-US" sz="1600">
                          <a:effectLst/>
                        </a:rPr>
                        <a:t>80 TONNES</a:t>
                      </a:r>
                    </a:p>
                  </a:txBody>
                  <a:tcPr marL="13857" marR="13857" marT="13857" marB="13857" anchor="ctr">
                    <a:lnL w="8574" cap="flat" cmpd="sng" algn="ctr">
                      <a:solidFill>
                        <a:srgbClr val="000000"/>
                      </a:solidFill>
                      <a:prstDash val="solid"/>
                      <a:round/>
                      <a:headEnd type="none" w="med" len="med"/>
                      <a:tailEnd type="none" w="med" len="med"/>
                    </a:lnL>
                    <a:lnR w="8574" cap="flat" cmpd="sng" algn="ctr">
                      <a:solidFill>
                        <a:srgbClr val="000000"/>
                      </a:solidFill>
                      <a:prstDash val="solid"/>
                      <a:round/>
                      <a:headEnd type="none" w="med" len="med"/>
                      <a:tailEnd type="none" w="med" len="med"/>
                    </a:lnR>
                    <a:lnT w="8574" cap="flat" cmpd="sng" algn="ctr">
                      <a:solidFill>
                        <a:srgbClr val="000000"/>
                      </a:solidFill>
                      <a:prstDash val="solid"/>
                      <a:round/>
                      <a:headEnd type="none" w="med" len="med"/>
                      <a:tailEnd type="none" w="med" len="med"/>
                    </a:lnT>
                    <a:lnB w="8574" cap="flat" cmpd="sng" algn="ctr">
                      <a:solidFill>
                        <a:srgbClr val="000000"/>
                      </a:solidFill>
                      <a:prstDash val="solid"/>
                      <a:round/>
                      <a:headEnd type="none" w="med" len="med"/>
                      <a:tailEnd type="none" w="med" len="med"/>
                    </a:lnB>
                  </a:tcPr>
                </a:tc>
                <a:tc>
                  <a:txBody>
                    <a:bodyPr/>
                    <a:lstStyle/>
                    <a:p>
                      <a:pPr algn="l"/>
                      <a:r>
                        <a:rPr lang="en-US" sz="1600">
                          <a:effectLst/>
                        </a:rPr>
                        <a:t>1</a:t>
                      </a:r>
                    </a:p>
                  </a:txBody>
                  <a:tcPr marL="13857" marR="13857" marT="13857" marB="13857" anchor="ctr">
                    <a:lnL w="8574" cap="flat" cmpd="sng" algn="ctr">
                      <a:solidFill>
                        <a:srgbClr val="000000"/>
                      </a:solidFill>
                      <a:prstDash val="solid"/>
                      <a:round/>
                      <a:headEnd type="none" w="med" len="med"/>
                      <a:tailEnd type="none" w="med" len="med"/>
                    </a:lnL>
                    <a:lnR w="8574" cap="flat" cmpd="sng" algn="ctr">
                      <a:solidFill>
                        <a:srgbClr val="000000"/>
                      </a:solidFill>
                      <a:prstDash val="solid"/>
                      <a:round/>
                      <a:headEnd type="none" w="med" len="med"/>
                      <a:tailEnd type="none" w="med" len="med"/>
                    </a:lnR>
                    <a:lnT w="8574" cap="flat" cmpd="sng" algn="ctr">
                      <a:solidFill>
                        <a:srgbClr val="000000"/>
                      </a:solidFill>
                      <a:prstDash val="solid"/>
                      <a:round/>
                      <a:headEnd type="none" w="med" len="med"/>
                      <a:tailEnd type="none" w="med" len="med"/>
                    </a:lnT>
                    <a:lnB w="8574" cap="flat" cmpd="sng" algn="ctr">
                      <a:solidFill>
                        <a:srgbClr val="000000"/>
                      </a:solidFill>
                      <a:prstDash val="solid"/>
                      <a:round/>
                      <a:headEnd type="none" w="med" len="med"/>
                      <a:tailEnd type="none" w="med" len="med"/>
                    </a:lnB>
                  </a:tcPr>
                </a:tc>
                <a:tc>
                  <a:txBody>
                    <a:bodyPr/>
                    <a:lstStyle/>
                    <a:p>
                      <a:pPr algn="l"/>
                      <a:r>
                        <a:rPr lang="en-US" sz="1600">
                          <a:effectLst/>
                        </a:rPr>
                        <a:t>BATTENFELD</a:t>
                      </a:r>
                    </a:p>
                  </a:txBody>
                  <a:tcPr marL="13857" marR="13857" marT="13857" marB="13857" anchor="ctr">
                    <a:lnL w="8574" cap="flat" cmpd="sng" algn="ctr">
                      <a:solidFill>
                        <a:srgbClr val="000000"/>
                      </a:solidFill>
                      <a:prstDash val="solid"/>
                      <a:round/>
                      <a:headEnd type="none" w="med" len="med"/>
                      <a:tailEnd type="none" w="med" len="med"/>
                    </a:lnL>
                    <a:lnR w="8574" cap="flat" cmpd="sng" algn="ctr">
                      <a:solidFill>
                        <a:srgbClr val="000000"/>
                      </a:solidFill>
                      <a:prstDash val="solid"/>
                      <a:round/>
                      <a:headEnd type="none" w="med" len="med"/>
                      <a:tailEnd type="none" w="med" len="med"/>
                    </a:lnR>
                    <a:lnT w="8574" cap="flat" cmpd="sng" algn="ctr">
                      <a:solidFill>
                        <a:srgbClr val="000000"/>
                      </a:solidFill>
                      <a:prstDash val="solid"/>
                      <a:round/>
                      <a:headEnd type="none" w="med" len="med"/>
                      <a:tailEnd type="none" w="med" len="med"/>
                    </a:lnT>
                    <a:lnB w="8574" cap="flat" cmpd="sng" algn="ctr">
                      <a:solidFill>
                        <a:srgbClr val="000000"/>
                      </a:solidFill>
                      <a:prstDash val="solid"/>
                      <a:round/>
                      <a:headEnd type="none" w="med" len="med"/>
                      <a:tailEnd type="none" w="med" len="med"/>
                    </a:lnB>
                  </a:tcPr>
                </a:tc>
              </a:tr>
              <a:tr h="408146">
                <a:tc>
                  <a:txBody>
                    <a:bodyPr/>
                    <a:lstStyle/>
                    <a:p>
                      <a:pPr algn="l"/>
                      <a:r>
                        <a:rPr lang="en-US" sz="1600">
                          <a:effectLst/>
                        </a:rPr>
                        <a:t>4</a:t>
                      </a:r>
                    </a:p>
                  </a:txBody>
                  <a:tcPr marL="13857" marR="13857" marT="13857" marB="13857" anchor="ctr">
                    <a:lnL w="8574" cap="flat" cmpd="sng" algn="ctr">
                      <a:solidFill>
                        <a:srgbClr val="000000"/>
                      </a:solidFill>
                      <a:prstDash val="solid"/>
                      <a:round/>
                      <a:headEnd type="none" w="med" len="med"/>
                      <a:tailEnd type="none" w="med" len="med"/>
                    </a:lnL>
                    <a:lnR w="8574" cap="flat" cmpd="sng" algn="ctr">
                      <a:solidFill>
                        <a:srgbClr val="000000"/>
                      </a:solidFill>
                      <a:prstDash val="solid"/>
                      <a:round/>
                      <a:headEnd type="none" w="med" len="med"/>
                      <a:tailEnd type="none" w="med" len="med"/>
                    </a:lnR>
                    <a:lnT w="8574" cap="flat" cmpd="sng" algn="ctr">
                      <a:solidFill>
                        <a:srgbClr val="000000"/>
                      </a:solidFill>
                      <a:prstDash val="solid"/>
                      <a:round/>
                      <a:headEnd type="none" w="med" len="med"/>
                      <a:tailEnd type="none" w="med" len="med"/>
                    </a:lnT>
                    <a:lnB w="8574" cap="flat" cmpd="sng" algn="ctr">
                      <a:solidFill>
                        <a:srgbClr val="000000"/>
                      </a:solidFill>
                      <a:prstDash val="solid"/>
                      <a:round/>
                      <a:headEnd type="none" w="med" len="med"/>
                      <a:tailEnd type="none" w="med" len="med"/>
                    </a:lnB>
                  </a:tcPr>
                </a:tc>
                <a:tc>
                  <a:txBody>
                    <a:bodyPr/>
                    <a:lstStyle/>
                    <a:p>
                      <a:pPr algn="l"/>
                      <a:r>
                        <a:rPr lang="en-US" sz="1600" dirty="0">
                          <a:effectLst/>
                        </a:rPr>
                        <a:t>FULLY AUTOMATIC INJECTION MOULDING M/c</a:t>
                      </a:r>
                    </a:p>
                  </a:txBody>
                  <a:tcPr marL="13857" marR="13857" marT="13857" marB="13857" anchor="ctr">
                    <a:lnL w="8574" cap="flat" cmpd="sng" algn="ctr">
                      <a:solidFill>
                        <a:srgbClr val="000000"/>
                      </a:solidFill>
                      <a:prstDash val="solid"/>
                      <a:round/>
                      <a:headEnd type="none" w="med" len="med"/>
                      <a:tailEnd type="none" w="med" len="med"/>
                    </a:lnL>
                    <a:lnR w="8574" cap="flat" cmpd="sng" algn="ctr">
                      <a:solidFill>
                        <a:srgbClr val="000000"/>
                      </a:solidFill>
                      <a:prstDash val="solid"/>
                      <a:round/>
                      <a:headEnd type="none" w="med" len="med"/>
                      <a:tailEnd type="none" w="med" len="med"/>
                    </a:lnR>
                    <a:lnT w="8574" cap="flat" cmpd="sng" algn="ctr">
                      <a:solidFill>
                        <a:srgbClr val="000000"/>
                      </a:solidFill>
                      <a:prstDash val="solid"/>
                      <a:round/>
                      <a:headEnd type="none" w="med" len="med"/>
                      <a:tailEnd type="none" w="med" len="med"/>
                    </a:lnT>
                    <a:lnB w="8574" cap="flat" cmpd="sng" algn="ctr">
                      <a:solidFill>
                        <a:srgbClr val="000000"/>
                      </a:solidFill>
                      <a:prstDash val="solid"/>
                      <a:round/>
                      <a:headEnd type="none" w="med" len="med"/>
                      <a:tailEnd type="none" w="med" len="med"/>
                    </a:lnB>
                  </a:tcPr>
                </a:tc>
                <a:tc>
                  <a:txBody>
                    <a:bodyPr/>
                    <a:lstStyle/>
                    <a:p>
                      <a:pPr algn="l"/>
                      <a:r>
                        <a:rPr lang="en-US" sz="1600">
                          <a:effectLst/>
                        </a:rPr>
                        <a:t>80 TONNES</a:t>
                      </a:r>
                    </a:p>
                  </a:txBody>
                  <a:tcPr marL="13857" marR="13857" marT="13857" marB="13857" anchor="ctr">
                    <a:lnL w="8574" cap="flat" cmpd="sng" algn="ctr">
                      <a:solidFill>
                        <a:srgbClr val="000000"/>
                      </a:solidFill>
                      <a:prstDash val="solid"/>
                      <a:round/>
                      <a:headEnd type="none" w="med" len="med"/>
                      <a:tailEnd type="none" w="med" len="med"/>
                    </a:lnL>
                    <a:lnR w="8574" cap="flat" cmpd="sng" algn="ctr">
                      <a:solidFill>
                        <a:srgbClr val="000000"/>
                      </a:solidFill>
                      <a:prstDash val="solid"/>
                      <a:round/>
                      <a:headEnd type="none" w="med" len="med"/>
                      <a:tailEnd type="none" w="med" len="med"/>
                    </a:lnR>
                    <a:lnT w="8574" cap="flat" cmpd="sng" algn="ctr">
                      <a:solidFill>
                        <a:srgbClr val="000000"/>
                      </a:solidFill>
                      <a:prstDash val="solid"/>
                      <a:round/>
                      <a:headEnd type="none" w="med" len="med"/>
                      <a:tailEnd type="none" w="med" len="med"/>
                    </a:lnT>
                    <a:lnB w="8574" cap="flat" cmpd="sng" algn="ctr">
                      <a:solidFill>
                        <a:srgbClr val="000000"/>
                      </a:solidFill>
                      <a:prstDash val="solid"/>
                      <a:round/>
                      <a:headEnd type="none" w="med" len="med"/>
                      <a:tailEnd type="none" w="med" len="med"/>
                    </a:lnB>
                  </a:tcPr>
                </a:tc>
                <a:tc>
                  <a:txBody>
                    <a:bodyPr/>
                    <a:lstStyle/>
                    <a:p>
                      <a:pPr algn="l"/>
                      <a:r>
                        <a:rPr lang="en-US" sz="1600">
                          <a:effectLst/>
                        </a:rPr>
                        <a:t>1</a:t>
                      </a:r>
                    </a:p>
                  </a:txBody>
                  <a:tcPr marL="13857" marR="13857" marT="13857" marB="13857" anchor="ctr">
                    <a:lnL w="8574" cap="flat" cmpd="sng" algn="ctr">
                      <a:solidFill>
                        <a:srgbClr val="000000"/>
                      </a:solidFill>
                      <a:prstDash val="solid"/>
                      <a:round/>
                      <a:headEnd type="none" w="med" len="med"/>
                      <a:tailEnd type="none" w="med" len="med"/>
                    </a:lnL>
                    <a:lnR w="8574" cap="flat" cmpd="sng" algn="ctr">
                      <a:solidFill>
                        <a:srgbClr val="000000"/>
                      </a:solidFill>
                      <a:prstDash val="solid"/>
                      <a:round/>
                      <a:headEnd type="none" w="med" len="med"/>
                      <a:tailEnd type="none" w="med" len="med"/>
                    </a:lnR>
                    <a:lnT w="8574" cap="flat" cmpd="sng" algn="ctr">
                      <a:solidFill>
                        <a:srgbClr val="000000"/>
                      </a:solidFill>
                      <a:prstDash val="solid"/>
                      <a:round/>
                      <a:headEnd type="none" w="med" len="med"/>
                      <a:tailEnd type="none" w="med" len="med"/>
                    </a:lnT>
                    <a:lnB w="8574" cap="flat" cmpd="sng" algn="ctr">
                      <a:solidFill>
                        <a:srgbClr val="000000"/>
                      </a:solidFill>
                      <a:prstDash val="solid"/>
                      <a:round/>
                      <a:headEnd type="none" w="med" len="med"/>
                      <a:tailEnd type="none" w="med" len="med"/>
                    </a:lnB>
                  </a:tcPr>
                </a:tc>
                <a:tc>
                  <a:txBody>
                    <a:bodyPr/>
                    <a:lstStyle/>
                    <a:p>
                      <a:pPr algn="l"/>
                      <a:r>
                        <a:rPr lang="en-US" sz="1600">
                          <a:effectLst/>
                        </a:rPr>
                        <a:t>ENGEL</a:t>
                      </a:r>
                    </a:p>
                  </a:txBody>
                  <a:tcPr marL="13857" marR="13857" marT="13857" marB="13857" anchor="ctr">
                    <a:lnL w="8574" cap="flat" cmpd="sng" algn="ctr">
                      <a:solidFill>
                        <a:srgbClr val="000000"/>
                      </a:solidFill>
                      <a:prstDash val="solid"/>
                      <a:round/>
                      <a:headEnd type="none" w="med" len="med"/>
                      <a:tailEnd type="none" w="med" len="med"/>
                    </a:lnL>
                    <a:lnR w="8574" cap="flat" cmpd="sng" algn="ctr">
                      <a:solidFill>
                        <a:srgbClr val="000000"/>
                      </a:solidFill>
                      <a:prstDash val="solid"/>
                      <a:round/>
                      <a:headEnd type="none" w="med" len="med"/>
                      <a:tailEnd type="none" w="med" len="med"/>
                    </a:lnR>
                    <a:lnT w="8574" cap="flat" cmpd="sng" algn="ctr">
                      <a:solidFill>
                        <a:srgbClr val="000000"/>
                      </a:solidFill>
                      <a:prstDash val="solid"/>
                      <a:round/>
                      <a:headEnd type="none" w="med" len="med"/>
                      <a:tailEnd type="none" w="med" len="med"/>
                    </a:lnT>
                    <a:lnB w="8574" cap="flat" cmpd="sng" algn="ctr">
                      <a:solidFill>
                        <a:srgbClr val="000000"/>
                      </a:solidFill>
                      <a:prstDash val="solid"/>
                      <a:round/>
                      <a:headEnd type="none" w="med" len="med"/>
                      <a:tailEnd type="none" w="med" len="med"/>
                    </a:lnB>
                  </a:tcPr>
                </a:tc>
              </a:tr>
              <a:tr h="334027">
                <a:tc>
                  <a:txBody>
                    <a:bodyPr/>
                    <a:lstStyle/>
                    <a:p>
                      <a:pPr algn="l"/>
                      <a:r>
                        <a:rPr lang="en-US" sz="1600">
                          <a:effectLst/>
                        </a:rPr>
                        <a:t>5</a:t>
                      </a:r>
                    </a:p>
                  </a:txBody>
                  <a:tcPr marL="13857" marR="13857" marT="13857" marB="13857" anchor="ctr">
                    <a:lnL w="8574" cap="flat" cmpd="sng" algn="ctr">
                      <a:solidFill>
                        <a:srgbClr val="000000"/>
                      </a:solidFill>
                      <a:prstDash val="solid"/>
                      <a:round/>
                      <a:headEnd type="none" w="med" len="med"/>
                      <a:tailEnd type="none" w="med" len="med"/>
                    </a:lnL>
                    <a:lnR w="8574" cap="flat" cmpd="sng" algn="ctr">
                      <a:solidFill>
                        <a:srgbClr val="000000"/>
                      </a:solidFill>
                      <a:prstDash val="solid"/>
                      <a:round/>
                      <a:headEnd type="none" w="med" len="med"/>
                      <a:tailEnd type="none" w="med" len="med"/>
                    </a:lnR>
                    <a:lnT w="8574" cap="flat" cmpd="sng" algn="ctr">
                      <a:solidFill>
                        <a:srgbClr val="000000"/>
                      </a:solidFill>
                      <a:prstDash val="solid"/>
                      <a:round/>
                      <a:headEnd type="none" w="med" len="med"/>
                      <a:tailEnd type="none" w="med" len="med"/>
                    </a:lnT>
                    <a:lnB w="8574" cap="flat" cmpd="sng" algn="ctr">
                      <a:solidFill>
                        <a:srgbClr val="000000"/>
                      </a:solidFill>
                      <a:prstDash val="solid"/>
                      <a:round/>
                      <a:headEnd type="none" w="med" len="med"/>
                      <a:tailEnd type="none" w="med" len="med"/>
                    </a:lnB>
                  </a:tcPr>
                </a:tc>
                <a:tc>
                  <a:txBody>
                    <a:bodyPr/>
                    <a:lstStyle/>
                    <a:p>
                      <a:pPr algn="l"/>
                      <a:r>
                        <a:rPr lang="en-US" sz="1600" dirty="0">
                          <a:effectLst/>
                        </a:rPr>
                        <a:t>FULLY AUTOMATIC INJECTION MOULDING M/c</a:t>
                      </a:r>
                    </a:p>
                  </a:txBody>
                  <a:tcPr marL="13857" marR="13857" marT="13857" marB="13857" anchor="ctr">
                    <a:lnL w="8574" cap="flat" cmpd="sng" algn="ctr">
                      <a:solidFill>
                        <a:srgbClr val="000000"/>
                      </a:solidFill>
                      <a:prstDash val="solid"/>
                      <a:round/>
                      <a:headEnd type="none" w="med" len="med"/>
                      <a:tailEnd type="none" w="med" len="med"/>
                    </a:lnL>
                    <a:lnR w="8574" cap="flat" cmpd="sng" algn="ctr">
                      <a:solidFill>
                        <a:srgbClr val="000000"/>
                      </a:solidFill>
                      <a:prstDash val="solid"/>
                      <a:round/>
                      <a:headEnd type="none" w="med" len="med"/>
                      <a:tailEnd type="none" w="med" len="med"/>
                    </a:lnR>
                    <a:lnT w="8574" cap="flat" cmpd="sng" algn="ctr">
                      <a:solidFill>
                        <a:srgbClr val="000000"/>
                      </a:solidFill>
                      <a:prstDash val="solid"/>
                      <a:round/>
                      <a:headEnd type="none" w="med" len="med"/>
                      <a:tailEnd type="none" w="med" len="med"/>
                    </a:lnT>
                    <a:lnB w="8574" cap="flat" cmpd="sng" algn="ctr">
                      <a:solidFill>
                        <a:srgbClr val="000000"/>
                      </a:solidFill>
                      <a:prstDash val="solid"/>
                      <a:round/>
                      <a:headEnd type="none" w="med" len="med"/>
                      <a:tailEnd type="none" w="med" len="med"/>
                    </a:lnB>
                  </a:tcPr>
                </a:tc>
                <a:tc>
                  <a:txBody>
                    <a:bodyPr/>
                    <a:lstStyle/>
                    <a:p>
                      <a:pPr algn="l"/>
                      <a:r>
                        <a:rPr lang="en-US" sz="1600" dirty="0">
                          <a:effectLst/>
                        </a:rPr>
                        <a:t>120 TONNES</a:t>
                      </a:r>
                    </a:p>
                  </a:txBody>
                  <a:tcPr marL="13857" marR="13857" marT="13857" marB="13857" anchor="ctr">
                    <a:lnL w="8574" cap="flat" cmpd="sng" algn="ctr">
                      <a:solidFill>
                        <a:srgbClr val="000000"/>
                      </a:solidFill>
                      <a:prstDash val="solid"/>
                      <a:round/>
                      <a:headEnd type="none" w="med" len="med"/>
                      <a:tailEnd type="none" w="med" len="med"/>
                    </a:lnL>
                    <a:lnR w="8574" cap="flat" cmpd="sng" algn="ctr">
                      <a:solidFill>
                        <a:srgbClr val="000000"/>
                      </a:solidFill>
                      <a:prstDash val="solid"/>
                      <a:round/>
                      <a:headEnd type="none" w="med" len="med"/>
                      <a:tailEnd type="none" w="med" len="med"/>
                    </a:lnR>
                    <a:lnT w="8574" cap="flat" cmpd="sng" algn="ctr">
                      <a:solidFill>
                        <a:srgbClr val="000000"/>
                      </a:solidFill>
                      <a:prstDash val="solid"/>
                      <a:round/>
                      <a:headEnd type="none" w="med" len="med"/>
                      <a:tailEnd type="none" w="med" len="med"/>
                    </a:lnT>
                    <a:lnB w="8574" cap="flat" cmpd="sng" algn="ctr">
                      <a:solidFill>
                        <a:srgbClr val="000000"/>
                      </a:solidFill>
                      <a:prstDash val="solid"/>
                      <a:round/>
                      <a:headEnd type="none" w="med" len="med"/>
                      <a:tailEnd type="none" w="med" len="med"/>
                    </a:lnB>
                  </a:tcPr>
                </a:tc>
                <a:tc>
                  <a:txBody>
                    <a:bodyPr/>
                    <a:lstStyle/>
                    <a:p>
                      <a:pPr algn="l"/>
                      <a:r>
                        <a:rPr lang="en-US" sz="1600">
                          <a:effectLst/>
                        </a:rPr>
                        <a:t>1</a:t>
                      </a:r>
                    </a:p>
                  </a:txBody>
                  <a:tcPr marL="13857" marR="13857" marT="13857" marB="13857" anchor="ctr">
                    <a:lnL w="8574" cap="flat" cmpd="sng" algn="ctr">
                      <a:solidFill>
                        <a:srgbClr val="000000"/>
                      </a:solidFill>
                      <a:prstDash val="solid"/>
                      <a:round/>
                      <a:headEnd type="none" w="med" len="med"/>
                      <a:tailEnd type="none" w="med" len="med"/>
                    </a:lnL>
                    <a:lnR w="8574" cap="flat" cmpd="sng" algn="ctr">
                      <a:solidFill>
                        <a:srgbClr val="000000"/>
                      </a:solidFill>
                      <a:prstDash val="solid"/>
                      <a:round/>
                      <a:headEnd type="none" w="med" len="med"/>
                      <a:tailEnd type="none" w="med" len="med"/>
                    </a:lnR>
                    <a:lnT w="8574" cap="flat" cmpd="sng" algn="ctr">
                      <a:solidFill>
                        <a:srgbClr val="000000"/>
                      </a:solidFill>
                      <a:prstDash val="solid"/>
                      <a:round/>
                      <a:headEnd type="none" w="med" len="med"/>
                      <a:tailEnd type="none" w="med" len="med"/>
                    </a:lnT>
                    <a:lnB w="8574" cap="flat" cmpd="sng" algn="ctr">
                      <a:solidFill>
                        <a:srgbClr val="000000"/>
                      </a:solidFill>
                      <a:prstDash val="solid"/>
                      <a:round/>
                      <a:headEnd type="none" w="med" len="med"/>
                      <a:tailEnd type="none" w="med" len="med"/>
                    </a:lnB>
                  </a:tcPr>
                </a:tc>
                <a:tc>
                  <a:txBody>
                    <a:bodyPr/>
                    <a:lstStyle/>
                    <a:p>
                      <a:pPr algn="l"/>
                      <a:r>
                        <a:rPr lang="en-US" sz="1600">
                          <a:effectLst/>
                        </a:rPr>
                        <a:t>NISSEI</a:t>
                      </a:r>
                    </a:p>
                  </a:txBody>
                  <a:tcPr marL="13857" marR="13857" marT="13857" marB="13857" anchor="ctr">
                    <a:lnL w="8574" cap="flat" cmpd="sng" algn="ctr">
                      <a:solidFill>
                        <a:srgbClr val="000000"/>
                      </a:solidFill>
                      <a:prstDash val="solid"/>
                      <a:round/>
                      <a:headEnd type="none" w="med" len="med"/>
                      <a:tailEnd type="none" w="med" len="med"/>
                    </a:lnL>
                    <a:lnR w="8574" cap="flat" cmpd="sng" algn="ctr">
                      <a:solidFill>
                        <a:srgbClr val="000000"/>
                      </a:solidFill>
                      <a:prstDash val="solid"/>
                      <a:round/>
                      <a:headEnd type="none" w="med" len="med"/>
                      <a:tailEnd type="none" w="med" len="med"/>
                    </a:lnR>
                    <a:lnT w="8574" cap="flat" cmpd="sng" algn="ctr">
                      <a:solidFill>
                        <a:srgbClr val="000000"/>
                      </a:solidFill>
                      <a:prstDash val="solid"/>
                      <a:round/>
                      <a:headEnd type="none" w="med" len="med"/>
                      <a:tailEnd type="none" w="med" len="med"/>
                    </a:lnT>
                    <a:lnB w="8574" cap="flat" cmpd="sng" algn="ctr">
                      <a:solidFill>
                        <a:srgbClr val="000000"/>
                      </a:solidFill>
                      <a:prstDash val="solid"/>
                      <a:round/>
                      <a:headEnd type="none" w="med" len="med"/>
                      <a:tailEnd type="none" w="med" len="med"/>
                    </a:lnB>
                  </a:tcPr>
                </a:tc>
              </a:tr>
              <a:tr h="408146">
                <a:tc>
                  <a:txBody>
                    <a:bodyPr/>
                    <a:lstStyle/>
                    <a:p>
                      <a:pPr algn="l"/>
                      <a:r>
                        <a:rPr lang="en-US" sz="1600">
                          <a:effectLst/>
                        </a:rPr>
                        <a:t>6</a:t>
                      </a:r>
                    </a:p>
                  </a:txBody>
                  <a:tcPr marL="13857" marR="13857" marT="13857" marB="13857" anchor="ctr">
                    <a:lnL w="8574" cap="flat" cmpd="sng" algn="ctr">
                      <a:solidFill>
                        <a:srgbClr val="000000"/>
                      </a:solidFill>
                      <a:prstDash val="solid"/>
                      <a:round/>
                      <a:headEnd type="none" w="med" len="med"/>
                      <a:tailEnd type="none" w="med" len="med"/>
                    </a:lnL>
                    <a:lnR w="8574" cap="flat" cmpd="sng" algn="ctr">
                      <a:solidFill>
                        <a:srgbClr val="000000"/>
                      </a:solidFill>
                      <a:prstDash val="solid"/>
                      <a:round/>
                      <a:headEnd type="none" w="med" len="med"/>
                      <a:tailEnd type="none" w="med" len="med"/>
                    </a:lnR>
                    <a:lnT w="8574" cap="flat" cmpd="sng" algn="ctr">
                      <a:solidFill>
                        <a:srgbClr val="000000"/>
                      </a:solidFill>
                      <a:prstDash val="solid"/>
                      <a:round/>
                      <a:headEnd type="none" w="med" len="med"/>
                      <a:tailEnd type="none" w="med" len="med"/>
                    </a:lnT>
                    <a:lnB w="8574" cap="flat" cmpd="sng" algn="ctr">
                      <a:solidFill>
                        <a:srgbClr val="000000"/>
                      </a:solidFill>
                      <a:prstDash val="solid"/>
                      <a:round/>
                      <a:headEnd type="none" w="med" len="med"/>
                      <a:tailEnd type="none" w="med" len="med"/>
                    </a:lnB>
                  </a:tcPr>
                </a:tc>
                <a:tc>
                  <a:txBody>
                    <a:bodyPr/>
                    <a:lstStyle/>
                    <a:p>
                      <a:pPr algn="l"/>
                      <a:r>
                        <a:rPr lang="en-US" sz="1600">
                          <a:effectLst/>
                        </a:rPr>
                        <a:t>FULLY AUTOMATIC INJECTION MOULDING M/c</a:t>
                      </a:r>
                    </a:p>
                  </a:txBody>
                  <a:tcPr marL="13857" marR="13857" marT="13857" marB="13857" anchor="ctr">
                    <a:lnL w="8574" cap="flat" cmpd="sng" algn="ctr">
                      <a:solidFill>
                        <a:srgbClr val="000000"/>
                      </a:solidFill>
                      <a:prstDash val="solid"/>
                      <a:round/>
                      <a:headEnd type="none" w="med" len="med"/>
                      <a:tailEnd type="none" w="med" len="med"/>
                    </a:lnL>
                    <a:lnR w="8574" cap="flat" cmpd="sng" algn="ctr">
                      <a:solidFill>
                        <a:srgbClr val="000000"/>
                      </a:solidFill>
                      <a:prstDash val="solid"/>
                      <a:round/>
                      <a:headEnd type="none" w="med" len="med"/>
                      <a:tailEnd type="none" w="med" len="med"/>
                    </a:lnR>
                    <a:lnT w="8574" cap="flat" cmpd="sng" algn="ctr">
                      <a:solidFill>
                        <a:srgbClr val="000000"/>
                      </a:solidFill>
                      <a:prstDash val="solid"/>
                      <a:round/>
                      <a:headEnd type="none" w="med" len="med"/>
                      <a:tailEnd type="none" w="med" len="med"/>
                    </a:lnT>
                    <a:lnB w="8574" cap="flat" cmpd="sng" algn="ctr">
                      <a:solidFill>
                        <a:srgbClr val="000000"/>
                      </a:solidFill>
                      <a:prstDash val="solid"/>
                      <a:round/>
                      <a:headEnd type="none" w="med" len="med"/>
                      <a:tailEnd type="none" w="med" len="med"/>
                    </a:lnB>
                  </a:tcPr>
                </a:tc>
                <a:tc>
                  <a:txBody>
                    <a:bodyPr/>
                    <a:lstStyle/>
                    <a:p>
                      <a:pPr algn="l"/>
                      <a:r>
                        <a:rPr lang="en-US" sz="1600" dirty="0">
                          <a:effectLst/>
                        </a:rPr>
                        <a:t>150 TONNES</a:t>
                      </a:r>
                    </a:p>
                  </a:txBody>
                  <a:tcPr marL="13857" marR="13857" marT="13857" marB="13857" anchor="ctr">
                    <a:lnL w="8574" cap="flat" cmpd="sng" algn="ctr">
                      <a:solidFill>
                        <a:srgbClr val="000000"/>
                      </a:solidFill>
                      <a:prstDash val="solid"/>
                      <a:round/>
                      <a:headEnd type="none" w="med" len="med"/>
                      <a:tailEnd type="none" w="med" len="med"/>
                    </a:lnL>
                    <a:lnR w="8574" cap="flat" cmpd="sng" algn="ctr">
                      <a:solidFill>
                        <a:srgbClr val="000000"/>
                      </a:solidFill>
                      <a:prstDash val="solid"/>
                      <a:round/>
                      <a:headEnd type="none" w="med" len="med"/>
                      <a:tailEnd type="none" w="med" len="med"/>
                    </a:lnR>
                    <a:lnT w="8574" cap="flat" cmpd="sng" algn="ctr">
                      <a:solidFill>
                        <a:srgbClr val="000000"/>
                      </a:solidFill>
                      <a:prstDash val="solid"/>
                      <a:round/>
                      <a:headEnd type="none" w="med" len="med"/>
                      <a:tailEnd type="none" w="med" len="med"/>
                    </a:lnT>
                    <a:lnB w="8574" cap="flat" cmpd="sng" algn="ctr">
                      <a:solidFill>
                        <a:srgbClr val="000000"/>
                      </a:solidFill>
                      <a:prstDash val="solid"/>
                      <a:round/>
                      <a:headEnd type="none" w="med" len="med"/>
                      <a:tailEnd type="none" w="med" len="med"/>
                    </a:lnB>
                  </a:tcPr>
                </a:tc>
                <a:tc>
                  <a:txBody>
                    <a:bodyPr/>
                    <a:lstStyle/>
                    <a:p>
                      <a:pPr algn="l"/>
                      <a:r>
                        <a:rPr lang="en-US" sz="1600">
                          <a:effectLst/>
                        </a:rPr>
                        <a:t>1</a:t>
                      </a:r>
                    </a:p>
                  </a:txBody>
                  <a:tcPr marL="13857" marR="13857" marT="13857" marB="13857" anchor="ctr">
                    <a:lnL w="8574" cap="flat" cmpd="sng" algn="ctr">
                      <a:solidFill>
                        <a:srgbClr val="000000"/>
                      </a:solidFill>
                      <a:prstDash val="solid"/>
                      <a:round/>
                      <a:headEnd type="none" w="med" len="med"/>
                      <a:tailEnd type="none" w="med" len="med"/>
                    </a:lnL>
                    <a:lnR w="8574" cap="flat" cmpd="sng" algn="ctr">
                      <a:solidFill>
                        <a:srgbClr val="000000"/>
                      </a:solidFill>
                      <a:prstDash val="solid"/>
                      <a:round/>
                      <a:headEnd type="none" w="med" len="med"/>
                      <a:tailEnd type="none" w="med" len="med"/>
                    </a:lnR>
                    <a:lnT w="8574" cap="flat" cmpd="sng" algn="ctr">
                      <a:solidFill>
                        <a:srgbClr val="000000"/>
                      </a:solidFill>
                      <a:prstDash val="solid"/>
                      <a:round/>
                      <a:headEnd type="none" w="med" len="med"/>
                      <a:tailEnd type="none" w="med" len="med"/>
                    </a:lnT>
                    <a:lnB w="8574" cap="flat" cmpd="sng" algn="ctr">
                      <a:solidFill>
                        <a:srgbClr val="000000"/>
                      </a:solidFill>
                      <a:prstDash val="solid"/>
                      <a:round/>
                      <a:headEnd type="none" w="med" len="med"/>
                      <a:tailEnd type="none" w="med" len="med"/>
                    </a:lnB>
                  </a:tcPr>
                </a:tc>
                <a:tc>
                  <a:txBody>
                    <a:bodyPr/>
                    <a:lstStyle/>
                    <a:p>
                      <a:pPr algn="l"/>
                      <a:r>
                        <a:rPr lang="en-US" sz="1600">
                          <a:effectLst/>
                        </a:rPr>
                        <a:t>MITSUBISHI</a:t>
                      </a:r>
                    </a:p>
                  </a:txBody>
                  <a:tcPr marL="13857" marR="13857" marT="13857" marB="13857" anchor="ctr">
                    <a:lnL w="8574" cap="flat" cmpd="sng" algn="ctr">
                      <a:solidFill>
                        <a:srgbClr val="000000"/>
                      </a:solidFill>
                      <a:prstDash val="solid"/>
                      <a:round/>
                      <a:headEnd type="none" w="med" len="med"/>
                      <a:tailEnd type="none" w="med" len="med"/>
                    </a:lnL>
                    <a:lnR w="8574" cap="flat" cmpd="sng" algn="ctr">
                      <a:solidFill>
                        <a:srgbClr val="000000"/>
                      </a:solidFill>
                      <a:prstDash val="solid"/>
                      <a:round/>
                      <a:headEnd type="none" w="med" len="med"/>
                      <a:tailEnd type="none" w="med" len="med"/>
                    </a:lnR>
                    <a:lnT w="8574" cap="flat" cmpd="sng" algn="ctr">
                      <a:solidFill>
                        <a:srgbClr val="000000"/>
                      </a:solidFill>
                      <a:prstDash val="solid"/>
                      <a:round/>
                      <a:headEnd type="none" w="med" len="med"/>
                      <a:tailEnd type="none" w="med" len="med"/>
                    </a:lnT>
                    <a:lnB w="8574" cap="flat" cmpd="sng" algn="ctr">
                      <a:solidFill>
                        <a:srgbClr val="000000"/>
                      </a:solidFill>
                      <a:prstDash val="solid"/>
                      <a:round/>
                      <a:headEnd type="none" w="med" len="med"/>
                      <a:tailEnd type="none" w="med" len="med"/>
                    </a:lnB>
                  </a:tcPr>
                </a:tc>
              </a:tr>
              <a:tr h="334027">
                <a:tc>
                  <a:txBody>
                    <a:bodyPr/>
                    <a:lstStyle/>
                    <a:p>
                      <a:pPr algn="l"/>
                      <a:r>
                        <a:rPr lang="en-US" sz="1600">
                          <a:effectLst/>
                        </a:rPr>
                        <a:t>7</a:t>
                      </a:r>
                    </a:p>
                  </a:txBody>
                  <a:tcPr marL="13857" marR="13857" marT="13857" marB="13857" anchor="ctr">
                    <a:lnL w="8574" cap="flat" cmpd="sng" algn="ctr">
                      <a:solidFill>
                        <a:srgbClr val="000000"/>
                      </a:solidFill>
                      <a:prstDash val="solid"/>
                      <a:round/>
                      <a:headEnd type="none" w="med" len="med"/>
                      <a:tailEnd type="none" w="med" len="med"/>
                    </a:lnL>
                    <a:lnR w="8574" cap="flat" cmpd="sng" algn="ctr">
                      <a:solidFill>
                        <a:srgbClr val="000000"/>
                      </a:solidFill>
                      <a:prstDash val="solid"/>
                      <a:round/>
                      <a:headEnd type="none" w="med" len="med"/>
                      <a:tailEnd type="none" w="med" len="med"/>
                    </a:lnR>
                    <a:lnT w="8574" cap="flat" cmpd="sng" algn="ctr">
                      <a:solidFill>
                        <a:srgbClr val="000000"/>
                      </a:solidFill>
                      <a:prstDash val="solid"/>
                      <a:round/>
                      <a:headEnd type="none" w="med" len="med"/>
                      <a:tailEnd type="none" w="med" len="med"/>
                    </a:lnT>
                    <a:lnB w="8574" cap="flat" cmpd="sng" algn="ctr">
                      <a:solidFill>
                        <a:srgbClr val="000000"/>
                      </a:solidFill>
                      <a:prstDash val="solid"/>
                      <a:round/>
                      <a:headEnd type="none" w="med" len="med"/>
                      <a:tailEnd type="none" w="med" len="med"/>
                    </a:lnB>
                  </a:tcPr>
                </a:tc>
                <a:tc>
                  <a:txBody>
                    <a:bodyPr/>
                    <a:lstStyle/>
                    <a:p>
                      <a:pPr algn="l"/>
                      <a:r>
                        <a:rPr lang="en-US" sz="1600" dirty="0">
                          <a:effectLst/>
                        </a:rPr>
                        <a:t>FULLY AUTOMATIC INJECTION MOULDING M/c</a:t>
                      </a:r>
                    </a:p>
                  </a:txBody>
                  <a:tcPr marL="13857" marR="13857" marT="13857" marB="13857" anchor="ctr">
                    <a:lnL w="8574" cap="flat" cmpd="sng" algn="ctr">
                      <a:solidFill>
                        <a:srgbClr val="000000"/>
                      </a:solidFill>
                      <a:prstDash val="solid"/>
                      <a:round/>
                      <a:headEnd type="none" w="med" len="med"/>
                      <a:tailEnd type="none" w="med" len="med"/>
                    </a:lnL>
                    <a:lnR w="8574" cap="flat" cmpd="sng" algn="ctr">
                      <a:solidFill>
                        <a:srgbClr val="000000"/>
                      </a:solidFill>
                      <a:prstDash val="solid"/>
                      <a:round/>
                      <a:headEnd type="none" w="med" len="med"/>
                      <a:tailEnd type="none" w="med" len="med"/>
                    </a:lnR>
                    <a:lnT w="8574" cap="flat" cmpd="sng" algn="ctr">
                      <a:solidFill>
                        <a:srgbClr val="000000"/>
                      </a:solidFill>
                      <a:prstDash val="solid"/>
                      <a:round/>
                      <a:headEnd type="none" w="med" len="med"/>
                      <a:tailEnd type="none" w="med" len="med"/>
                    </a:lnT>
                    <a:lnB w="8574" cap="flat" cmpd="sng" algn="ctr">
                      <a:solidFill>
                        <a:srgbClr val="000000"/>
                      </a:solidFill>
                      <a:prstDash val="solid"/>
                      <a:round/>
                      <a:headEnd type="none" w="med" len="med"/>
                      <a:tailEnd type="none" w="med" len="med"/>
                    </a:lnB>
                  </a:tcPr>
                </a:tc>
                <a:tc>
                  <a:txBody>
                    <a:bodyPr/>
                    <a:lstStyle/>
                    <a:p>
                      <a:pPr algn="l"/>
                      <a:r>
                        <a:rPr lang="en-US" sz="1600">
                          <a:effectLst/>
                        </a:rPr>
                        <a:t>150 TONNES</a:t>
                      </a:r>
                    </a:p>
                  </a:txBody>
                  <a:tcPr marL="13857" marR="13857" marT="13857" marB="13857" anchor="ctr">
                    <a:lnL w="8574" cap="flat" cmpd="sng" algn="ctr">
                      <a:solidFill>
                        <a:srgbClr val="000000"/>
                      </a:solidFill>
                      <a:prstDash val="solid"/>
                      <a:round/>
                      <a:headEnd type="none" w="med" len="med"/>
                      <a:tailEnd type="none" w="med" len="med"/>
                    </a:lnL>
                    <a:lnR w="8574" cap="flat" cmpd="sng" algn="ctr">
                      <a:solidFill>
                        <a:srgbClr val="000000"/>
                      </a:solidFill>
                      <a:prstDash val="solid"/>
                      <a:round/>
                      <a:headEnd type="none" w="med" len="med"/>
                      <a:tailEnd type="none" w="med" len="med"/>
                    </a:lnR>
                    <a:lnT w="8574" cap="flat" cmpd="sng" algn="ctr">
                      <a:solidFill>
                        <a:srgbClr val="000000"/>
                      </a:solidFill>
                      <a:prstDash val="solid"/>
                      <a:round/>
                      <a:headEnd type="none" w="med" len="med"/>
                      <a:tailEnd type="none" w="med" len="med"/>
                    </a:lnT>
                    <a:lnB w="8574" cap="flat" cmpd="sng" algn="ctr">
                      <a:solidFill>
                        <a:srgbClr val="000000"/>
                      </a:solidFill>
                      <a:prstDash val="solid"/>
                      <a:round/>
                      <a:headEnd type="none" w="med" len="med"/>
                      <a:tailEnd type="none" w="med" len="med"/>
                    </a:lnB>
                  </a:tcPr>
                </a:tc>
                <a:tc>
                  <a:txBody>
                    <a:bodyPr/>
                    <a:lstStyle/>
                    <a:p>
                      <a:pPr algn="l"/>
                      <a:r>
                        <a:rPr lang="en-US" sz="1600" dirty="0">
                          <a:effectLst/>
                        </a:rPr>
                        <a:t>1</a:t>
                      </a:r>
                    </a:p>
                  </a:txBody>
                  <a:tcPr marL="13857" marR="13857" marT="13857" marB="13857" anchor="ctr">
                    <a:lnL w="8574" cap="flat" cmpd="sng" algn="ctr">
                      <a:solidFill>
                        <a:srgbClr val="000000"/>
                      </a:solidFill>
                      <a:prstDash val="solid"/>
                      <a:round/>
                      <a:headEnd type="none" w="med" len="med"/>
                      <a:tailEnd type="none" w="med" len="med"/>
                    </a:lnL>
                    <a:lnR w="8574" cap="flat" cmpd="sng" algn="ctr">
                      <a:solidFill>
                        <a:srgbClr val="000000"/>
                      </a:solidFill>
                      <a:prstDash val="solid"/>
                      <a:round/>
                      <a:headEnd type="none" w="med" len="med"/>
                      <a:tailEnd type="none" w="med" len="med"/>
                    </a:lnR>
                    <a:lnT w="8574" cap="flat" cmpd="sng" algn="ctr">
                      <a:solidFill>
                        <a:srgbClr val="000000"/>
                      </a:solidFill>
                      <a:prstDash val="solid"/>
                      <a:round/>
                      <a:headEnd type="none" w="med" len="med"/>
                      <a:tailEnd type="none" w="med" len="med"/>
                    </a:lnT>
                    <a:lnB w="8574" cap="flat" cmpd="sng" algn="ctr">
                      <a:solidFill>
                        <a:srgbClr val="000000"/>
                      </a:solidFill>
                      <a:prstDash val="solid"/>
                      <a:round/>
                      <a:headEnd type="none" w="med" len="med"/>
                      <a:tailEnd type="none" w="med" len="med"/>
                    </a:lnB>
                  </a:tcPr>
                </a:tc>
                <a:tc>
                  <a:txBody>
                    <a:bodyPr/>
                    <a:lstStyle/>
                    <a:p>
                      <a:pPr algn="l"/>
                      <a:r>
                        <a:rPr lang="en-US" sz="1600">
                          <a:effectLst/>
                        </a:rPr>
                        <a:t>BATTENFELD</a:t>
                      </a:r>
                    </a:p>
                  </a:txBody>
                  <a:tcPr marL="13857" marR="13857" marT="13857" marB="13857" anchor="ctr">
                    <a:lnL w="8574" cap="flat" cmpd="sng" algn="ctr">
                      <a:solidFill>
                        <a:srgbClr val="000000"/>
                      </a:solidFill>
                      <a:prstDash val="solid"/>
                      <a:round/>
                      <a:headEnd type="none" w="med" len="med"/>
                      <a:tailEnd type="none" w="med" len="med"/>
                    </a:lnL>
                    <a:lnR w="8574" cap="flat" cmpd="sng" algn="ctr">
                      <a:solidFill>
                        <a:srgbClr val="000000"/>
                      </a:solidFill>
                      <a:prstDash val="solid"/>
                      <a:round/>
                      <a:headEnd type="none" w="med" len="med"/>
                      <a:tailEnd type="none" w="med" len="med"/>
                    </a:lnR>
                    <a:lnT w="8574" cap="flat" cmpd="sng" algn="ctr">
                      <a:solidFill>
                        <a:srgbClr val="000000"/>
                      </a:solidFill>
                      <a:prstDash val="solid"/>
                      <a:round/>
                      <a:headEnd type="none" w="med" len="med"/>
                      <a:tailEnd type="none" w="med" len="med"/>
                    </a:lnT>
                    <a:lnB w="8574" cap="flat" cmpd="sng" algn="ctr">
                      <a:solidFill>
                        <a:srgbClr val="000000"/>
                      </a:solidFill>
                      <a:prstDash val="solid"/>
                      <a:round/>
                      <a:headEnd type="none" w="med" len="med"/>
                      <a:tailEnd type="none" w="med" len="med"/>
                    </a:lnB>
                  </a:tcPr>
                </a:tc>
              </a:tr>
              <a:tr h="334027">
                <a:tc>
                  <a:txBody>
                    <a:bodyPr/>
                    <a:lstStyle/>
                    <a:p>
                      <a:pPr algn="l"/>
                      <a:r>
                        <a:rPr lang="en-US" sz="1600">
                          <a:effectLst/>
                        </a:rPr>
                        <a:t>8</a:t>
                      </a:r>
                    </a:p>
                  </a:txBody>
                  <a:tcPr marL="13857" marR="13857" marT="13857" marB="13857" anchor="ctr">
                    <a:lnL w="8574" cap="flat" cmpd="sng" algn="ctr">
                      <a:solidFill>
                        <a:srgbClr val="000000"/>
                      </a:solidFill>
                      <a:prstDash val="solid"/>
                      <a:round/>
                      <a:headEnd type="none" w="med" len="med"/>
                      <a:tailEnd type="none" w="med" len="med"/>
                    </a:lnL>
                    <a:lnR w="8574" cap="flat" cmpd="sng" algn="ctr">
                      <a:solidFill>
                        <a:srgbClr val="000000"/>
                      </a:solidFill>
                      <a:prstDash val="solid"/>
                      <a:round/>
                      <a:headEnd type="none" w="med" len="med"/>
                      <a:tailEnd type="none" w="med" len="med"/>
                    </a:lnR>
                    <a:lnT w="8574" cap="flat" cmpd="sng" algn="ctr">
                      <a:solidFill>
                        <a:srgbClr val="000000"/>
                      </a:solidFill>
                      <a:prstDash val="solid"/>
                      <a:round/>
                      <a:headEnd type="none" w="med" len="med"/>
                      <a:tailEnd type="none" w="med" len="med"/>
                    </a:lnT>
                    <a:lnB w="8574" cap="flat" cmpd="sng" algn="ctr">
                      <a:solidFill>
                        <a:srgbClr val="000000"/>
                      </a:solidFill>
                      <a:prstDash val="solid"/>
                      <a:round/>
                      <a:headEnd type="none" w="med" len="med"/>
                      <a:tailEnd type="none" w="med" len="med"/>
                    </a:lnB>
                  </a:tcPr>
                </a:tc>
                <a:tc>
                  <a:txBody>
                    <a:bodyPr/>
                    <a:lstStyle/>
                    <a:p>
                      <a:pPr algn="l"/>
                      <a:r>
                        <a:rPr lang="en-US" sz="1600">
                          <a:effectLst/>
                        </a:rPr>
                        <a:t>FULLY AUTOMATIC INJECTION MOULDING M/c</a:t>
                      </a:r>
                    </a:p>
                  </a:txBody>
                  <a:tcPr marL="13857" marR="13857" marT="13857" marB="13857" anchor="ctr">
                    <a:lnL w="8574" cap="flat" cmpd="sng" algn="ctr">
                      <a:solidFill>
                        <a:srgbClr val="000000"/>
                      </a:solidFill>
                      <a:prstDash val="solid"/>
                      <a:round/>
                      <a:headEnd type="none" w="med" len="med"/>
                      <a:tailEnd type="none" w="med" len="med"/>
                    </a:lnL>
                    <a:lnR w="8574" cap="flat" cmpd="sng" algn="ctr">
                      <a:solidFill>
                        <a:srgbClr val="000000"/>
                      </a:solidFill>
                      <a:prstDash val="solid"/>
                      <a:round/>
                      <a:headEnd type="none" w="med" len="med"/>
                      <a:tailEnd type="none" w="med" len="med"/>
                    </a:lnR>
                    <a:lnT w="8574" cap="flat" cmpd="sng" algn="ctr">
                      <a:solidFill>
                        <a:srgbClr val="000000"/>
                      </a:solidFill>
                      <a:prstDash val="solid"/>
                      <a:round/>
                      <a:headEnd type="none" w="med" len="med"/>
                      <a:tailEnd type="none" w="med" len="med"/>
                    </a:lnT>
                    <a:lnB w="8574" cap="flat" cmpd="sng" algn="ctr">
                      <a:solidFill>
                        <a:srgbClr val="000000"/>
                      </a:solidFill>
                      <a:prstDash val="solid"/>
                      <a:round/>
                      <a:headEnd type="none" w="med" len="med"/>
                      <a:tailEnd type="none" w="med" len="med"/>
                    </a:lnB>
                  </a:tcPr>
                </a:tc>
                <a:tc>
                  <a:txBody>
                    <a:bodyPr/>
                    <a:lstStyle/>
                    <a:p>
                      <a:pPr algn="l"/>
                      <a:r>
                        <a:rPr lang="en-US" sz="1600" dirty="0" smtClean="0">
                          <a:effectLst/>
                        </a:rPr>
                        <a:t>150 </a:t>
                      </a:r>
                      <a:r>
                        <a:rPr lang="en-US" sz="1600" dirty="0">
                          <a:effectLst/>
                        </a:rPr>
                        <a:t>TONNES</a:t>
                      </a:r>
                    </a:p>
                  </a:txBody>
                  <a:tcPr marL="13857" marR="13857" marT="13857" marB="13857" anchor="ctr">
                    <a:lnL w="8574" cap="flat" cmpd="sng" algn="ctr">
                      <a:solidFill>
                        <a:srgbClr val="000000"/>
                      </a:solidFill>
                      <a:prstDash val="solid"/>
                      <a:round/>
                      <a:headEnd type="none" w="med" len="med"/>
                      <a:tailEnd type="none" w="med" len="med"/>
                    </a:lnL>
                    <a:lnR w="8574" cap="flat" cmpd="sng" algn="ctr">
                      <a:solidFill>
                        <a:srgbClr val="000000"/>
                      </a:solidFill>
                      <a:prstDash val="solid"/>
                      <a:round/>
                      <a:headEnd type="none" w="med" len="med"/>
                      <a:tailEnd type="none" w="med" len="med"/>
                    </a:lnR>
                    <a:lnT w="8574" cap="flat" cmpd="sng" algn="ctr">
                      <a:solidFill>
                        <a:srgbClr val="000000"/>
                      </a:solidFill>
                      <a:prstDash val="solid"/>
                      <a:round/>
                      <a:headEnd type="none" w="med" len="med"/>
                      <a:tailEnd type="none" w="med" len="med"/>
                    </a:lnT>
                    <a:lnB w="8574" cap="flat" cmpd="sng" algn="ctr">
                      <a:solidFill>
                        <a:srgbClr val="000000"/>
                      </a:solidFill>
                      <a:prstDash val="solid"/>
                      <a:round/>
                      <a:headEnd type="none" w="med" len="med"/>
                      <a:tailEnd type="none" w="med" len="med"/>
                    </a:lnB>
                  </a:tcPr>
                </a:tc>
                <a:tc>
                  <a:txBody>
                    <a:bodyPr/>
                    <a:lstStyle/>
                    <a:p>
                      <a:pPr algn="l"/>
                      <a:r>
                        <a:rPr lang="en-US" sz="1600" dirty="0">
                          <a:effectLst/>
                        </a:rPr>
                        <a:t>1</a:t>
                      </a:r>
                    </a:p>
                  </a:txBody>
                  <a:tcPr marL="13857" marR="13857" marT="13857" marB="13857" anchor="ctr">
                    <a:lnL w="8574" cap="flat" cmpd="sng" algn="ctr">
                      <a:solidFill>
                        <a:srgbClr val="000000"/>
                      </a:solidFill>
                      <a:prstDash val="solid"/>
                      <a:round/>
                      <a:headEnd type="none" w="med" len="med"/>
                      <a:tailEnd type="none" w="med" len="med"/>
                    </a:lnL>
                    <a:lnR w="8574" cap="flat" cmpd="sng" algn="ctr">
                      <a:solidFill>
                        <a:srgbClr val="000000"/>
                      </a:solidFill>
                      <a:prstDash val="solid"/>
                      <a:round/>
                      <a:headEnd type="none" w="med" len="med"/>
                      <a:tailEnd type="none" w="med" len="med"/>
                    </a:lnR>
                    <a:lnT w="8574" cap="flat" cmpd="sng" algn="ctr">
                      <a:solidFill>
                        <a:srgbClr val="000000"/>
                      </a:solidFill>
                      <a:prstDash val="solid"/>
                      <a:round/>
                      <a:headEnd type="none" w="med" len="med"/>
                      <a:tailEnd type="none" w="med" len="med"/>
                    </a:lnT>
                    <a:lnB w="8574" cap="flat" cmpd="sng" algn="ctr">
                      <a:solidFill>
                        <a:srgbClr val="000000"/>
                      </a:solidFill>
                      <a:prstDash val="solid"/>
                      <a:round/>
                      <a:headEnd type="none" w="med" len="med"/>
                      <a:tailEnd type="none" w="med" len="med"/>
                    </a:lnB>
                  </a:tcPr>
                </a:tc>
                <a:tc>
                  <a:txBody>
                    <a:bodyPr/>
                    <a:lstStyle/>
                    <a:p>
                      <a:pPr algn="l"/>
                      <a:r>
                        <a:rPr lang="en-US" sz="1600" dirty="0" smtClean="0">
                          <a:effectLst/>
                        </a:rPr>
                        <a:t>HPM</a:t>
                      </a:r>
                      <a:endParaRPr lang="en-US" sz="1600" dirty="0">
                        <a:effectLst/>
                      </a:endParaRPr>
                    </a:p>
                  </a:txBody>
                  <a:tcPr marL="13857" marR="13857" marT="13857" marB="13857" anchor="ctr">
                    <a:lnL w="8574" cap="flat" cmpd="sng" algn="ctr">
                      <a:solidFill>
                        <a:srgbClr val="000000"/>
                      </a:solidFill>
                      <a:prstDash val="solid"/>
                      <a:round/>
                      <a:headEnd type="none" w="med" len="med"/>
                      <a:tailEnd type="none" w="med" len="med"/>
                    </a:lnL>
                    <a:lnR w="8574" cap="flat" cmpd="sng" algn="ctr">
                      <a:solidFill>
                        <a:srgbClr val="000000"/>
                      </a:solidFill>
                      <a:prstDash val="solid"/>
                      <a:round/>
                      <a:headEnd type="none" w="med" len="med"/>
                      <a:tailEnd type="none" w="med" len="med"/>
                    </a:lnR>
                    <a:lnT w="8574" cap="flat" cmpd="sng" algn="ctr">
                      <a:solidFill>
                        <a:srgbClr val="000000"/>
                      </a:solidFill>
                      <a:prstDash val="solid"/>
                      <a:round/>
                      <a:headEnd type="none" w="med" len="med"/>
                      <a:tailEnd type="none" w="med" len="med"/>
                    </a:lnT>
                    <a:lnB w="8574" cap="flat" cmpd="sng" algn="ctr">
                      <a:solidFill>
                        <a:srgbClr val="000000"/>
                      </a:solidFill>
                      <a:prstDash val="solid"/>
                      <a:round/>
                      <a:headEnd type="none" w="med" len="med"/>
                      <a:tailEnd type="none" w="med" len="med"/>
                    </a:lnB>
                  </a:tcPr>
                </a:tc>
              </a:tr>
              <a:tr h="334027">
                <a:tc>
                  <a:txBody>
                    <a:bodyPr/>
                    <a:lstStyle/>
                    <a:p>
                      <a:pPr algn="l"/>
                      <a:r>
                        <a:rPr lang="en-US" sz="1600">
                          <a:effectLst/>
                        </a:rPr>
                        <a:t>9</a:t>
                      </a:r>
                    </a:p>
                  </a:txBody>
                  <a:tcPr marL="13857" marR="13857" marT="13857" marB="13857" anchor="ctr">
                    <a:lnL w="8574" cap="flat" cmpd="sng" algn="ctr">
                      <a:solidFill>
                        <a:srgbClr val="000000"/>
                      </a:solidFill>
                      <a:prstDash val="solid"/>
                      <a:round/>
                      <a:headEnd type="none" w="med" len="med"/>
                      <a:tailEnd type="none" w="med" len="med"/>
                    </a:lnL>
                    <a:lnR w="8574" cap="flat" cmpd="sng" algn="ctr">
                      <a:solidFill>
                        <a:srgbClr val="000000"/>
                      </a:solidFill>
                      <a:prstDash val="solid"/>
                      <a:round/>
                      <a:headEnd type="none" w="med" len="med"/>
                      <a:tailEnd type="none" w="med" len="med"/>
                    </a:lnR>
                    <a:lnT w="8574" cap="flat" cmpd="sng" algn="ctr">
                      <a:solidFill>
                        <a:srgbClr val="000000"/>
                      </a:solidFill>
                      <a:prstDash val="solid"/>
                      <a:round/>
                      <a:headEnd type="none" w="med" len="med"/>
                      <a:tailEnd type="none" w="med" len="med"/>
                    </a:lnT>
                    <a:lnB w="8574" cap="flat" cmpd="sng" algn="ctr">
                      <a:solidFill>
                        <a:srgbClr val="000000"/>
                      </a:solidFill>
                      <a:prstDash val="solid"/>
                      <a:round/>
                      <a:headEnd type="none" w="med" len="med"/>
                      <a:tailEnd type="none" w="med" len="med"/>
                    </a:lnB>
                  </a:tcPr>
                </a:tc>
                <a:tc>
                  <a:txBody>
                    <a:bodyPr/>
                    <a:lstStyle/>
                    <a:p>
                      <a:pPr algn="l"/>
                      <a:r>
                        <a:rPr lang="en-US" sz="1600">
                          <a:effectLst/>
                        </a:rPr>
                        <a:t>FULLY AUTOMATIC INJECTION MOULDING M/c</a:t>
                      </a:r>
                    </a:p>
                  </a:txBody>
                  <a:tcPr marL="13857" marR="13857" marT="13857" marB="13857" anchor="ctr">
                    <a:lnL w="8574" cap="flat" cmpd="sng" algn="ctr">
                      <a:solidFill>
                        <a:srgbClr val="000000"/>
                      </a:solidFill>
                      <a:prstDash val="solid"/>
                      <a:round/>
                      <a:headEnd type="none" w="med" len="med"/>
                      <a:tailEnd type="none" w="med" len="med"/>
                    </a:lnL>
                    <a:lnR w="8574" cap="flat" cmpd="sng" algn="ctr">
                      <a:solidFill>
                        <a:srgbClr val="000000"/>
                      </a:solidFill>
                      <a:prstDash val="solid"/>
                      <a:round/>
                      <a:headEnd type="none" w="med" len="med"/>
                      <a:tailEnd type="none" w="med" len="med"/>
                    </a:lnR>
                    <a:lnT w="8574" cap="flat" cmpd="sng" algn="ctr">
                      <a:solidFill>
                        <a:srgbClr val="000000"/>
                      </a:solidFill>
                      <a:prstDash val="solid"/>
                      <a:round/>
                      <a:headEnd type="none" w="med" len="med"/>
                      <a:tailEnd type="none" w="med" len="med"/>
                    </a:lnT>
                    <a:lnB w="8574" cap="flat" cmpd="sng" algn="ctr">
                      <a:solidFill>
                        <a:srgbClr val="000000"/>
                      </a:solidFill>
                      <a:prstDash val="solid"/>
                      <a:round/>
                      <a:headEnd type="none" w="med" len="med"/>
                      <a:tailEnd type="none" w="med" len="med"/>
                    </a:lnB>
                  </a:tcPr>
                </a:tc>
                <a:tc>
                  <a:txBody>
                    <a:bodyPr/>
                    <a:lstStyle/>
                    <a:p>
                      <a:pPr algn="l"/>
                      <a:r>
                        <a:rPr lang="en-US" sz="1600" dirty="0" smtClean="0">
                          <a:effectLst/>
                        </a:rPr>
                        <a:t>180 </a:t>
                      </a:r>
                      <a:r>
                        <a:rPr lang="en-US" sz="1600" dirty="0">
                          <a:effectLst/>
                        </a:rPr>
                        <a:t>TONNES</a:t>
                      </a:r>
                    </a:p>
                  </a:txBody>
                  <a:tcPr marL="13857" marR="13857" marT="13857" marB="13857" anchor="ctr">
                    <a:lnL w="8574" cap="flat" cmpd="sng" algn="ctr">
                      <a:solidFill>
                        <a:srgbClr val="000000"/>
                      </a:solidFill>
                      <a:prstDash val="solid"/>
                      <a:round/>
                      <a:headEnd type="none" w="med" len="med"/>
                      <a:tailEnd type="none" w="med" len="med"/>
                    </a:lnL>
                    <a:lnR w="8574" cap="flat" cmpd="sng" algn="ctr">
                      <a:solidFill>
                        <a:srgbClr val="000000"/>
                      </a:solidFill>
                      <a:prstDash val="solid"/>
                      <a:round/>
                      <a:headEnd type="none" w="med" len="med"/>
                      <a:tailEnd type="none" w="med" len="med"/>
                    </a:lnR>
                    <a:lnT w="8574" cap="flat" cmpd="sng" algn="ctr">
                      <a:solidFill>
                        <a:srgbClr val="000000"/>
                      </a:solidFill>
                      <a:prstDash val="solid"/>
                      <a:round/>
                      <a:headEnd type="none" w="med" len="med"/>
                      <a:tailEnd type="none" w="med" len="med"/>
                    </a:lnT>
                    <a:lnB w="8574" cap="flat" cmpd="sng" algn="ctr">
                      <a:solidFill>
                        <a:srgbClr val="000000"/>
                      </a:solidFill>
                      <a:prstDash val="solid"/>
                      <a:round/>
                      <a:headEnd type="none" w="med" len="med"/>
                      <a:tailEnd type="none" w="med" len="med"/>
                    </a:lnB>
                  </a:tcPr>
                </a:tc>
                <a:tc>
                  <a:txBody>
                    <a:bodyPr/>
                    <a:lstStyle/>
                    <a:p>
                      <a:pPr algn="l"/>
                      <a:r>
                        <a:rPr lang="en-US" sz="1600" dirty="0">
                          <a:effectLst/>
                        </a:rPr>
                        <a:t>1</a:t>
                      </a:r>
                    </a:p>
                  </a:txBody>
                  <a:tcPr marL="13857" marR="13857" marT="13857" marB="13857" anchor="ctr">
                    <a:lnL w="8574" cap="flat" cmpd="sng" algn="ctr">
                      <a:solidFill>
                        <a:srgbClr val="000000"/>
                      </a:solidFill>
                      <a:prstDash val="solid"/>
                      <a:round/>
                      <a:headEnd type="none" w="med" len="med"/>
                      <a:tailEnd type="none" w="med" len="med"/>
                    </a:lnL>
                    <a:lnR w="8574" cap="flat" cmpd="sng" algn="ctr">
                      <a:solidFill>
                        <a:srgbClr val="000000"/>
                      </a:solidFill>
                      <a:prstDash val="solid"/>
                      <a:round/>
                      <a:headEnd type="none" w="med" len="med"/>
                      <a:tailEnd type="none" w="med" len="med"/>
                    </a:lnR>
                    <a:lnT w="8574" cap="flat" cmpd="sng" algn="ctr">
                      <a:solidFill>
                        <a:srgbClr val="000000"/>
                      </a:solidFill>
                      <a:prstDash val="solid"/>
                      <a:round/>
                      <a:headEnd type="none" w="med" len="med"/>
                      <a:tailEnd type="none" w="med" len="med"/>
                    </a:lnT>
                    <a:lnB w="8574" cap="flat" cmpd="sng" algn="ctr">
                      <a:solidFill>
                        <a:srgbClr val="000000"/>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effectLst/>
                        </a:rPr>
                        <a:t>BATTENFELD</a:t>
                      </a:r>
                    </a:p>
                  </a:txBody>
                  <a:tcPr marL="13857" marR="13857" marT="13857" marB="13857" anchor="ctr">
                    <a:lnL w="8574" cap="flat" cmpd="sng" algn="ctr">
                      <a:solidFill>
                        <a:srgbClr val="000000"/>
                      </a:solidFill>
                      <a:prstDash val="solid"/>
                      <a:round/>
                      <a:headEnd type="none" w="med" len="med"/>
                      <a:tailEnd type="none" w="med" len="med"/>
                    </a:lnL>
                    <a:lnR w="8574" cap="flat" cmpd="sng" algn="ctr">
                      <a:solidFill>
                        <a:srgbClr val="000000"/>
                      </a:solidFill>
                      <a:prstDash val="solid"/>
                      <a:round/>
                      <a:headEnd type="none" w="med" len="med"/>
                      <a:tailEnd type="none" w="med" len="med"/>
                    </a:lnR>
                    <a:lnT w="8574" cap="flat" cmpd="sng" algn="ctr">
                      <a:solidFill>
                        <a:srgbClr val="000000"/>
                      </a:solidFill>
                      <a:prstDash val="solid"/>
                      <a:round/>
                      <a:headEnd type="none" w="med" len="med"/>
                      <a:tailEnd type="none" w="med" len="med"/>
                    </a:lnT>
                    <a:lnB w="8574" cap="flat" cmpd="sng" algn="ctr">
                      <a:solidFill>
                        <a:srgbClr val="000000"/>
                      </a:solidFill>
                      <a:prstDash val="solid"/>
                      <a:round/>
                      <a:headEnd type="none" w="med" len="med"/>
                      <a:tailEnd type="none" w="med" len="med"/>
                    </a:lnB>
                  </a:tcPr>
                </a:tc>
              </a:tr>
              <a:tr h="334027">
                <a:tc>
                  <a:txBody>
                    <a:bodyPr/>
                    <a:lstStyle/>
                    <a:p>
                      <a:pPr algn="l"/>
                      <a:r>
                        <a:rPr lang="en-US" sz="1600">
                          <a:effectLst/>
                        </a:rPr>
                        <a:t>10</a:t>
                      </a:r>
                    </a:p>
                  </a:txBody>
                  <a:tcPr marL="13857" marR="13857" marT="13857" marB="13857" anchor="ctr">
                    <a:lnL w="8574" cap="flat" cmpd="sng" algn="ctr">
                      <a:solidFill>
                        <a:srgbClr val="000000"/>
                      </a:solidFill>
                      <a:prstDash val="solid"/>
                      <a:round/>
                      <a:headEnd type="none" w="med" len="med"/>
                      <a:tailEnd type="none" w="med" len="med"/>
                    </a:lnL>
                    <a:lnR w="8574" cap="flat" cmpd="sng" algn="ctr">
                      <a:solidFill>
                        <a:srgbClr val="000000"/>
                      </a:solidFill>
                      <a:prstDash val="solid"/>
                      <a:round/>
                      <a:headEnd type="none" w="med" len="med"/>
                      <a:tailEnd type="none" w="med" len="med"/>
                    </a:lnR>
                    <a:lnT w="8574" cap="flat" cmpd="sng" algn="ctr">
                      <a:solidFill>
                        <a:srgbClr val="000000"/>
                      </a:solidFill>
                      <a:prstDash val="solid"/>
                      <a:round/>
                      <a:headEnd type="none" w="med" len="med"/>
                      <a:tailEnd type="none" w="med" len="med"/>
                    </a:lnT>
                    <a:lnB w="8574" cap="flat" cmpd="sng" algn="ctr">
                      <a:solidFill>
                        <a:srgbClr val="000000"/>
                      </a:solidFill>
                      <a:prstDash val="solid"/>
                      <a:round/>
                      <a:headEnd type="none" w="med" len="med"/>
                      <a:tailEnd type="none" w="med" len="med"/>
                    </a:lnB>
                  </a:tcPr>
                </a:tc>
                <a:tc>
                  <a:txBody>
                    <a:bodyPr/>
                    <a:lstStyle/>
                    <a:p>
                      <a:pPr algn="l"/>
                      <a:r>
                        <a:rPr lang="en-US" sz="1600">
                          <a:effectLst/>
                        </a:rPr>
                        <a:t>FULLY AUTOMATIC INJECTION MOULDING M/c</a:t>
                      </a:r>
                    </a:p>
                  </a:txBody>
                  <a:tcPr marL="13857" marR="13857" marT="13857" marB="13857" anchor="ctr">
                    <a:lnL w="8574" cap="flat" cmpd="sng" algn="ctr">
                      <a:solidFill>
                        <a:srgbClr val="000000"/>
                      </a:solidFill>
                      <a:prstDash val="solid"/>
                      <a:round/>
                      <a:headEnd type="none" w="med" len="med"/>
                      <a:tailEnd type="none" w="med" len="med"/>
                    </a:lnL>
                    <a:lnR w="8574" cap="flat" cmpd="sng" algn="ctr">
                      <a:solidFill>
                        <a:srgbClr val="000000"/>
                      </a:solidFill>
                      <a:prstDash val="solid"/>
                      <a:round/>
                      <a:headEnd type="none" w="med" len="med"/>
                      <a:tailEnd type="none" w="med" len="med"/>
                    </a:lnR>
                    <a:lnT w="8574" cap="flat" cmpd="sng" algn="ctr">
                      <a:solidFill>
                        <a:srgbClr val="000000"/>
                      </a:solidFill>
                      <a:prstDash val="solid"/>
                      <a:round/>
                      <a:headEnd type="none" w="med" len="med"/>
                      <a:tailEnd type="none" w="med" len="med"/>
                    </a:lnT>
                    <a:lnB w="8574" cap="flat" cmpd="sng" algn="ctr">
                      <a:solidFill>
                        <a:srgbClr val="000000"/>
                      </a:solidFill>
                      <a:prstDash val="solid"/>
                      <a:round/>
                      <a:headEnd type="none" w="med" len="med"/>
                      <a:tailEnd type="none" w="med" len="med"/>
                    </a:lnB>
                  </a:tcPr>
                </a:tc>
                <a:tc>
                  <a:txBody>
                    <a:bodyPr/>
                    <a:lstStyle/>
                    <a:p>
                      <a:pPr algn="l"/>
                      <a:r>
                        <a:rPr lang="en-US" sz="1600">
                          <a:effectLst/>
                        </a:rPr>
                        <a:t>250 TONNES</a:t>
                      </a:r>
                    </a:p>
                  </a:txBody>
                  <a:tcPr marL="13857" marR="13857" marT="13857" marB="13857" anchor="ctr">
                    <a:lnL w="8574" cap="flat" cmpd="sng" algn="ctr">
                      <a:solidFill>
                        <a:srgbClr val="000000"/>
                      </a:solidFill>
                      <a:prstDash val="solid"/>
                      <a:round/>
                      <a:headEnd type="none" w="med" len="med"/>
                      <a:tailEnd type="none" w="med" len="med"/>
                    </a:lnL>
                    <a:lnR w="8574" cap="flat" cmpd="sng" algn="ctr">
                      <a:solidFill>
                        <a:srgbClr val="000000"/>
                      </a:solidFill>
                      <a:prstDash val="solid"/>
                      <a:round/>
                      <a:headEnd type="none" w="med" len="med"/>
                      <a:tailEnd type="none" w="med" len="med"/>
                    </a:lnR>
                    <a:lnT w="8574" cap="flat" cmpd="sng" algn="ctr">
                      <a:solidFill>
                        <a:srgbClr val="000000"/>
                      </a:solidFill>
                      <a:prstDash val="solid"/>
                      <a:round/>
                      <a:headEnd type="none" w="med" len="med"/>
                      <a:tailEnd type="none" w="med" len="med"/>
                    </a:lnT>
                    <a:lnB w="8574" cap="flat" cmpd="sng" algn="ctr">
                      <a:solidFill>
                        <a:srgbClr val="000000"/>
                      </a:solidFill>
                      <a:prstDash val="solid"/>
                      <a:round/>
                      <a:headEnd type="none" w="med" len="med"/>
                      <a:tailEnd type="none" w="med" len="med"/>
                    </a:lnB>
                  </a:tcPr>
                </a:tc>
                <a:tc>
                  <a:txBody>
                    <a:bodyPr/>
                    <a:lstStyle/>
                    <a:p>
                      <a:pPr algn="l"/>
                      <a:r>
                        <a:rPr lang="en-US" sz="1600">
                          <a:effectLst/>
                        </a:rPr>
                        <a:t>1</a:t>
                      </a:r>
                    </a:p>
                  </a:txBody>
                  <a:tcPr marL="13857" marR="13857" marT="13857" marB="13857" anchor="ctr">
                    <a:lnL w="8574" cap="flat" cmpd="sng" algn="ctr">
                      <a:solidFill>
                        <a:srgbClr val="000000"/>
                      </a:solidFill>
                      <a:prstDash val="solid"/>
                      <a:round/>
                      <a:headEnd type="none" w="med" len="med"/>
                      <a:tailEnd type="none" w="med" len="med"/>
                    </a:lnL>
                    <a:lnR w="8574" cap="flat" cmpd="sng" algn="ctr">
                      <a:solidFill>
                        <a:srgbClr val="000000"/>
                      </a:solidFill>
                      <a:prstDash val="solid"/>
                      <a:round/>
                      <a:headEnd type="none" w="med" len="med"/>
                      <a:tailEnd type="none" w="med" len="med"/>
                    </a:lnR>
                    <a:lnT w="8574" cap="flat" cmpd="sng" algn="ctr">
                      <a:solidFill>
                        <a:srgbClr val="000000"/>
                      </a:solidFill>
                      <a:prstDash val="solid"/>
                      <a:round/>
                      <a:headEnd type="none" w="med" len="med"/>
                      <a:tailEnd type="none" w="med" len="med"/>
                    </a:lnT>
                    <a:lnB w="8574" cap="flat" cmpd="sng" algn="ctr">
                      <a:solidFill>
                        <a:srgbClr val="000000"/>
                      </a:solidFill>
                      <a:prstDash val="solid"/>
                      <a:round/>
                      <a:headEnd type="none" w="med" len="med"/>
                      <a:tailEnd type="none" w="med" len="med"/>
                    </a:lnB>
                  </a:tcPr>
                </a:tc>
                <a:tc>
                  <a:txBody>
                    <a:bodyPr/>
                    <a:lstStyle/>
                    <a:p>
                      <a:pPr algn="l"/>
                      <a:r>
                        <a:rPr lang="en-US" sz="1600" dirty="0">
                          <a:effectLst/>
                        </a:rPr>
                        <a:t>HPM</a:t>
                      </a:r>
                    </a:p>
                  </a:txBody>
                  <a:tcPr marL="13857" marR="13857" marT="13857" marB="13857" anchor="ctr">
                    <a:lnL w="8574" cap="flat" cmpd="sng" algn="ctr">
                      <a:solidFill>
                        <a:srgbClr val="000000"/>
                      </a:solidFill>
                      <a:prstDash val="solid"/>
                      <a:round/>
                      <a:headEnd type="none" w="med" len="med"/>
                      <a:tailEnd type="none" w="med" len="med"/>
                    </a:lnL>
                    <a:lnR w="8574" cap="flat" cmpd="sng" algn="ctr">
                      <a:solidFill>
                        <a:srgbClr val="000000"/>
                      </a:solidFill>
                      <a:prstDash val="solid"/>
                      <a:round/>
                      <a:headEnd type="none" w="med" len="med"/>
                      <a:tailEnd type="none" w="med" len="med"/>
                    </a:lnR>
                    <a:lnT w="8574" cap="flat" cmpd="sng" algn="ctr">
                      <a:solidFill>
                        <a:srgbClr val="000000"/>
                      </a:solidFill>
                      <a:prstDash val="solid"/>
                      <a:round/>
                      <a:headEnd type="none" w="med" len="med"/>
                      <a:tailEnd type="none" w="med" len="med"/>
                    </a:lnT>
                    <a:lnB w="8574" cap="flat" cmpd="sng" algn="ctr">
                      <a:solidFill>
                        <a:srgbClr val="000000"/>
                      </a:solidFill>
                      <a:prstDash val="solid"/>
                      <a:round/>
                      <a:headEnd type="none" w="med" len="med"/>
                      <a:tailEnd type="none" w="med" len="med"/>
                    </a:lnB>
                  </a:tcPr>
                </a:tc>
              </a:tr>
              <a:tr h="334027">
                <a:tc>
                  <a:txBody>
                    <a:bodyPr/>
                    <a:lstStyle/>
                    <a:p>
                      <a:pPr algn="l"/>
                      <a:r>
                        <a:rPr lang="en-US" sz="1600">
                          <a:effectLst/>
                        </a:rPr>
                        <a:t>11</a:t>
                      </a:r>
                    </a:p>
                  </a:txBody>
                  <a:tcPr marL="13857" marR="13857" marT="13857" marB="13857" anchor="ctr">
                    <a:lnL w="8574" cap="flat" cmpd="sng" algn="ctr">
                      <a:solidFill>
                        <a:srgbClr val="000000"/>
                      </a:solidFill>
                      <a:prstDash val="solid"/>
                      <a:round/>
                      <a:headEnd type="none" w="med" len="med"/>
                      <a:tailEnd type="none" w="med" len="med"/>
                    </a:lnL>
                    <a:lnR w="8574" cap="flat" cmpd="sng" algn="ctr">
                      <a:solidFill>
                        <a:srgbClr val="000000"/>
                      </a:solidFill>
                      <a:prstDash val="solid"/>
                      <a:round/>
                      <a:headEnd type="none" w="med" len="med"/>
                      <a:tailEnd type="none" w="med" len="med"/>
                    </a:lnR>
                    <a:lnT w="8574" cap="flat" cmpd="sng" algn="ctr">
                      <a:solidFill>
                        <a:srgbClr val="000000"/>
                      </a:solidFill>
                      <a:prstDash val="solid"/>
                      <a:round/>
                      <a:headEnd type="none" w="med" len="med"/>
                      <a:tailEnd type="none" w="med" len="med"/>
                    </a:lnT>
                    <a:lnB w="8574" cap="flat" cmpd="sng" algn="ctr">
                      <a:solidFill>
                        <a:srgbClr val="000000"/>
                      </a:solidFill>
                      <a:prstDash val="solid"/>
                      <a:round/>
                      <a:headEnd type="none" w="med" len="med"/>
                      <a:tailEnd type="none" w="med" len="med"/>
                    </a:lnB>
                  </a:tcPr>
                </a:tc>
                <a:tc>
                  <a:txBody>
                    <a:bodyPr/>
                    <a:lstStyle/>
                    <a:p>
                      <a:pPr algn="l"/>
                      <a:r>
                        <a:rPr lang="en-US" sz="1600">
                          <a:effectLst/>
                        </a:rPr>
                        <a:t>FULLY AUTOMATIC INJECTION MOULDING M/c</a:t>
                      </a:r>
                    </a:p>
                  </a:txBody>
                  <a:tcPr marL="13857" marR="13857" marT="13857" marB="13857" anchor="ctr">
                    <a:lnL w="8574" cap="flat" cmpd="sng" algn="ctr">
                      <a:solidFill>
                        <a:srgbClr val="000000"/>
                      </a:solidFill>
                      <a:prstDash val="solid"/>
                      <a:round/>
                      <a:headEnd type="none" w="med" len="med"/>
                      <a:tailEnd type="none" w="med" len="med"/>
                    </a:lnL>
                    <a:lnR w="8574" cap="flat" cmpd="sng" algn="ctr">
                      <a:solidFill>
                        <a:srgbClr val="000000"/>
                      </a:solidFill>
                      <a:prstDash val="solid"/>
                      <a:round/>
                      <a:headEnd type="none" w="med" len="med"/>
                      <a:tailEnd type="none" w="med" len="med"/>
                    </a:lnR>
                    <a:lnT w="8574" cap="flat" cmpd="sng" algn="ctr">
                      <a:solidFill>
                        <a:srgbClr val="000000"/>
                      </a:solidFill>
                      <a:prstDash val="solid"/>
                      <a:round/>
                      <a:headEnd type="none" w="med" len="med"/>
                      <a:tailEnd type="none" w="med" len="med"/>
                    </a:lnT>
                    <a:lnB w="8574" cap="flat" cmpd="sng" algn="ctr">
                      <a:solidFill>
                        <a:srgbClr val="000000"/>
                      </a:solidFill>
                      <a:prstDash val="solid"/>
                      <a:round/>
                      <a:headEnd type="none" w="med" len="med"/>
                      <a:tailEnd type="none" w="med" len="med"/>
                    </a:lnB>
                  </a:tcPr>
                </a:tc>
                <a:tc>
                  <a:txBody>
                    <a:bodyPr/>
                    <a:lstStyle/>
                    <a:p>
                      <a:pPr algn="l"/>
                      <a:r>
                        <a:rPr lang="en-US" sz="1600">
                          <a:effectLst/>
                        </a:rPr>
                        <a:t>350 TONNES</a:t>
                      </a:r>
                    </a:p>
                  </a:txBody>
                  <a:tcPr marL="13857" marR="13857" marT="13857" marB="13857" anchor="ctr">
                    <a:lnL w="8574" cap="flat" cmpd="sng" algn="ctr">
                      <a:solidFill>
                        <a:srgbClr val="000000"/>
                      </a:solidFill>
                      <a:prstDash val="solid"/>
                      <a:round/>
                      <a:headEnd type="none" w="med" len="med"/>
                      <a:tailEnd type="none" w="med" len="med"/>
                    </a:lnL>
                    <a:lnR w="8574" cap="flat" cmpd="sng" algn="ctr">
                      <a:solidFill>
                        <a:srgbClr val="000000"/>
                      </a:solidFill>
                      <a:prstDash val="solid"/>
                      <a:round/>
                      <a:headEnd type="none" w="med" len="med"/>
                      <a:tailEnd type="none" w="med" len="med"/>
                    </a:lnR>
                    <a:lnT w="8574" cap="flat" cmpd="sng" algn="ctr">
                      <a:solidFill>
                        <a:srgbClr val="000000"/>
                      </a:solidFill>
                      <a:prstDash val="solid"/>
                      <a:round/>
                      <a:headEnd type="none" w="med" len="med"/>
                      <a:tailEnd type="none" w="med" len="med"/>
                    </a:lnT>
                    <a:lnB w="8574" cap="flat" cmpd="sng" algn="ctr">
                      <a:solidFill>
                        <a:srgbClr val="000000"/>
                      </a:solidFill>
                      <a:prstDash val="solid"/>
                      <a:round/>
                      <a:headEnd type="none" w="med" len="med"/>
                      <a:tailEnd type="none" w="med" len="med"/>
                    </a:lnB>
                  </a:tcPr>
                </a:tc>
                <a:tc>
                  <a:txBody>
                    <a:bodyPr/>
                    <a:lstStyle/>
                    <a:p>
                      <a:pPr algn="l"/>
                      <a:r>
                        <a:rPr lang="en-US" sz="1600">
                          <a:effectLst/>
                        </a:rPr>
                        <a:t>2</a:t>
                      </a:r>
                    </a:p>
                  </a:txBody>
                  <a:tcPr marL="13857" marR="13857" marT="13857" marB="13857" anchor="ctr">
                    <a:lnL w="8574" cap="flat" cmpd="sng" algn="ctr">
                      <a:solidFill>
                        <a:srgbClr val="000000"/>
                      </a:solidFill>
                      <a:prstDash val="solid"/>
                      <a:round/>
                      <a:headEnd type="none" w="med" len="med"/>
                      <a:tailEnd type="none" w="med" len="med"/>
                    </a:lnL>
                    <a:lnR w="8574" cap="flat" cmpd="sng" algn="ctr">
                      <a:solidFill>
                        <a:srgbClr val="000000"/>
                      </a:solidFill>
                      <a:prstDash val="solid"/>
                      <a:round/>
                      <a:headEnd type="none" w="med" len="med"/>
                      <a:tailEnd type="none" w="med" len="med"/>
                    </a:lnR>
                    <a:lnT w="8574" cap="flat" cmpd="sng" algn="ctr">
                      <a:solidFill>
                        <a:srgbClr val="000000"/>
                      </a:solidFill>
                      <a:prstDash val="solid"/>
                      <a:round/>
                      <a:headEnd type="none" w="med" len="med"/>
                      <a:tailEnd type="none" w="med" len="med"/>
                    </a:lnT>
                    <a:lnB w="8574" cap="flat" cmpd="sng" algn="ctr">
                      <a:solidFill>
                        <a:srgbClr val="000000"/>
                      </a:solidFill>
                      <a:prstDash val="solid"/>
                      <a:round/>
                      <a:headEnd type="none" w="med" len="med"/>
                      <a:tailEnd type="none" w="med" len="med"/>
                    </a:lnB>
                  </a:tcPr>
                </a:tc>
                <a:tc>
                  <a:txBody>
                    <a:bodyPr/>
                    <a:lstStyle/>
                    <a:p>
                      <a:pPr algn="l"/>
                      <a:r>
                        <a:rPr lang="en-US" sz="1600" dirty="0">
                          <a:effectLst/>
                        </a:rPr>
                        <a:t>HPM</a:t>
                      </a:r>
                    </a:p>
                  </a:txBody>
                  <a:tcPr marL="13857" marR="13857" marT="13857" marB="13857" anchor="ctr">
                    <a:lnL w="8574" cap="flat" cmpd="sng" algn="ctr">
                      <a:solidFill>
                        <a:srgbClr val="000000"/>
                      </a:solidFill>
                      <a:prstDash val="solid"/>
                      <a:round/>
                      <a:headEnd type="none" w="med" len="med"/>
                      <a:tailEnd type="none" w="med" len="med"/>
                    </a:lnL>
                    <a:lnR w="8574" cap="flat" cmpd="sng" algn="ctr">
                      <a:solidFill>
                        <a:srgbClr val="000000"/>
                      </a:solidFill>
                      <a:prstDash val="solid"/>
                      <a:round/>
                      <a:headEnd type="none" w="med" len="med"/>
                      <a:tailEnd type="none" w="med" len="med"/>
                    </a:lnR>
                    <a:lnT w="8574" cap="flat" cmpd="sng" algn="ctr">
                      <a:solidFill>
                        <a:srgbClr val="000000"/>
                      </a:solidFill>
                      <a:prstDash val="solid"/>
                      <a:round/>
                      <a:headEnd type="none" w="med" len="med"/>
                      <a:tailEnd type="none" w="med" len="med"/>
                    </a:lnT>
                    <a:lnB w="8574" cap="flat" cmpd="sng" algn="ctr">
                      <a:solidFill>
                        <a:srgbClr val="000000"/>
                      </a:solidFill>
                      <a:prstDash val="solid"/>
                      <a:round/>
                      <a:headEnd type="none" w="med" len="med"/>
                      <a:tailEnd type="none" w="med" len="med"/>
                    </a:lnB>
                  </a:tcPr>
                </a:tc>
              </a:tr>
              <a:tr h="343571">
                <a:tc>
                  <a:txBody>
                    <a:bodyPr/>
                    <a:lstStyle/>
                    <a:p>
                      <a:pPr algn="l"/>
                      <a:r>
                        <a:rPr lang="en-US" sz="1600">
                          <a:effectLst/>
                        </a:rPr>
                        <a:t>12</a:t>
                      </a:r>
                    </a:p>
                  </a:txBody>
                  <a:tcPr marL="13857" marR="13857" marT="13857" marB="13857" anchor="ctr">
                    <a:lnL w="8574" cap="flat" cmpd="sng" algn="ctr">
                      <a:solidFill>
                        <a:srgbClr val="000000"/>
                      </a:solidFill>
                      <a:prstDash val="solid"/>
                      <a:round/>
                      <a:headEnd type="none" w="med" len="med"/>
                      <a:tailEnd type="none" w="med" len="med"/>
                    </a:lnL>
                    <a:lnR w="8574" cap="flat" cmpd="sng" algn="ctr">
                      <a:solidFill>
                        <a:srgbClr val="000000"/>
                      </a:solidFill>
                      <a:prstDash val="solid"/>
                      <a:round/>
                      <a:headEnd type="none" w="med" len="med"/>
                      <a:tailEnd type="none" w="med" len="med"/>
                    </a:lnR>
                    <a:lnT w="8574" cap="flat" cmpd="sng" algn="ctr">
                      <a:solidFill>
                        <a:srgbClr val="000000"/>
                      </a:solidFill>
                      <a:prstDash val="solid"/>
                      <a:round/>
                      <a:headEnd type="none" w="med" len="med"/>
                      <a:tailEnd type="none" w="med" len="med"/>
                    </a:lnT>
                    <a:lnB w="8574" cap="flat" cmpd="sng" algn="ctr">
                      <a:solidFill>
                        <a:srgbClr val="000000"/>
                      </a:solidFill>
                      <a:prstDash val="solid"/>
                      <a:round/>
                      <a:headEnd type="none" w="med" len="med"/>
                      <a:tailEnd type="none" w="med" len="med"/>
                    </a:lnB>
                  </a:tcPr>
                </a:tc>
                <a:tc>
                  <a:txBody>
                    <a:bodyPr/>
                    <a:lstStyle/>
                    <a:p>
                      <a:pPr algn="l"/>
                      <a:r>
                        <a:rPr lang="en-US" sz="1600">
                          <a:effectLst/>
                        </a:rPr>
                        <a:t>FULLY AUTOMATIC INJECTION MOULDING M/c</a:t>
                      </a:r>
                    </a:p>
                  </a:txBody>
                  <a:tcPr marL="13857" marR="13857" marT="13857" marB="13857" anchor="ctr">
                    <a:lnL w="8574" cap="flat" cmpd="sng" algn="ctr">
                      <a:solidFill>
                        <a:srgbClr val="000000"/>
                      </a:solidFill>
                      <a:prstDash val="solid"/>
                      <a:round/>
                      <a:headEnd type="none" w="med" len="med"/>
                      <a:tailEnd type="none" w="med" len="med"/>
                    </a:lnL>
                    <a:lnR w="8574" cap="flat" cmpd="sng" algn="ctr">
                      <a:solidFill>
                        <a:srgbClr val="000000"/>
                      </a:solidFill>
                      <a:prstDash val="solid"/>
                      <a:round/>
                      <a:headEnd type="none" w="med" len="med"/>
                      <a:tailEnd type="none" w="med" len="med"/>
                    </a:lnR>
                    <a:lnT w="8574" cap="flat" cmpd="sng" algn="ctr">
                      <a:solidFill>
                        <a:srgbClr val="000000"/>
                      </a:solidFill>
                      <a:prstDash val="solid"/>
                      <a:round/>
                      <a:headEnd type="none" w="med" len="med"/>
                      <a:tailEnd type="none" w="med" len="med"/>
                    </a:lnT>
                    <a:lnB w="8574" cap="flat" cmpd="sng" algn="ctr">
                      <a:solidFill>
                        <a:srgbClr val="000000"/>
                      </a:solidFill>
                      <a:prstDash val="solid"/>
                      <a:round/>
                      <a:headEnd type="none" w="med" len="med"/>
                      <a:tailEnd type="none" w="med" len="med"/>
                    </a:lnB>
                  </a:tcPr>
                </a:tc>
                <a:tc>
                  <a:txBody>
                    <a:bodyPr/>
                    <a:lstStyle/>
                    <a:p>
                      <a:pPr algn="l"/>
                      <a:r>
                        <a:rPr lang="en-US" sz="1600">
                          <a:effectLst/>
                        </a:rPr>
                        <a:t>500 TONNES</a:t>
                      </a:r>
                    </a:p>
                  </a:txBody>
                  <a:tcPr marL="13857" marR="13857" marT="13857" marB="13857" anchor="ctr">
                    <a:lnL w="8574" cap="flat" cmpd="sng" algn="ctr">
                      <a:solidFill>
                        <a:srgbClr val="000000"/>
                      </a:solidFill>
                      <a:prstDash val="solid"/>
                      <a:round/>
                      <a:headEnd type="none" w="med" len="med"/>
                      <a:tailEnd type="none" w="med" len="med"/>
                    </a:lnL>
                    <a:lnR w="8574" cap="flat" cmpd="sng" algn="ctr">
                      <a:solidFill>
                        <a:srgbClr val="000000"/>
                      </a:solidFill>
                      <a:prstDash val="solid"/>
                      <a:round/>
                      <a:headEnd type="none" w="med" len="med"/>
                      <a:tailEnd type="none" w="med" len="med"/>
                    </a:lnR>
                    <a:lnT w="8574" cap="flat" cmpd="sng" algn="ctr">
                      <a:solidFill>
                        <a:srgbClr val="000000"/>
                      </a:solidFill>
                      <a:prstDash val="solid"/>
                      <a:round/>
                      <a:headEnd type="none" w="med" len="med"/>
                      <a:tailEnd type="none" w="med" len="med"/>
                    </a:lnT>
                    <a:lnB w="8574" cap="flat" cmpd="sng" algn="ctr">
                      <a:solidFill>
                        <a:srgbClr val="000000"/>
                      </a:solidFill>
                      <a:prstDash val="solid"/>
                      <a:round/>
                      <a:headEnd type="none" w="med" len="med"/>
                      <a:tailEnd type="none" w="med" len="med"/>
                    </a:lnB>
                  </a:tcPr>
                </a:tc>
                <a:tc>
                  <a:txBody>
                    <a:bodyPr/>
                    <a:lstStyle/>
                    <a:p>
                      <a:pPr algn="l"/>
                      <a:r>
                        <a:rPr lang="en-US" sz="1600">
                          <a:effectLst/>
                        </a:rPr>
                        <a:t>1</a:t>
                      </a:r>
                    </a:p>
                  </a:txBody>
                  <a:tcPr marL="13857" marR="13857" marT="13857" marB="13857" anchor="ctr">
                    <a:lnL w="8574" cap="flat" cmpd="sng" algn="ctr">
                      <a:solidFill>
                        <a:srgbClr val="000000"/>
                      </a:solidFill>
                      <a:prstDash val="solid"/>
                      <a:round/>
                      <a:headEnd type="none" w="med" len="med"/>
                      <a:tailEnd type="none" w="med" len="med"/>
                    </a:lnL>
                    <a:lnR w="8574" cap="flat" cmpd="sng" algn="ctr">
                      <a:solidFill>
                        <a:srgbClr val="000000"/>
                      </a:solidFill>
                      <a:prstDash val="solid"/>
                      <a:round/>
                      <a:headEnd type="none" w="med" len="med"/>
                      <a:tailEnd type="none" w="med" len="med"/>
                    </a:lnR>
                    <a:lnT w="8574" cap="flat" cmpd="sng" algn="ctr">
                      <a:solidFill>
                        <a:srgbClr val="000000"/>
                      </a:solidFill>
                      <a:prstDash val="solid"/>
                      <a:round/>
                      <a:headEnd type="none" w="med" len="med"/>
                      <a:tailEnd type="none" w="med" len="med"/>
                    </a:lnT>
                    <a:lnB w="8574" cap="flat" cmpd="sng" algn="ctr">
                      <a:solidFill>
                        <a:srgbClr val="000000"/>
                      </a:solidFill>
                      <a:prstDash val="solid"/>
                      <a:round/>
                      <a:headEnd type="none" w="med" len="med"/>
                      <a:tailEnd type="none" w="med" len="med"/>
                    </a:lnB>
                  </a:tcPr>
                </a:tc>
                <a:tc>
                  <a:txBody>
                    <a:bodyPr/>
                    <a:lstStyle/>
                    <a:p>
                      <a:pPr algn="l"/>
                      <a:r>
                        <a:rPr lang="en-US" sz="1600" dirty="0">
                          <a:effectLst/>
                        </a:rPr>
                        <a:t>CINCINATTI</a:t>
                      </a:r>
                    </a:p>
                  </a:txBody>
                  <a:tcPr marL="13857" marR="13857" marT="13857" marB="13857" anchor="ctr">
                    <a:lnL w="8574" cap="flat" cmpd="sng" algn="ctr">
                      <a:solidFill>
                        <a:srgbClr val="000000"/>
                      </a:solidFill>
                      <a:prstDash val="solid"/>
                      <a:round/>
                      <a:headEnd type="none" w="med" len="med"/>
                      <a:tailEnd type="none" w="med" len="med"/>
                    </a:lnL>
                    <a:lnR w="8574" cap="flat" cmpd="sng" algn="ctr">
                      <a:solidFill>
                        <a:srgbClr val="000000"/>
                      </a:solidFill>
                      <a:prstDash val="solid"/>
                      <a:round/>
                      <a:headEnd type="none" w="med" len="med"/>
                      <a:tailEnd type="none" w="med" len="med"/>
                    </a:lnR>
                    <a:lnT w="8574" cap="flat" cmpd="sng" algn="ctr">
                      <a:solidFill>
                        <a:srgbClr val="000000"/>
                      </a:solidFill>
                      <a:prstDash val="solid"/>
                      <a:round/>
                      <a:headEnd type="none" w="med" len="med"/>
                      <a:tailEnd type="none" w="med" len="med"/>
                    </a:lnT>
                    <a:lnB w="8574" cap="flat" cmpd="sng" algn="ctr">
                      <a:solidFill>
                        <a:srgbClr val="000000"/>
                      </a:solidFill>
                      <a:prstDash val="solid"/>
                      <a:round/>
                      <a:headEnd type="none" w="med" len="med"/>
                      <a:tailEnd type="none" w="med" len="med"/>
                    </a:lnB>
                  </a:tcPr>
                </a:tc>
              </a:tr>
            </a:tbl>
          </a:graphicData>
        </a:graphic>
      </p:graphicFrame>
      <p:sp>
        <p:nvSpPr>
          <p:cNvPr id="4" name="TextBox 4"/>
          <p:cNvSpPr txBox="1"/>
          <p:nvPr/>
        </p:nvSpPr>
        <p:spPr>
          <a:xfrm>
            <a:off x="809827" y="993854"/>
            <a:ext cx="12372774" cy="872034"/>
          </a:xfrm>
          <a:prstGeom prst="rect">
            <a:avLst/>
          </a:prstGeom>
        </p:spPr>
        <p:txBody>
          <a:bodyPr wrap="square" lIns="0" tIns="0" rIns="0" bIns="0" rtlCol="0" anchor="t">
            <a:spAutoFit/>
          </a:bodyPr>
          <a:lstStyle/>
          <a:p>
            <a:pPr algn="l">
              <a:lnSpc>
                <a:spcPts val="6760"/>
              </a:lnSpc>
            </a:pPr>
            <a:r>
              <a:rPr lang="en-US" sz="5200" b="1" dirty="0" smtClean="0">
                <a:solidFill>
                  <a:srgbClr val="000000"/>
                </a:solidFill>
                <a:latin typeface="Montserrat Bold"/>
                <a:ea typeface="Montserrat Bold"/>
                <a:cs typeface="Montserrat Bold"/>
                <a:sym typeface="Montserrat Bold"/>
              </a:rPr>
              <a:t>INJECTION MOULDING </a:t>
            </a:r>
            <a:r>
              <a:rPr lang="en-US" sz="5200" b="1" dirty="0">
                <a:solidFill>
                  <a:srgbClr val="FF0000"/>
                </a:solidFill>
                <a:latin typeface="Montserrat Bold"/>
                <a:ea typeface="Montserrat Bold"/>
                <a:cs typeface="Montserrat Bold"/>
                <a:sym typeface="Montserrat Bold"/>
              </a:rPr>
              <a:t>MACHINES :</a:t>
            </a:r>
          </a:p>
        </p:txBody>
      </p:sp>
      <p:pic>
        <p:nvPicPr>
          <p:cNvPr id="8" name="Picture 7" descr="History of UBE Machinery's Injection Molding Machine｜PRODUCTS｜UBE Machinery  Corporation, Ltd."/>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962400" y="6503888"/>
            <a:ext cx="11277600" cy="376025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4312580" y="522611"/>
            <a:ext cx="3544898" cy="1018687"/>
          </a:xfrm>
          <a:custGeom>
            <a:avLst/>
            <a:gdLst/>
            <a:ahLst/>
            <a:cxnLst/>
            <a:rect l="l" t="t" r="r" b="b"/>
            <a:pathLst>
              <a:path w="3544898" h="1018687">
                <a:moveTo>
                  <a:pt x="0" y="0"/>
                </a:moveTo>
                <a:lnTo>
                  <a:pt x="3544898" y="0"/>
                </a:lnTo>
                <a:lnTo>
                  <a:pt x="3544898" y="1018687"/>
                </a:lnTo>
                <a:lnTo>
                  <a:pt x="0" y="1018687"/>
                </a:lnTo>
                <a:lnTo>
                  <a:pt x="0" y="0"/>
                </a:lnTo>
                <a:close/>
              </a:path>
            </a:pathLst>
          </a:custGeom>
          <a:blipFill>
            <a:blip r:embed="rId2"/>
            <a:stretch>
              <a:fillRect l="-31354" t="-192761" r="-31354" b="-192761"/>
            </a:stretch>
          </a:blipFill>
        </p:spPr>
      </p:sp>
      <p:graphicFrame>
        <p:nvGraphicFramePr>
          <p:cNvPr id="3" name="Table 3"/>
          <p:cNvGraphicFramePr>
            <a:graphicFrameLocks noGrp="1"/>
          </p:cNvGraphicFramePr>
          <p:nvPr>
            <p:extLst>
              <p:ext uri="{D42A27DB-BD31-4B8C-83A1-F6EECF244321}">
                <p14:modId xmlns:p14="http://schemas.microsoft.com/office/powerpoint/2010/main" val="2322467469"/>
              </p:ext>
            </p:extLst>
          </p:nvPr>
        </p:nvGraphicFramePr>
        <p:xfrm>
          <a:off x="809827" y="2795753"/>
          <a:ext cx="11686973" cy="5495644"/>
        </p:xfrm>
        <a:graphic>
          <a:graphicData uri="http://schemas.openxmlformats.org/drawingml/2006/table">
            <a:tbl>
              <a:tblPr/>
              <a:tblGrid>
                <a:gridCol w="790373"/>
                <a:gridCol w="5181600"/>
                <a:gridCol w="2667000"/>
                <a:gridCol w="1143000"/>
                <a:gridCol w="1905000"/>
              </a:tblGrid>
              <a:tr h="1204747">
                <a:tc>
                  <a:txBody>
                    <a:bodyPr/>
                    <a:lstStyle/>
                    <a:p>
                      <a:pPr algn="l">
                        <a:lnSpc>
                          <a:spcPts val="2711"/>
                        </a:lnSpc>
                        <a:defRPr/>
                      </a:pPr>
                      <a:r>
                        <a:rPr lang="en-US" sz="1937" dirty="0">
                          <a:solidFill>
                            <a:srgbClr val="000000"/>
                          </a:solidFill>
                          <a:latin typeface="Arial"/>
                          <a:ea typeface="Arial"/>
                          <a:cs typeface="Arial"/>
                          <a:sym typeface="Arial"/>
                        </a:rPr>
                        <a:t>S. No.</a:t>
                      </a:r>
                      <a:endParaRPr lang="en-US" sz="1100" dirty="0"/>
                    </a:p>
                  </a:txBody>
                  <a:tcPr marL="42871" marR="42871" marT="42871" marB="42871" anchor="ctr">
                    <a:lnL w="8574"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8574" cap="flat" cmpd="sng" algn="ctr">
                      <a:solidFill>
                        <a:srgbClr val="000000"/>
                      </a:solidFill>
                      <a:prstDash val="solid"/>
                      <a:round/>
                      <a:headEnd type="none" w="med" len="med"/>
                      <a:tailEnd type="none" w="med" len="med"/>
                    </a:lnT>
                    <a:lnB w="8574" cap="flat" cmpd="sng" algn="ctr">
                      <a:solidFill>
                        <a:srgbClr val="000000"/>
                      </a:solidFill>
                      <a:prstDash val="solid"/>
                      <a:round/>
                      <a:headEnd type="none" w="med" len="med"/>
                      <a:tailEnd type="none" w="med" len="med"/>
                    </a:lnB>
                    <a:solidFill>
                      <a:srgbClr val="FF0000"/>
                    </a:solidFill>
                  </a:tcPr>
                </a:tc>
                <a:tc>
                  <a:txBody>
                    <a:bodyPr/>
                    <a:lstStyle/>
                    <a:p>
                      <a:pPr algn="l">
                        <a:lnSpc>
                          <a:spcPts val="2711"/>
                        </a:lnSpc>
                        <a:defRPr/>
                      </a:pPr>
                      <a:r>
                        <a:rPr lang="en-US" sz="1937">
                          <a:solidFill>
                            <a:srgbClr val="000000"/>
                          </a:solidFill>
                          <a:latin typeface="Arial"/>
                          <a:ea typeface="Arial"/>
                          <a:cs typeface="Arial"/>
                          <a:sym typeface="Arial"/>
                        </a:rPr>
                        <a:t>Machine Type</a:t>
                      </a:r>
                      <a:endParaRPr lang="en-US" sz="1100"/>
                    </a:p>
                  </a:txBody>
                  <a:tcPr marL="42871" marR="42871" marT="42871" marB="4287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0000"/>
                    </a:solidFill>
                  </a:tcPr>
                </a:tc>
                <a:tc>
                  <a:txBody>
                    <a:bodyPr/>
                    <a:lstStyle/>
                    <a:p>
                      <a:pPr algn="l">
                        <a:lnSpc>
                          <a:spcPts val="2711"/>
                        </a:lnSpc>
                        <a:defRPr/>
                      </a:pPr>
                      <a:r>
                        <a:rPr lang="en-US" sz="1937">
                          <a:solidFill>
                            <a:srgbClr val="000000"/>
                          </a:solidFill>
                          <a:latin typeface="Arial"/>
                          <a:ea typeface="Arial"/>
                          <a:cs typeface="Arial"/>
                          <a:sym typeface="Arial"/>
                        </a:rPr>
                        <a:t>Capacity / Specification</a:t>
                      </a:r>
                      <a:endParaRPr lang="en-US" sz="1100"/>
                    </a:p>
                  </a:txBody>
                  <a:tcPr marL="42871" marR="42871" marT="42871" marB="4287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0000"/>
                    </a:solidFill>
                  </a:tcPr>
                </a:tc>
                <a:tc>
                  <a:txBody>
                    <a:bodyPr/>
                    <a:lstStyle/>
                    <a:p>
                      <a:pPr algn="l">
                        <a:lnSpc>
                          <a:spcPts val="2711"/>
                        </a:lnSpc>
                        <a:defRPr/>
                      </a:pPr>
                      <a:r>
                        <a:rPr lang="en-US" sz="1937">
                          <a:solidFill>
                            <a:srgbClr val="000000"/>
                          </a:solidFill>
                          <a:latin typeface="Arial"/>
                          <a:ea typeface="Arial"/>
                          <a:cs typeface="Arial"/>
                          <a:sym typeface="Arial"/>
                        </a:rPr>
                        <a:t>Capacity</a:t>
                      </a:r>
                      <a:endParaRPr lang="en-US" sz="1100"/>
                    </a:p>
                  </a:txBody>
                  <a:tcPr marL="42871" marR="42871" marT="42871" marB="42871" anchor="ctr">
                    <a:lnL w="9525" cap="flat" cmpd="sng" algn="ctr">
                      <a:solidFill>
                        <a:srgbClr val="000000"/>
                      </a:solidFill>
                      <a:prstDash val="solid"/>
                      <a:round/>
                      <a:headEnd type="none" w="med" len="med"/>
                      <a:tailEnd type="none" w="med" len="med"/>
                    </a:lnL>
                    <a:lnR w="8574" cap="flat" cmpd="sng" algn="ctr">
                      <a:solidFill>
                        <a:srgbClr val="000000"/>
                      </a:solidFill>
                      <a:prstDash val="solid"/>
                      <a:round/>
                      <a:headEnd type="none" w="med" len="med"/>
                      <a:tailEnd type="none" w="med" len="med"/>
                    </a:lnR>
                    <a:lnT w="8574" cap="flat" cmpd="sng" algn="ctr">
                      <a:solidFill>
                        <a:srgbClr val="000000"/>
                      </a:solidFill>
                      <a:prstDash val="solid"/>
                      <a:round/>
                      <a:headEnd type="none" w="med" len="med"/>
                      <a:tailEnd type="none" w="med" len="med"/>
                    </a:lnT>
                    <a:lnB w="8574" cap="flat" cmpd="sng" algn="ctr">
                      <a:solidFill>
                        <a:srgbClr val="000000"/>
                      </a:solidFill>
                      <a:prstDash val="solid"/>
                      <a:round/>
                      <a:headEnd type="none" w="med" len="med"/>
                      <a:tailEnd type="none" w="med" len="med"/>
                    </a:lnB>
                    <a:solidFill>
                      <a:srgbClr val="FF0000"/>
                    </a:solidFill>
                  </a:tcPr>
                </a:tc>
                <a:tc>
                  <a:txBody>
                    <a:bodyPr/>
                    <a:lstStyle/>
                    <a:p>
                      <a:pPr algn="l">
                        <a:lnSpc>
                          <a:spcPts val="2711"/>
                        </a:lnSpc>
                        <a:defRPr/>
                      </a:pPr>
                      <a:r>
                        <a:rPr lang="en-US" sz="1937">
                          <a:solidFill>
                            <a:srgbClr val="000000"/>
                          </a:solidFill>
                          <a:latin typeface="Arial"/>
                          <a:ea typeface="Arial"/>
                          <a:cs typeface="Arial"/>
                          <a:sym typeface="Arial"/>
                        </a:rPr>
                        <a:t>Make</a:t>
                      </a:r>
                      <a:endParaRPr lang="en-US" sz="1100"/>
                    </a:p>
                  </a:txBody>
                  <a:tcPr marL="42871" marR="42871" marT="42871" marB="42871" anchor="ctr">
                    <a:lnL w="8574" cap="flat" cmpd="sng" algn="ctr">
                      <a:solidFill>
                        <a:srgbClr val="000000"/>
                      </a:solidFill>
                      <a:prstDash val="solid"/>
                      <a:round/>
                      <a:headEnd type="none" w="med" len="med"/>
                      <a:tailEnd type="none" w="med" len="med"/>
                    </a:lnL>
                    <a:lnR w="8574" cap="flat" cmpd="sng" algn="ctr">
                      <a:solidFill>
                        <a:srgbClr val="000000"/>
                      </a:solidFill>
                      <a:prstDash val="solid"/>
                      <a:round/>
                      <a:headEnd type="none" w="med" len="med"/>
                      <a:tailEnd type="none" w="med" len="med"/>
                    </a:lnR>
                    <a:lnT w="8574" cap="flat" cmpd="sng" algn="ctr">
                      <a:solidFill>
                        <a:srgbClr val="000000"/>
                      </a:solidFill>
                      <a:prstDash val="solid"/>
                      <a:round/>
                      <a:headEnd type="none" w="med" len="med"/>
                      <a:tailEnd type="none" w="med" len="med"/>
                    </a:lnT>
                    <a:lnB w="8574" cap="flat" cmpd="sng" algn="ctr">
                      <a:solidFill>
                        <a:srgbClr val="000000"/>
                      </a:solidFill>
                      <a:prstDash val="solid"/>
                      <a:round/>
                      <a:headEnd type="none" w="med" len="med"/>
                      <a:tailEnd type="none" w="med" len="med"/>
                    </a:lnB>
                    <a:solidFill>
                      <a:srgbClr val="FF0000"/>
                    </a:solidFill>
                  </a:tcPr>
                </a:tc>
              </a:tr>
              <a:tr h="1457287">
                <a:tc>
                  <a:txBody>
                    <a:bodyPr/>
                    <a:lstStyle/>
                    <a:p>
                      <a:pPr algn="l"/>
                      <a:r>
                        <a:rPr lang="en-US" sz="1600" dirty="0">
                          <a:effectLst/>
                        </a:rPr>
                        <a:t>1</a:t>
                      </a:r>
                    </a:p>
                  </a:txBody>
                  <a:tcPr marL="13857" marR="13857" marT="13857" marB="13857" anchor="ctr">
                    <a:lnL w="8574" cap="flat" cmpd="sng" algn="ctr">
                      <a:solidFill>
                        <a:srgbClr val="000000"/>
                      </a:solidFill>
                      <a:prstDash val="solid"/>
                      <a:round/>
                      <a:headEnd type="none" w="med" len="med"/>
                      <a:tailEnd type="none" w="med" len="med"/>
                    </a:lnL>
                    <a:lnR w="8574" cap="flat" cmpd="sng" algn="ctr">
                      <a:solidFill>
                        <a:srgbClr val="000000"/>
                      </a:solidFill>
                      <a:prstDash val="solid"/>
                      <a:round/>
                      <a:headEnd type="none" w="med" len="med"/>
                      <a:tailEnd type="none" w="med" len="med"/>
                    </a:lnR>
                    <a:lnT w="8574" cap="flat" cmpd="sng" algn="ctr">
                      <a:solidFill>
                        <a:srgbClr val="000000"/>
                      </a:solidFill>
                      <a:prstDash val="solid"/>
                      <a:round/>
                      <a:headEnd type="none" w="med" len="med"/>
                      <a:tailEnd type="none" w="med" len="med"/>
                    </a:lnT>
                    <a:lnB w="8574" cap="flat" cmpd="sng" algn="ctr">
                      <a:solidFill>
                        <a:srgbClr val="000000"/>
                      </a:solidFill>
                      <a:prstDash val="solid"/>
                      <a:round/>
                      <a:headEnd type="none" w="med" len="med"/>
                      <a:tailEnd type="none" w="med" len="med"/>
                    </a:lnB>
                  </a:tcPr>
                </a:tc>
                <a:tc>
                  <a:txBody>
                    <a:bodyPr/>
                    <a:lstStyle/>
                    <a:p>
                      <a:pPr algn="l"/>
                      <a:r>
                        <a:rPr lang="en-US" sz="1600" dirty="0">
                          <a:effectLst/>
                        </a:rPr>
                        <a:t>VERTICAL INSERT INJECTION MOULDING MACHINE</a:t>
                      </a:r>
                    </a:p>
                  </a:txBody>
                  <a:tcPr marL="34642" marR="34642" marT="34642" marB="34642" anchor="ctr">
                    <a:lnL w="8574" cap="flat" cmpd="sng" algn="ctr">
                      <a:solidFill>
                        <a:srgbClr val="000000"/>
                      </a:solidFill>
                      <a:prstDash val="solid"/>
                      <a:round/>
                      <a:headEnd type="none" w="med" len="med"/>
                      <a:tailEnd type="none" w="med" len="med"/>
                    </a:lnL>
                    <a:lnR w="8574"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8574" cap="flat" cmpd="sng" algn="ctr">
                      <a:solidFill>
                        <a:srgbClr val="000000"/>
                      </a:solidFill>
                      <a:prstDash val="solid"/>
                      <a:round/>
                      <a:headEnd type="none" w="med" len="med"/>
                      <a:tailEnd type="none" w="med" len="med"/>
                    </a:lnB>
                  </a:tcPr>
                </a:tc>
                <a:tc>
                  <a:txBody>
                    <a:bodyPr/>
                    <a:lstStyle/>
                    <a:p>
                      <a:pPr algn="l"/>
                      <a:r>
                        <a:rPr lang="en-US" sz="1600" dirty="0">
                          <a:effectLst/>
                        </a:rPr>
                        <a:t>60 TONNES</a:t>
                      </a:r>
                    </a:p>
                  </a:txBody>
                  <a:tcPr marL="34642" marR="34642" marT="34642" marB="34642" anchor="ctr">
                    <a:lnL w="8574" cap="flat" cmpd="sng" algn="ctr">
                      <a:solidFill>
                        <a:srgbClr val="000000"/>
                      </a:solidFill>
                      <a:prstDash val="solid"/>
                      <a:round/>
                      <a:headEnd type="none" w="med" len="med"/>
                      <a:tailEnd type="none" w="med" len="med"/>
                    </a:lnL>
                    <a:lnR w="8574"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8574" cap="flat" cmpd="sng" algn="ctr">
                      <a:solidFill>
                        <a:srgbClr val="000000"/>
                      </a:solidFill>
                      <a:prstDash val="solid"/>
                      <a:round/>
                      <a:headEnd type="none" w="med" len="med"/>
                      <a:tailEnd type="none" w="med" len="med"/>
                    </a:lnB>
                  </a:tcPr>
                </a:tc>
                <a:tc>
                  <a:txBody>
                    <a:bodyPr/>
                    <a:lstStyle/>
                    <a:p>
                      <a:pPr algn="l"/>
                      <a:r>
                        <a:rPr lang="en-US" sz="1600">
                          <a:effectLst/>
                        </a:rPr>
                        <a:t>3</a:t>
                      </a:r>
                    </a:p>
                  </a:txBody>
                  <a:tcPr marL="34642" marR="34642" marT="34642" marB="34642" anchor="ctr">
                    <a:lnL w="8574" cap="flat" cmpd="sng" algn="ctr">
                      <a:solidFill>
                        <a:srgbClr val="000000"/>
                      </a:solidFill>
                      <a:prstDash val="solid"/>
                      <a:round/>
                      <a:headEnd type="none" w="med" len="med"/>
                      <a:tailEnd type="none" w="med" len="med"/>
                    </a:lnL>
                    <a:lnR w="8574" cap="flat" cmpd="sng" algn="ctr">
                      <a:solidFill>
                        <a:srgbClr val="000000"/>
                      </a:solidFill>
                      <a:prstDash val="solid"/>
                      <a:round/>
                      <a:headEnd type="none" w="med" len="med"/>
                      <a:tailEnd type="none" w="med" len="med"/>
                    </a:lnR>
                    <a:lnT w="8574" cap="flat" cmpd="sng" algn="ctr">
                      <a:solidFill>
                        <a:srgbClr val="000000"/>
                      </a:solidFill>
                      <a:prstDash val="solid"/>
                      <a:round/>
                      <a:headEnd type="none" w="med" len="med"/>
                      <a:tailEnd type="none" w="med" len="med"/>
                    </a:lnT>
                    <a:lnB w="8574" cap="flat" cmpd="sng" algn="ctr">
                      <a:solidFill>
                        <a:srgbClr val="000000"/>
                      </a:solidFill>
                      <a:prstDash val="solid"/>
                      <a:round/>
                      <a:headEnd type="none" w="med" len="med"/>
                      <a:tailEnd type="none" w="med" len="med"/>
                    </a:lnB>
                  </a:tcPr>
                </a:tc>
                <a:tc>
                  <a:txBody>
                    <a:bodyPr/>
                    <a:lstStyle/>
                    <a:p>
                      <a:pPr algn="l"/>
                      <a:r>
                        <a:rPr lang="en-US" sz="1600">
                          <a:effectLst/>
                        </a:rPr>
                        <a:t>NISSEI</a:t>
                      </a:r>
                    </a:p>
                  </a:txBody>
                  <a:tcPr marL="34642" marR="34642" marT="34642" marB="34642" anchor="ctr">
                    <a:lnL w="8574" cap="flat" cmpd="sng" algn="ctr">
                      <a:solidFill>
                        <a:srgbClr val="000000"/>
                      </a:solidFill>
                      <a:prstDash val="solid"/>
                      <a:round/>
                      <a:headEnd type="none" w="med" len="med"/>
                      <a:tailEnd type="none" w="med" len="med"/>
                    </a:lnL>
                    <a:lnR w="8574" cap="flat" cmpd="sng" algn="ctr">
                      <a:solidFill>
                        <a:srgbClr val="000000"/>
                      </a:solidFill>
                      <a:prstDash val="solid"/>
                      <a:round/>
                      <a:headEnd type="none" w="med" len="med"/>
                      <a:tailEnd type="none" w="med" len="med"/>
                    </a:lnR>
                    <a:lnT w="8574" cap="flat" cmpd="sng" algn="ctr">
                      <a:solidFill>
                        <a:srgbClr val="000000"/>
                      </a:solidFill>
                      <a:prstDash val="solid"/>
                      <a:round/>
                      <a:headEnd type="none" w="med" len="med"/>
                      <a:tailEnd type="none" w="med" len="med"/>
                    </a:lnT>
                    <a:lnB w="8574" cap="flat" cmpd="sng" algn="ctr">
                      <a:solidFill>
                        <a:srgbClr val="000000"/>
                      </a:solidFill>
                      <a:prstDash val="solid"/>
                      <a:round/>
                      <a:headEnd type="none" w="med" len="med"/>
                      <a:tailEnd type="none" w="med" len="med"/>
                    </a:lnB>
                  </a:tcPr>
                </a:tc>
              </a:tr>
              <a:tr h="1416805">
                <a:tc>
                  <a:txBody>
                    <a:bodyPr/>
                    <a:lstStyle/>
                    <a:p>
                      <a:pPr algn="l"/>
                      <a:r>
                        <a:rPr lang="en-US" sz="1600">
                          <a:effectLst/>
                        </a:rPr>
                        <a:t>2</a:t>
                      </a:r>
                    </a:p>
                  </a:txBody>
                  <a:tcPr marL="13857" marR="13857" marT="13857" marB="13857" anchor="ctr">
                    <a:lnL w="8574" cap="flat" cmpd="sng" algn="ctr">
                      <a:solidFill>
                        <a:srgbClr val="000000"/>
                      </a:solidFill>
                      <a:prstDash val="solid"/>
                      <a:round/>
                      <a:headEnd type="none" w="med" len="med"/>
                      <a:tailEnd type="none" w="med" len="med"/>
                    </a:lnL>
                    <a:lnR w="8574" cap="flat" cmpd="sng" algn="ctr">
                      <a:solidFill>
                        <a:srgbClr val="000000"/>
                      </a:solidFill>
                      <a:prstDash val="solid"/>
                      <a:round/>
                      <a:headEnd type="none" w="med" len="med"/>
                      <a:tailEnd type="none" w="med" len="med"/>
                    </a:lnR>
                    <a:lnT w="8574" cap="flat" cmpd="sng" algn="ctr">
                      <a:solidFill>
                        <a:srgbClr val="000000"/>
                      </a:solidFill>
                      <a:prstDash val="solid"/>
                      <a:round/>
                      <a:headEnd type="none" w="med" len="med"/>
                      <a:tailEnd type="none" w="med" len="med"/>
                    </a:lnT>
                    <a:lnB w="8574" cap="flat" cmpd="sng" algn="ctr">
                      <a:solidFill>
                        <a:srgbClr val="000000"/>
                      </a:solidFill>
                      <a:prstDash val="solid"/>
                      <a:round/>
                      <a:headEnd type="none" w="med" len="med"/>
                      <a:tailEnd type="none" w="med" len="med"/>
                    </a:lnB>
                  </a:tcPr>
                </a:tc>
                <a:tc>
                  <a:txBody>
                    <a:bodyPr/>
                    <a:lstStyle/>
                    <a:p>
                      <a:pPr algn="l"/>
                      <a:r>
                        <a:rPr lang="en-US" sz="1600" dirty="0">
                          <a:effectLst/>
                        </a:rPr>
                        <a:t>VERTICAL INSERT INJECTION MOULDING MACHINE - ROTARY</a:t>
                      </a:r>
                    </a:p>
                  </a:txBody>
                  <a:tcPr marL="34642" marR="34642" marT="34642" marB="34642" anchor="ctr">
                    <a:lnL w="8574" cap="flat" cmpd="sng" algn="ctr">
                      <a:solidFill>
                        <a:srgbClr val="000000"/>
                      </a:solidFill>
                      <a:prstDash val="solid"/>
                      <a:round/>
                      <a:headEnd type="none" w="med" len="med"/>
                      <a:tailEnd type="none" w="med" len="med"/>
                    </a:lnL>
                    <a:lnR w="8574" cap="flat" cmpd="sng" algn="ctr">
                      <a:solidFill>
                        <a:srgbClr val="000000"/>
                      </a:solidFill>
                      <a:prstDash val="solid"/>
                      <a:round/>
                      <a:headEnd type="none" w="med" len="med"/>
                      <a:tailEnd type="none" w="med" len="med"/>
                    </a:lnR>
                    <a:lnT w="8574" cap="flat" cmpd="sng" algn="ctr">
                      <a:solidFill>
                        <a:srgbClr val="000000"/>
                      </a:solidFill>
                      <a:prstDash val="solid"/>
                      <a:round/>
                      <a:headEnd type="none" w="med" len="med"/>
                      <a:tailEnd type="none" w="med" len="med"/>
                    </a:lnT>
                    <a:lnB w="8574" cap="flat" cmpd="sng" algn="ctr">
                      <a:solidFill>
                        <a:srgbClr val="000000"/>
                      </a:solidFill>
                      <a:prstDash val="solid"/>
                      <a:round/>
                      <a:headEnd type="none" w="med" len="med"/>
                      <a:tailEnd type="none" w="med" len="med"/>
                    </a:lnB>
                  </a:tcPr>
                </a:tc>
                <a:tc>
                  <a:txBody>
                    <a:bodyPr/>
                    <a:lstStyle/>
                    <a:p>
                      <a:pPr algn="l"/>
                      <a:r>
                        <a:rPr lang="en-US" sz="1600" dirty="0">
                          <a:effectLst/>
                        </a:rPr>
                        <a:t>100 TONNES</a:t>
                      </a:r>
                    </a:p>
                  </a:txBody>
                  <a:tcPr marL="34642" marR="34642" marT="34642" marB="34642" anchor="ctr">
                    <a:lnL w="8574" cap="flat" cmpd="sng" algn="ctr">
                      <a:solidFill>
                        <a:srgbClr val="000000"/>
                      </a:solidFill>
                      <a:prstDash val="solid"/>
                      <a:round/>
                      <a:headEnd type="none" w="med" len="med"/>
                      <a:tailEnd type="none" w="med" len="med"/>
                    </a:lnL>
                    <a:lnR w="8574" cap="flat" cmpd="sng" algn="ctr">
                      <a:solidFill>
                        <a:srgbClr val="000000"/>
                      </a:solidFill>
                      <a:prstDash val="solid"/>
                      <a:round/>
                      <a:headEnd type="none" w="med" len="med"/>
                      <a:tailEnd type="none" w="med" len="med"/>
                    </a:lnR>
                    <a:lnT w="8574" cap="flat" cmpd="sng" algn="ctr">
                      <a:solidFill>
                        <a:srgbClr val="000000"/>
                      </a:solidFill>
                      <a:prstDash val="solid"/>
                      <a:round/>
                      <a:headEnd type="none" w="med" len="med"/>
                      <a:tailEnd type="none" w="med" len="med"/>
                    </a:lnT>
                    <a:lnB w="8574" cap="flat" cmpd="sng" algn="ctr">
                      <a:solidFill>
                        <a:srgbClr val="000000"/>
                      </a:solidFill>
                      <a:prstDash val="solid"/>
                      <a:round/>
                      <a:headEnd type="none" w="med" len="med"/>
                      <a:tailEnd type="none" w="med" len="med"/>
                    </a:lnB>
                  </a:tcPr>
                </a:tc>
                <a:tc>
                  <a:txBody>
                    <a:bodyPr/>
                    <a:lstStyle/>
                    <a:p>
                      <a:pPr algn="l"/>
                      <a:r>
                        <a:rPr lang="en-US" sz="1600" dirty="0">
                          <a:effectLst/>
                        </a:rPr>
                        <a:t>1</a:t>
                      </a:r>
                    </a:p>
                  </a:txBody>
                  <a:tcPr marL="34642" marR="34642" marT="34642" marB="34642" anchor="ctr">
                    <a:lnL w="8574" cap="flat" cmpd="sng" algn="ctr">
                      <a:solidFill>
                        <a:srgbClr val="000000"/>
                      </a:solidFill>
                      <a:prstDash val="solid"/>
                      <a:round/>
                      <a:headEnd type="none" w="med" len="med"/>
                      <a:tailEnd type="none" w="med" len="med"/>
                    </a:lnL>
                    <a:lnR w="8574" cap="flat" cmpd="sng" algn="ctr">
                      <a:solidFill>
                        <a:srgbClr val="000000"/>
                      </a:solidFill>
                      <a:prstDash val="solid"/>
                      <a:round/>
                      <a:headEnd type="none" w="med" len="med"/>
                      <a:tailEnd type="none" w="med" len="med"/>
                    </a:lnR>
                    <a:lnT w="8574" cap="flat" cmpd="sng" algn="ctr">
                      <a:solidFill>
                        <a:srgbClr val="000000"/>
                      </a:solidFill>
                      <a:prstDash val="solid"/>
                      <a:round/>
                      <a:headEnd type="none" w="med" len="med"/>
                      <a:tailEnd type="none" w="med" len="med"/>
                    </a:lnT>
                    <a:lnB w="8574" cap="flat" cmpd="sng" algn="ctr">
                      <a:solidFill>
                        <a:srgbClr val="000000"/>
                      </a:solidFill>
                      <a:prstDash val="solid"/>
                      <a:round/>
                      <a:headEnd type="none" w="med" len="med"/>
                      <a:tailEnd type="none" w="med" len="med"/>
                    </a:lnB>
                  </a:tcPr>
                </a:tc>
                <a:tc>
                  <a:txBody>
                    <a:bodyPr/>
                    <a:lstStyle/>
                    <a:p>
                      <a:pPr algn="l"/>
                      <a:r>
                        <a:rPr lang="en-US" sz="1600">
                          <a:effectLst/>
                        </a:rPr>
                        <a:t>HISHIYA-TIE BAR LESS</a:t>
                      </a:r>
                    </a:p>
                  </a:txBody>
                  <a:tcPr marL="34642" marR="34642" marT="34642" marB="34642" anchor="ctr">
                    <a:lnL w="8574" cap="flat" cmpd="sng" algn="ctr">
                      <a:solidFill>
                        <a:srgbClr val="000000"/>
                      </a:solidFill>
                      <a:prstDash val="solid"/>
                      <a:round/>
                      <a:headEnd type="none" w="med" len="med"/>
                      <a:tailEnd type="none" w="med" len="med"/>
                    </a:lnL>
                    <a:lnR w="8574" cap="flat" cmpd="sng" algn="ctr">
                      <a:solidFill>
                        <a:srgbClr val="000000"/>
                      </a:solidFill>
                      <a:prstDash val="solid"/>
                      <a:round/>
                      <a:headEnd type="none" w="med" len="med"/>
                      <a:tailEnd type="none" w="med" len="med"/>
                    </a:lnR>
                    <a:lnT w="8574" cap="flat" cmpd="sng" algn="ctr">
                      <a:solidFill>
                        <a:srgbClr val="000000"/>
                      </a:solidFill>
                      <a:prstDash val="solid"/>
                      <a:round/>
                      <a:headEnd type="none" w="med" len="med"/>
                      <a:tailEnd type="none" w="med" len="med"/>
                    </a:lnT>
                    <a:lnB w="8574" cap="flat" cmpd="sng" algn="ctr">
                      <a:solidFill>
                        <a:srgbClr val="000000"/>
                      </a:solidFill>
                      <a:prstDash val="solid"/>
                      <a:round/>
                      <a:headEnd type="none" w="med" len="med"/>
                      <a:tailEnd type="none" w="med" len="med"/>
                    </a:lnB>
                  </a:tcPr>
                </a:tc>
              </a:tr>
              <a:tr h="1416805">
                <a:tc>
                  <a:txBody>
                    <a:bodyPr/>
                    <a:lstStyle/>
                    <a:p>
                      <a:pPr algn="l"/>
                      <a:r>
                        <a:rPr lang="en-US" sz="1600">
                          <a:effectLst/>
                        </a:rPr>
                        <a:t>3</a:t>
                      </a:r>
                    </a:p>
                  </a:txBody>
                  <a:tcPr marL="13857" marR="13857" marT="13857" marB="13857" anchor="ctr">
                    <a:lnL w="8574" cap="flat" cmpd="sng" algn="ctr">
                      <a:solidFill>
                        <a:srgbClr val="000000"/>
                      </a:solidFill>
                      <a:prstDash val="solid"/>
                      <a:round/>
                      <a:headEnd type="none" w="med" len="med"/>
                      <a:tailEnd type="none" w="med" len="med"/>
                    </a:lnL>
                    <a:lnR w="8574" cap="flat" cmpd="sng" algn="ctr">
                      <a:solidFill>
                        <a:srgbClr val="000000"/>
                      </a:solidFill>
                      <a:prstDash val="solid"/>
                      <a:round/>
                      <a:headEnd type="none" w="med" len="med"/>
                      <a:tailEnd type="none" w="med" len="med"/>
                    </a:lnR>
                    <a:lnT w="8574" cap="flat" cmpd="sng" algn="ctr">
                      <a:solidFill>
                        <a:srgbClr val="000000"/>
                      </a:solidFill>
                      <a:prstDash val="solid"/>
                      <a:round/>
                      <a:headEnd type="none" w="med" len="med"/>
                      <a:tailEnd type="none" w="med" len="med"/>
                    </a:lnT>
                    <a:lnB w="8574" cap="flat" cmpd="sng" algn="ctr">
                      <a:solidFill>
                        <a:srgbClr val="000000"/>
                      </a:solidFill>
                      <a:prstDash val="solid"/>
                      <a:round/>
                      <a:headEnd type="none" w="med" len="med"/>
                      <a:tailEnd type="none" w="med" len="med"/>
                    </a:lnB>
                  </a:tcPr>
                </a:tc>
                <a:tc>
                  <a:txBody>
                    <a:bodyPr/>
                    <a:lstStyle/>
                    <a:p>
                      <a:pPr algn="l"/>
                      <a:r>
                        <a:rPr lang="en-US" sz="1600">
                          <a:effectLst/>
                        </a:rPr>
                        <a:t>VERTICAL INSERT INJECTION MOULDING MACHINE - ROTARY</a:t>
                      </a:r>
                    </a:p>
                  </a:txBody>
                  <a:tcPr marL="34642" marR="34642" marT="34642" marB="34642" anchor="ctr">
                    <a:lnL w="8574" cap="flat" cmpd="sng" algn="ctr">
                      <a:solidFill>
                        <a:srgbClr val="000000"/>
                      </a:solidFill>
                      <a:prstDash val="solid"/>
                      <a:round/>
                      <a:headEnd type="none" w="med" len="med"/>
                      <a:tailEnd type="none" w="med" len="med"/>
                    </a:lnL>
                    <a:lnR w="8574" cap="flat" cmpd="sng" algn="ctr">
                      <a:solidFill>
                        <a:srgbClr val="000000"/>
                      </a:solidFill>
                      <a:prstDash val="solid"/>
                      <a:round/>
                      <a:headEnd type="none" w="med" len="med"/>
                      <a:tailEnd type="none" w="med" len="med"/>
                    </a:lnR>
                    <a:lnT w="8574" cap="flat" cmpd="sng" algn="ctr">
                      <a:solidFill>
                        <a:srgbClr val="000000"/>
                      </a:solidFill>
                      <a:prstDash val="solid"/>
                      <a:round/>
                      <a:headEnd type="none" w="med" len="med"/>
                      <a:tailEnd type="none" w="med" len="med"/>
                    </a:lnT>
                    <a:lnB w="8574" cap="flat" cmpd="sng" algn="ctr">
                      <a:solidFill>
                        <a:srgbClr val="000000"/>
                      </a:solidFill>
                      <a:prstDash val="solid"/>
                      <a:round/>
                      <a:headEnd type="none" w="med" len="med"/>
                      <a:tailEnd type="none" w="med" len="med"/>
                    </a:lnB>
                  </a:tcPr>
                </a:tc>
                <a:tc>
                  <a:txBody>
                    <a:bodyPr/>
                    <a:lstStyle/>
                    <a:p>
                      <a:pPr algn="l"/>
                      <a:r>
                        <a:rPr lang="en-US" sz="1600">
                          <a:effectLst/>
                        </a:rPr>
                        <a:t>120 TONNES</a:t>
                      </a:r>
                    </a:p>
                  </a:txBody>
                  <a:tcPr marL="34642" marR="34642" marT="34642" marB="34642" anchor="ctr">
                    <a:lnL w="8574" cap="flat" cmpd="sng" algn="ctr">
                      <a:solidFill>
                        <a:srgbClr val="000000"/>
                      </a:solidFill>
                      <a:prstDash val="solid"/>
                      <a:round/>
                      <a:headEnd type="none" w="med" len="med"/>
                      <a:tailEnd type="none" w="med" len="med"/>
                    </a:lnL>
                    <a:lnR w="8574" cap="flat" cmpd="sng" algn="ctr">
                      <a:solidFill>
                        <a:srgbClr val="000000"/>
                      </a:solidFill>
                      <a:prstDash val="solid"/>
                      <a:round/>
                      <a:headEnd type="none" w="med" len="med"/>
                      <a:tailEnd type="none" w="med" len="med"/>
                    </a:lnR>
                    <a:lnT w="8574" cap="flat" cmpd="sng" algn="ctr">
                      <a:solidFill>
                        <a:srgbClr val="000000"/>
                      </a:solidFill>
                      <a:prstDash val="solid"/>
                      <a:round/>
                      <a:headEnd type="none" w="med" len="med"/>
                      <a:tailEnd type="none" w="med" len="med"/>
                    </a:lnT>
                    <a:lnB w="8574" cap="flat" cmpd="sng" algn="ctr">
                      <a:solidFill>
                        <a:srgbClr val="000000"/>
                      </a:solidFill>
                      <a:prstDash val="solid"/>
                      <a:round/>
                      <a:headEnd type="none" w="med" len="med"/>
                      <a:tailEnd type="none" w="med" len="med"/>
                    </a:lnB>
                  </a:tcPr>
                </a:tc>
                <a:tc>
                  <a:txBody>
                    <a:bodyPr/>
                    <a:lstStyle/>
                    <a:p>
                      <a:pPr algn="l"/>
                      <a:r>
                        <a:rPr lang="en-US" sz="1600" dirty="0">
                          <a:effectLst/>
                        </a:rPr>
                        <a:t>1</a:t>
                      </a:r>
                    </a:p>
                  </a:txBody>
                  <a:tcPr marL="34642" marR="34642" marT="34642" marB="34642" anchor="ctr">
                    <a:lnL w="8574" cap="flat" cmpd="sng" algn="ctr">
                      <a:solidFill>
                        <a:srgbClr val="000000"/>
                      </a:solidFill>
                      <a:prstDash val="solid"/>
                      <a:round/>
                      <a:headEnd type="none" w="med" len="med"/>
                      <a:tailEnd type="none" w="med" len="med"/>
                    </a:lnL>
                    <a:lnR w="8574" cap="flat" cmpd="sng" algn="ctr">
                      <a:solidFill>
                        <a:srgbClr val="000000"/>
                      </a:solidFill>
                      <a:prstDash val="solid"/>
                      <a:round/>
                      <a:headEnd type="none" w="med" len="med"/>
                      <a:tailEnd type="none" w="med" len="med"/>
                    </a:lnR>
                    <a:lnT w="8574" cap="flat" cmpd="sng" algn="ctr">
                      <a:solidFill>
                        <a:srgbClr val="000000"/>
                      </a:solidFill>
                      <a:prstDash val="solid"/>
                      <a:round/>
                      <a:headEnd type="none" w="med" len="med"/>
                      <a:tailEnd type="none" w="med" len="med"/>
                    </a:lnT>
                    <a:lnB w="8574" cap="flat" cmpd="sng" algn="ctr">
                      <a:solidFill>
                        <a:srgbClr val="000000"/>
                      </a:solidFill>
                      <a:prstDash val="solid"/>
                      <a:round/>
                      <a:headEnd type="none" w="med" len="med"/>
                      <a:tailEnd type="none" w="med" len="med"/>
                    </a:lnB>
                  </a:tcPr>
                </a:tc>
                <a:tc>
                  <a:txBody>
                    <a:bodyPr/>
                    <a:lstStyle/>
                    <a:p>
                      <a:pPr algn="l"/>
                      <a:r>
                        <a:rPr lang="en-US" sz="1600" dirty="0">
                          <a:effectLst/>
                        </a:rPr>
                        <a:t>NISSEI</a:t>
                      </a:r>
                    </a:p>
                  </a:txBody>
                  <a:tcPr marL="34642" marR="34642" marT="34642" marB="34642" anchor="ctr">
                    <a:lnL w="8574" cap="flat" cmpd="sng" algn="ctr">
                      <a:solidFill>
                        <a:srgbClr val="000000"/>
                      </a:solidFill>
                      <a:prstDash val="solid"/>
                      <a:round/>
                      <a:headEnd type="none" w="med" len="med"/>
                      <a:tailEnd type="none" w="med" len="med"/>
                    </a:lnL>
                    <a:lnR w="8574" cap="flat" cmpd="sng" algn="ctr">
                      <a:solidFill>
                        <a:srgbClr val="000000"/>
                      </a:solidFill>
                      <a:prstDash val="solid"/>
                      <a:round/>
                      <a:headEnd type="none" w="med" len="med"/>
                      <a:tailEnd type="none" w="med" len="med"/>
                    </a:lnR>
                    <a:lnT w="8574" cap="flat" cmpd="sng" algn="ctr">
                      <a:solidFill>
                        <a:srgbClr val="000000"/>
                      </a:solidFill>
                      <a:prstDash val="solid"/>
                      <a:round/>
                      <a:headEnd type="none" w="med" len="med"/>
                      <a:tailEnd type="none" w="med" len="med"/>
                    </a:lnT>
                    <a:lnB w="8574" cap="flat" cmpd="sng" algn="ctr">
                      <a:solidFill>
                        <a:srgbClr val="000000"/>
                      </a:solidFill>
                      <a:prstDash val="solid"/>
                      <a:round/>
                      <a:headEnd type="none" w="med" len="med"/>
                      <a:tailEnd type="none" w="med" len="med"/>
                    </a:lnB>
                  </a:tcPr>
                </a:tc>
              </a:tr>
            </a:tbl>
          </a:graphicData>
        </a:graphic>
      </p:graphicFrame>
      <p:sp>
        <p:nvSpPr>
          <p:cNvPr id="4" name="TextBox 4"/>
          <p:cNvSpPr txBox="1"/>
          <p:nvPr/>
        </p:nvSpPr>
        <p:spPr>
          <a:xfrm>
            <a:off x="809827" y="993854"/>
            <a:ext cx="12372774" cy="1744067"/>
          </a:xfrm>
          <a:prstGeom prst="rect">
            <a:avLst/>
          </a:prstGeom>
        </p:spPr>
        <p:txBody>
          <a:bodyPr wrap="square" lIns="0" tIns="0" rIns="0" bIns="0" rtlCol="0" anchor="t">
            <a:spAutoFit/>
          </a:bodyPr>
          <a:lstStyle/>
          <a:p>
            <a:pPr algn="l">
              <a:lnSpc>
                <a:spcPts val="6760"/>
              </a:lnSpc>
            </a:pPr>
            <a:r>
              <a:rPr lang="en-US" sz="5200" b="1" dirty="0" smtClean="0">
                <a:solidFill>
                  <a:srgbClr val="000000"/>
                </a:solidFill>
                <a:latin typeface="Montserrat Bold"/>
                <a:ea typeface="Montserrat Bold"/>
                <a:cs typeface="Montserrat Bold"/>
                <a:sym typeface="Montserrat Bold"/>
              </a:rPr>
              <a:t>VERTICAL INSERT INJECTION MOULDING </a:t>
            </a:r>
            <a:r>
              <a:rPr lang="en-US" sz="5200" b="1" dirty="0">
                <a:solidFill>
                  <a:srgbClr val="FF0000"/>
                </a:solidFill>
                <a:latin typeface="Montserrat Bold"/>
                <a:ea typeface="Montserrat Bold"/>
                <a:cs typeface="Montserrat Bold"/>
                <a:sym typeface="Montserrat Bold"/>
              </a:rPr>
              <a:t>MACHINES :</a:t>
            </a:r>
          </a:p>
        </p:txBody>
      </p:sp>
      <p:pic>
        <p:nvPicPr>
          <p:cNvPr id="1026" name="Picture 2" descr="Vertical Injection Moulding - [60 - 120 TONN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030201" y="2699821"/>
            <a:ext cx="4827278" cy="58530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85348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4312580" y="522611"/>
            <a:ext cx="3544898" cy="1018687"/>
          </a:xfrm>
          <a:custGeom>
            <a:avLst/>
            <a:gdLst/>
            <a:ahLst/>
            <a:cxnLst/>
            <a:rect l="l" t="t" r="r" b="b"/>
            <a:pathLst>
              <a:path w="3544898" h="1018687">
                <a:moveTo>
                  <a:pt x="0" y="0"/>
                </a:moveTo>
                <a:lnTo>
                  <a:pt x="3544898" y="0"/>
                </a:lnTo>
                <a:lnTo>
                  <a:pt x="3544898" y="1018687"/>
                </a:lnTo>
                <a:lnTo>
                  <a:pt x="0" y="1018687"/>
                </a:lnTo>
                <a:lnTo>
                  <a:pt x="0" y="0"/>
                </a:lnTo>
                <a:close/>
              </a:path>
            </a:pathLst>
          </a:custGeom>
          <a:blipFill>
            <a:blip r:embed="rId2"/>
            <a:stretch>
              <a:fillRect l="-31354" t="-192761" r="-31354" b="-192761"/>
            </a:stretch>
          </a:blipFill>
        </p:spPr>
      </p:sp>
      <p:graphicFrame>
        <p:nvGraphicFramePr>
          <p:cNvPr id="3" name="Table 3"/>
          <p:cNvGraphicFramePr>
            <a:graphicFrameLocks noGrp="1"/>
          </p:cNvGraphicFramePr>
          <p:nvPr>
            <p:extLst>
              <p:ext uri="{D42A27DB-BD31-4B8C-83A1-F6EECF244321}">
                <p14:modId xmlns:p14="http://schemas.microsoft.com/office/powerpoint/2010/main" val="3095989012"/>
              </p:ext>
            </p:extLst>
          </p:nvPr>
        </p:nvGraphicFramePr>
        <p:xfrm>
          <a:off x="809827" y="1950776"/>
          <a:ext cx="11686972" cy="7536125"/>
        </p:xfrm>
        <a:graphic>
          <a:graphicData uri="http://schemas.openxmlformats.org/drawingml/2006/table">
            <a:tbl>
              <a:tblPr/>
              <a:tblGrid>
                <a:gridCol w="863570"/>
                <a:gridCol w="5578215"/>
                <a:gridCol w="2885182"/>
                <a:gridCol w="1151225"/>
                <a:gridCol w="1208780"/>
              </a:tblGrid>
              <a:tr h="1049928">
                <a:tc>
                  <a:txBody>
                    <a:bodyPr/>
                    <a:lstStyle/>
                    <a:p>
                      <a:pPr algn="l">
                        <a:lnSpc>
                          <a:spcPts val="2711"/>
                        </a:lnSpc>
                        <a:defRPr/>
                      </a:pPr>
                      <a:r>
                        <a:rPr lang="en-US" sz="1937" dirty="0">
                          <a:solidFill>
                            <a:srgbClr val="000000"/>
                          </a:solidFill>
                          <a:latin typeface="Arial"/>
                          <a:ea typeface="Arial"/>
                          <a:cs typeface="Arial"/>
                          <a:sym typeface="Arial"/>
                        </a:rPr>
                        <a:t>S. No.</a:t>
                      </a:r>
                      <a:endParaRPr lang="en-US" sz="1100" dirty="0"/>
                    </a:p>
                  </a:txBody>
                  <a:tcPr marL="42871" marR="42871" marT="42871" marB="42871" anchor="ctr">
                    <a:lnL w="8574"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8574" cap="flat" cmpd="sng" algn="ctr">
                      <a:solidFill>
                        <a:srgbClr val="000000"/>
                      </a:solidFill>
                      <a:prstDash val="solid"/>
                      <a:round/>
                      <a:headEnd type="none" w="med" len="med"/>
                      <a:tailEnd type="none" w="med" len="med"/>
                    </a:lnT>
                    <a:lnB w="8574" cap="flat" cmpd="sng" algn="ctr">
                      <a:solidFill>
                        <a:srgbClr val="000000"/>
                      </a:solidFill>
                      <a:prstDash val="solid"/>
                      <a:round/>
                      <a:headEnd type="none" w="med" len="med"/>
                      <a:tailEnd type="none" w="med" len="med"/>
                    </a:lnB>
                    <a:solidFill>
                      <a:srgbClr val="FF0000"/>
                    </a:solidFill>
                  </a:tcPr>
                </a:tc>
                <a:tc>
                  <a:txBody>
                    <a:bodyPr/>
                    <a:lstStyle/>
                    <a:p>
                      <a:pPr algn="l">
                        <a:lnSpc>
                          <a:spcPts val="2711"/>
                        </a:lnSpc>
                        <a:defRPr/>
                      </a:pPr>
                      <a:r>
                        <a:rPr lang="en-US" sz="1937" dirty="0">
                          <a:solidFill>
                            <a:srgbClr val="000000"/>
                          </a:solidFill>
                          <a:latin typeface="Arial"/>
                          <a:ea typeface="Arial"/>
                          <a:cs typeface="Arial"/>
                          <a:sym typeface="Arial"/>
                        </a:rPr>
                        <a:t>Machine Type</a:t>
                      </a:r>
                      <a:endParaRPr lang="en-US" sz="1100" dirty="0"/>
                    </a:p>
                  </a:txBody>
                  <a:tcPr marL="42871" marR="42871" marT="42871" marB="4287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0000"/>
                    </a:solidFill>
                  </a:tcPr>
                </a:tc>
                <a:tc>
                  <a:txBody>
                    <a:bodyPr/>
                    <a:lstStyle/>
                    <a:p>
                      <a:pPr algn="l">
                        <a:lnSpc>
                          <a:spcPts val="2711"/>
                        </a:lnSpc>
                        <a:defRPr/>
                      </a:pPr>
                      <a:r>
                        <a:rPr lang="en-US" sz="1937">
                          <a:solidFill>
                            <a:srgbClr val="000000"/>
                          </a:solidFill>
                          <a:latin typeface="Arial"/>
                          <a:ea typeface="Arial"/>
                          <a:cs typeface="Arial"/>
                          <a:sym typeface="Arial"/>
                        </a:rPr>
                        <a:t>Capacity / Specification</a:t>
                      </a:r>
                      <a:endParaRPr lang="en-US" sz="1100"/>
                    </a:p>
                  </a:txBody>
                  <a:tcPr marL="42871" marR="42871" marT="42871" marB="4287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0000"/>
                    </a:solidFill>
                  </a:tcPr>
                </a:tc>
                <a:tc>
                  <a:txBody>
                    <a:bodyPr/>
                    <a:lstStyle/>
                    <a:p>
                      <a:pPr algn="l">
                        <a:lnSpc>
                          <a:spcPts val="2711"/>
                        </a:lnSpc>
                        <a:defRPr/>
                      </a:pPr>
                      <a:r>
                        <a:rPr lang="en-US" sz="1937">
                          <a:solidFill>
                            <a:srgbClr val="000000"/>
                          </a:solidFill>
                          <a:latin typeface="Arial"/>
                          <a:ea typeface="Arial"/>
                          <a:cs typeface="Arial"/>
                          <a:sym typeface="Arial"/>
                        </a:rPr>
                        <a:t>Capacity</a:t>
                      </a:r>
                      <a:endParaRPr lang="en-US" sz="1100"/>
                    </a:p>
                  </a:txBody>
                  <a:tcPr marL="42871" marR="42871" marT="42871" marB="42871" anchor="ctr">
                    <a:lnL w="9525" cap="flat" cmpd="sng" algn="ctr">
                      <a:solidFill>
                        <a:srgbClr val="000000"/>
                      </a:solidFill>
                      <a:prstDash val="solid"/>
                      <a:round/>
                      <a:headEnd type="none" w="med" len="med"/>
                      <a:tailEnd type="none" w="med" len="med"/>
                    </a:lnL>
                    <a:lnR w="8574" cap="flat" cmpd="sng" algn="ctr">
                      <a:solidFill>
                        <a:srgbClr val="000000"/>
                      </a:solidFill>
                      <a:prstDash val="solid"/>
                      <a:round/>
                      <a:headEnd type="none" w="med" len="med"/>
                      <a:tailEnd type="none" w="med" len="med"/>
                    </a:lnR>
                    <a:lnT w="8574" cap="flat" cmpd="sng" algn="ctr">
                      <a:solidFill>
                        <a:srgbClr val="000000"/>
                      </a:solidFill>
                      <a:prstDash val="solid"/>
                      <a:round/>
                      <a:headEnd type="none" w="med" len="med"/>
                      <a:tailEnd type="none" w="med" len="med"/>
                    </a:lnT>
                    <a:lnB w="8574" cap="flat" cmpd="sng" algn="ctr">
                      <a:solidFill>
                        <a:srgbClr val="000000"/>
                      </a:solidFill>
                      <a:prstDash val="solid"/>
                      <a:round/>
                      <a:headEnd type="none" w="med" len="med"/>
                      <a:tailEnd type="none" w="med" len="med"/>
                    </a:lnB>
                    <a:solidFill>
                      <a:srgbClr val="FF0000"/>
                    </a:solidFill>
                  </a:tcPr>
                </a:tc>
                <a:tc>
                  <a:txBody>
                    <a:bodyPr/>
                    <a:lstStyle/>
                    <a:p>
                      <a:pPr algn="l">
                        <a:lnSpc>
                          <a:spcPts val="2711"/>
                        </a:lnSpc>
                        <a:defRPr/>
                      </a:pPr>
                      <a:r>
                        <a:rPr lang="en-US" sz="1937">
                          <a:solidFill>
                            <a:srgbClr val="000000"/>
                          </a:solidFill>
                          <a:latin typeface="Arial"/>
                          <a:ea typeface="Arial"/>
                          <a:cs typeface="Arial"/>
                          <a:sym typeface="Arial"/>
                        </a:rPr>
                        <a:t>Make</a:t>
                      </a:r>
                      <a:endParaRPr lang="en-US" sz="1100"/>
                    </a:p>
                  </a:txBody>
                  <a:tcPr marL="42871" marR="42871" marT="42871" marB="42871" anchor="ctr">
                    <a:lnL w="8574" cap="flat" cmpd="sng" algn="ctr">
                      <a:solidFill>
                        <a:srgbClr val="000000"/>
                      </a:solidFill>
                      <a:prstDash val="solid"/>
                      <a:round/>
                      <a:headEnd type="none" w="med" len="med"/>
                      <a:tailEnd type="none" w="med" len="med"/>
                    </a:lnL>
                    <a:lnR w="8574" cap="flat" cmpd="sng" algn="ctr">
                      <a:solidFill>
                        <a:srgbClr val="000000"/>
                      </a:solidFill>
                      <a:prstDash val="solid"/>
                      <a:round/>
                      <a:headEnd type="none" w="med" len="med"/>
                      <a:tailEnd type="none" w="med" len="med"/>
                    </a:lnR>
                    <a:lnT w="8574" cap="flat" cmpd="sng" algn="ctr">
                      <a:solidFill>
                        <a:srgbClr val="000000"/>
                      </a:solidFill>
                      <a:prstDash val="solid"/>
                      <a:round/>
                      <a:headEnd type="none" w="med" len="med"/>
                      <a:tailEnd type="none" w="med" len="med"/>
                    </a:lnT>
                    <a:lnB w="8574" cap="flat" cmpd="sng" algn="ctr">
                      <a:solidFill>
                        <a:srgbClr val="000000"/>
                      </a:solidFill>
                      <a:prstDash val="solid"/>
                      <a:round/>
                      <a:headEnd type="none" w="med" len="med"/>
                      <a:tailEnd type="none" w="med" len="med"/>
                    </a:lnB>
                    <a:solidFill>
                      <a:srgbClr val="FF0000"/>
                    </a:solidFill>
                  </a:tcPr>
                </a:tc>
              </a:tr>
              <a:tr h="787446">
                <a:tc>
                  <a:txBody>
                    <a:bodyPr/>
                    <a:lstStyle/>
                    <a:p>
                      <a:pPr algn="l"/>
                      <a:r>
                        <a:rPr lang="en-US" sz="1600" dirty="0">
                          <a:effectLst/>
                        </a:rPr>
                        <a:t>1</a:t>
                      </a:r>
                    </a:p>
                  </a:txBody>
                  <a:tcPr marL="13857" marR="13857" marT="13857" marB="13857" anchor="ctr">
                    <a:lnL w="8574" cap="flat" cmpd="sng" algn="ctr">
                      <a:solidFill>
                        <a:srgbClr val="000000"/>
                      </a:solidFill>
                      <a:prstDash val="solid"/>
                      <a:round/>
                      <a:headEnd type="none" w="med" len="med"/>
                      <a:tailEnd type="none" w="med" len="med"/>
                    </a:lnL>
                    <a:lnR w="8574" cap="flat" cmpd="sng" algn="ctr">
                      <a:solidFill>
                        <a:srgbClr val="000000"/>
                      </a:solidFill>
                      <a:prstDash val="solid"/>
                      <a:round/>
                      <a:headEnd type="none" w="med" len="med"/>
                      <a:tailEnd type="none" w="med" len="med"/>
                    </a:lnR>
                    <a:lnT w="8574" cap="flat" cmpd="sng" algn="ctr">
                      <a:solidFill>
                        <a:srgbClr val="000000"/>
                      </a:solidFill>
                      <a:prstDash val="solid"/>
                      <a:round/>
                      <a:headEnd type="none" w="med" len="med"/>
                      <a:tailEnd type="none" w="med" len="med"/>
                    </a:lnT>
                    <a:lnB w="8574" cap="flat" cmpd="sng" algn="ctr">
                      <a:solidFill>
                        <a:srgbClr val="000000"/>
                      </a:solidFill>
                      <a:prstDash val="solid"/>
                      <a:round/>
                      <a:headEnd type="none" w="med" len="med"/>
                      <a:tailEnd type="none" w="med" len="med"/>
                    </a:lnB>
                  </a:tcPr>
                </a:tc>
                <a:tc>
                  <a:txBody>
                    <a:bodyPr/>
                    <a:lstStyle/>
                    <a:p>
                      <a:pPr algn="l"/>
                      <a:r>
                        <a:rPr lang="en-US" sz="1600" dirty="0">
                          <a:effectLst/>
                        </a:rPr>
                        <a:t>FULLY AUTOMATIC BLOW MOULDING M/c</a:t>
                      </a:r>
                    </a:p>
                  </a:txBody>
                  <a:tcPr marL="19595" marR="19595" marT="19595" marB="19595" anchor="ctr">
                    <a:lnL w="8574" cap="flat" cmpd="sng" algn="ctr">
                      <a:solidFill>
                        <a:srgbClr val="000000"/>
                      </a:solidFill>
                      <a:prstDash val="solid"/>
                      <a:round/>
                      <a:headEnd type="none" w="med" len="med"/>
                      <a:tailEnd type="none" w="med" len="med"/>
                    </a:lnL>
                    <a:lnR w="8574"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8574" cap="flat" cmpd="sng" algn="ctr">
                      <a:solidFill>
                        <a:srgbClr val="000000"/>
                      </a:solidFill>
                      <a:prstDash val="solid"/>
                      <a:round/>
                      <a:headEnd type="none" w="med" len="med"/>
                      <a:tailEnd type="none" w="med" len="med"/>
                    </a:lnB>
                  </a:tcPr>
                </a:tc>
                <a:tc>
                  <a:txBody>
                    <a:bodyPr/>
                    <a:lstStyle/>
                    <a:p>
                      <a:pPr algn="l"/>
                      <a:r>
                        <a:rPr lang="en-US" sz="1600">
                          <a:effectLst/>
                        </a:rPr>
                        <a:t>1 LTR</a:t>
                      </a:r>
                    </a:p>
                  </a:txBody>
                  <a:tcPr marL="19595" marR="19595" marT="19595" marB="19595" anchor="ctr">
                    <a:lnL w="8574" cap="flat" cmpd="sng" algn="ctr">
                      <a:solidFill>
                        <a:srgbClr val="000000"/>
                      </a:solidFill>
                      <a:prstDash val="solid"/>
                      <a:round/>
                      <a:headEnd type="none" w="med" len="med"/>
                      <a:tailEnd type="none" w="med" len="med"/>
                    </a:lnL>
                    <a:lnR w="8574"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8574" cap="flat" cmpd="sng" algn="ctr">
                      <a:solidFill>
                        <a:srgbClr val="000000"/>
                      </a:solidFill>
                      <a:prstDash val="solid"/>
                      <a:round/>
                      <a:headEnd type="none" w="med" len="med"/>
                      <a:tailEnd type="none" w="med" len="med"/>
                    </a:lnB>
                  </a:tcPr>
                </a:tc>
                <a:tc>
                  <a:txBody>
                    <a:bodyPr/>
                    <a:lstStyle/>
                    <a:p>
                      <a:pPr algn="l"/>
                      <a:r>
                        <a:rPr lang="en-US" sz="1600">
                          <a:effectLst/>
                        </a:rPr>
                        <a:t>1</a:t>
                      </a:r>
                    </a:p>
                  </a:txBody>
                  <a:tcPr marL="19595" marR="19595" marT="19595" marB="19595" anchor="ctr">
                    <a:lnL w="8574" cap="flat" cmpd="sng" algn="ctr">
                      <a:solidFill>
                        <a:srgbClr val="000000"/>
                      </a:solidFill>
                      <a:prstDash val="solid"/>
                      <a:round/>
                      <a:headEnd type="none" w="med" len="med"/>
                      <a:tailEnd type="none" w="med" len="med"/>
                    </a:lnL>
                    <a:lnR w="8574" cap="flat" cmpd="sng" algn="ctr">
                      <a:solidFill>
                        <a:srgbClr val="000000"/>
                      </a:solidFill>
                      <a:prstDash val="solid"/>
                      <a:round/>
                      <a:headEnd type="none" w="med" len="med"/>
                      <a:tailEnd type="none" w="med" len="med"/>
                    </a:lnR>
                    <a:lnT w="8574" cap="flat" cmpd="sng" algn="ctr">
                      <a:solidFill>
                        <a:srgbClr val="000000"/>
                      </a:solidFill>
                      <a:prstDash val="solid"/>
                      <a:round/>
                      <a:headEnd type="none" w="med" len="med"/>
                      <a:tailEnd type="none" w="med" len="med"/>
                    </a:lnT>
                    <a:lnB w="8574" cap="flat" cmpd="sng" algn="ctr">
                      <a:solidFill>
                        <a:srgbClr val="000000"/>
                      </a:solidFill>
                      <a:prstDash val="solid"/>
                      <a:round/>
                      <a:headEnd type="none" w="med" len="med"/>
                      <a:tailEnd type="none" w="med" len="med"/>
                    </a:lnB>
                  </a:tcPr>
                </a:tc>
                <a:tc>
                  <a:txBody>
                    <a:bodyPr/>
                    <a:lstStyle/>
                    <a:p>
                      <a:pPr algn="l"/>
                      <a:r>
                        <a:rPr lang="en-US" sz="1600">
                          <a:effectLst/>
                        </a:rPr>
                        <a:t>JAGMOHAN</a:t>
                      </a:r>
                    </a:p>
                  </a:txBody>
                  <a:tcPr marL="19595" marR="19595" marT="19595" marB="19595" anchor="ctr">
                    <a:lnL w="8574" cap="flat" cmpd="sng" algn="ctr">
                      <a:solidFill>
                        <a:srgbClr val="000000"/>
                      </a:solidFill>
                      <a:prstDash val="solid"/>
                      <a:round/>
                      <a:headEnd type="none" w="med" len="med"/>
                      <a:tailEnd type="none" w="med" len="med"/>
                    </a:lnL>
                    <a:lnR w="8574" cap="flat" cmpd="sng" algn="ctr">
                      <a:solidFill>
                        <a:srgbClr val="000000"/>
                      </a:solidFill>
                      <a:prstDash val="solid"/>
                      <a:round/>
                      <a:headEnd type="none" w="med" len="med"/>
                      <a:tailEnd type="none" w="med" len="med"/>
                    </a:lnR>
                    <a:lnT w="8574" cap="flat" cmpd="sng" algn="ctr">
                      <a:solidFill>
                        <a:srgbClr val="000000"/>
                      </a:solidFill>
                      <a:prstDash val="solid"/>
                      <a:round/>
                      <a:headEnd type="none" w="med" len="med"/>
                      <a:tailEnd type="none" w="med" len="med"/>
                    </a:lnT>
                    <a:lnB w="8574" cap="flat" cmpd="sng" algn="ctr">
                      <a:solidFill>
                        <a:srgbClr val="000000"/>
                      </a:solidFill>
                      <a:prstDash val="solid"/>
                      <a:round/>
                      <a:headEnd type="none" w="med" len="med"/>
                      <a:tailEnd type="none" w="med" len="med"/>
                    </a:lnB>
                  </a:tcPr>
                </a:tc>
              </a:tr>
              <a:tr h="765571">
                <a:tc>
                  <a:txBody>
                    <a:bodyPr/>
                    <a:lstStyle/>
                    <a:p>
                      <a:pPr algn="l"/>
                      <a:r>
                        <a:rPr lang="en-US" sz="1600">
                          <a:effectLst/>
                        </a:rPr>
                        <a:t>2</a:t>
                      </a:r>
                    </a:p>
                  </a:txBody>
                  <a:tcPr marL="13857" marR="13857" marT="13857" marB="13857" anchor="ctr">
                    <a:lnL w="8574" cap="flat" cmpd="sng" algn="ctr">
                      <a:solidFill>
                        <a:srgbClr val="000000"/>
                      </a:solidFill>
                      <a:prstDash val="solid"/>
                      <a:round/>
                      <a:headEnd type="none" w="med" len="med"/>
                      <a:tailEnd type="none" w="med" len="med"/>
                    </a:lnL>
                    <a:lnR w="8574" cap="flat" cmpd="sng" algn="ctr">
                      <a:solidFill>
                        <a:srgbClr val="000000"/>
                      </a:solidFill>
                      <a:prstDash val="solid"/>
                      <a:round/>
                      <a:headEnd type="none" w="med" len="med"/>
                      <a:tailEnd type="none" w="med" len="med"/>
                    </a:lnR>
                    <a:lnT w="8574" cap="flat" cmpd="sng" algn="ctr">
                      <a:solidFill>
                        <a:srgbClr val="000000"/>
                      </a:solidFill>
                      <a:prstDash val="solid"/>
                      <a:round/>
                      <a:headEnd type="none" w="med" len="med"/>
                      <a:tailEnd type="none" w="med" len="med"/>
                    </a:lnT>
                    <a:lnB w="8574" cap="flat" cmpd="sng" algn="ctr">
                      <a:solidFill>
                        <a:srgbClr val="000000"/>
                      </a:solidFill>
                      <a:prstDash val="solid"/>
                      <a:round/>
                      <a:headEnd type="none" w="med" len="med"/>
                      <a:tailEnd type="none" w="med" len="med"/>
                    </a:lnB>
                  </a:tcPr>
                </a:tc>
                <a:tc>
                  <a:txBody>
                    <a:bodyPr/>
                    <a:lstStyle/>
                    <a:p>
                      <a:pPr algn="l"/>
                      <a:r>
                        <a:rPr lang="en-US" sz="1600" dirty="0">
                          <a:effectLst/>
                        </a:rPr>
                        <a:t>FULLY AUTOMATIC BLOW MOULDING M/c</a:t>
                      </a:r>
                    </a:p>
                  </a:txBody>
                  <a:tcPr marL="19595" marR="19595" marT="19595" marB="19595" anchor="ctr">
                    <a:lnL w="8574" cap="flat" cmpd="sng" algn="ctr">
                      <a:solidFill>
                        <a:srgbClr val="000000"/>
                      </a:solidFill>
                      <a:prstDash val="solid"/>
                      <a:round/>
                      <a:headEnd type="none" w="med" len="med"/>
                      <a:tailEnd type="none" w="med" len="med"/>
                    </a:lnL>
                    <a:lnR w="8574" cap="flat" cmpd="sng" algn="ctr">
                      <a:solidFill>
                        <a:srgbClr val="000000"/>
                      </a:solidFill>
                      <a:prstDash val="solid"/>
                      <a:round/>
                      <a:headEnd type="none" w="med" len="med"/>
                      <a:tailEnd type="none" w="med" len="med"/>
                    </a:lnR>
                    <a:lnT w="8574" cap="flat" cmpd="sng" algn="ctr">
                      <a:solidFill>
                        <a:srgbClr val="000000"/>
                      </a:solidFill>
                      <a:prstDash val="solid"/>
                      <a:round/>
                      <a:headEnd type="none" w="med" len="med"/>
                      <a:tailEnd type="none" w="med" len="med"/>
                    </a:lnT>
                    <a:lnB w="8574" cap="flat" cmpd="sng" algn="ctr">
                      <a:solidFill>
                        <a:srgbClr val="000000"/>
                      </a:solidFill>
                      <a:prstDash val="solid"/>
                      <a:round/>
                      <a:headEnd type="none" w="med" len="med"/>
                      <a:tailEnd type="none" w="med" len="med"/>
                    </a:lnB>
                  </a:tcPr>
                </a:tc>
                <a:tc>
                  <a:txBody>
                    <a:bodyPr/>
                    <a:lstStyle/>
                    <a:p>
                      <a:pPr algn="l"/>
                      <a:r>
                        <a:rPr lang="en-US" sz="1600">
                          <a:effectLst/>
                        </a:rPr>
                        <a:t>3 LTR</a:t>
                      </a:r>
                    </a:p>
                  </a:txBody>
                  <a:tcPr marL="19595" marR="19595" marT="19595" marB="19595" anchor="ctr">
                    <a:lnL w="8574" cap="flat" cmpd="sng" algn="ctr">
                      <a:solidFill>
                        <a:srgbClr val="000000"/>
                      </a:solidFill>
                      <a:prstDash val="solid"/>
                      <a:round/>
                      <a:headEnd type="none" w="med" len="med"/>
                      <a:tailEnd type="none" w="med" len="med"/>
                    </a:lnL>
                    <a:lnR w="8574" cap="flat" cmpd="sng" algn="ctr">
                      <a:solidFill>
                        <a:srgbClr val="000000"/>
                      </a:solidFill>
                      <a:prstDash val="solid"/>
                      <a:round/>
                      <a:headEnd type="none" w="med" len="med"/>
                      <a:tailEnd type="none" w="med" len="med"/>
                    </a:lnR>
                    <a:lnT w="8574" cap="flat" cmpd="sng" algn="ctr">
                      <a:solidFill>
                        <a:srgbClr val="000000"/>
                      </a:solidFill>
                      <a:prstDash val="solid"/>
                      <a:round/>
                      <a:headEnd type="none" w="med" len="med"/>
                      <a:tailEnd type="none" w="med" len="med"/>
                    </a:lnT>
                    <a:lnB w="8574" cap="flat" cmpd="sng" algn="ctr">
                      <a:solidFill>
                        <a:srgbClr val="000000"/>
                      </a:solidFill>
                      <a:prstDash val="solid"/>
                      <a:round/>
                      <a:headEnd type="none" w="med" len="med"/>
                      <a:tailEnd type="none" w="med" len="med"/>
                    </a:lnB>
                  </a:tcPr>
                </a:tc>
                <a:tc>
                  <a:txBody>
                    <a:bodyPr/>
                    <a:lstStyle/>
                    <a:p>
                      <a:pPr algn="l"/>
                      <a:r>
                        <a:rPr lang="en-US" sz="1600">
                          <a:effectLst/>
                        </a:rPr>
                        <a:t>2</a:t>
                      </a:r>
                    </a:p>
                  </a:txBody>
                  <a:tcPr marL="19595" marR="19595" marT="19595" marB="19595" anchor="ctr">
                    <a:lnL w="8574" cap="flat" cmpd="sng" algn="ctr">
                      <a:solidFill>
                        <a:srgbClr val="000000"/>
                      </a:solidFill>
                      <a:prstDash val="solid"/>
                      <a:round/>
                      <a:headEnd type="none" w="med" len="med"/>
                      <a:tailEnd type="none" w="med" len="med"/>
                    </a:lnL>
                    <a:lnR w="8574" cap="flat" cmpd="sng" algn="ctr">
                      <a:solidFill>
                        <a:srgbClr val="000000"/>
                      </a:solidFill>
                      <a:prstDash val="solid"/>
                      <a:round/>
                      <a:headEnd type="none" w="med" len="med"/>
                      <a:tailEnd type="none" w="med" len="med"/>
                    </a:lnR>
                    <a:lnT w="8574" cap="flat" cmpd="sng" algn="ctr">
                      <a:solidFill>
                        <a:srgbClr val="000000"/>
                      </a:solidFill>
                      <a:prstDash val="solid"/>
                      <a:round/>
                      <a:headEnd type="none" w="med" len="med"/>
                      <a:tailEnd type="none" w="med" len="med"/>
                    </a:lnT>
                    <a:lnB w="8574" cap="flat" cmpd="sng" algn="ctr">
                      <a:solidFill>
                        <a:srgbClr val="000000"/>
                      </a:solidFill>
                      <a:prstDash val="solid"/>
                      <a:round/>
                      <a:headEnd type="none" w="med" len="med"/>
                      <a:tailEnd type="none" w="med" len="med"/>
                    </a:lnB>
                  </a:tcPr>
                </a:tc>
                <a:tc>
                  <a:txBody>
                    <a:bodyPr/>
                    <a:lstStyle/>
                    <a:p>
                      <a:pPr algn="l"/>
                      <a:r>
                        <a:rPr lang="en-US" sz="1600">
                          <a:effectLst/>
                        </a:rPr>
                        <a:t>JAGMOHAN</a:t>
                      </a:r>
                    </a:p>
                  </a:txBody>
                  <a:tcPr marL="19595" marR="19595" marT="19595" marB="19595" anchor="ctr">
                    <a:lnL w="8574" cap="flat" cmpd="sng" algn="ctr">
                      <a:solidFill>
                        <a:srgbClr val="000000"/>
                      </a:solidFill>
                      <a:prstDash val="solid"/>
                      <a:round/>
                      <a:headEnd type="none" w="med" len="med"/>
                      <a:tailEnd type="none" w="med" len="med"/>
                    </a:lnL>
                    <a:lnR w="8574" cap="flat" cmpd="sng" algn="ctr">
                      <a:solidFill>
                        <a:srgbClr val="000000"/>
                      </a:solidFill>
                      <a:prstDash val="solid"/>
                      <a:round/>
                      <a:headEnd type="none" w="med" len="med"/>
                      <a:tailEnd type="none" w="med" len="med"/>
                    </a:lnR>
                    <a:lnT w="8574" cap="flat" cmpd="sng" algn="ctr">
                      <a:solidFill>
                        <a:srgbClr val="000000"/>
                      </a:solidFill>
                      <a:prstDash val="solid"/>
                      <a:round/>
                      <a:headEnd type="none" w="med" len="med"/>
                      <a:tailEnd type="none" w="med" len="med"/>
                    </a:lnT>
                    <a:lnB w="8574" cap="flat" cmpd="sng" algn="ctr">
                      <a:solidFill>
                        <a:srgbClr val="000000"/>
                      </a:solidFill>
                      <a:prstDash val="solid"/>
                      <a:round/>
                      <a:headEnd type="none" w="med" len="med"/>
                      <a:tailEnd type="none" w="med" len="med"/>
                    </a:lnB>
                  </a:tcPr>
                </a:tc>
              </a:tr>
              <a:tr h="765571">
                <a:tc>
                  <a:txBody>
                    <a:bodyPr/>
                    <a:lstStyle/>
                    <a:p>
                      <a:pPr algn="l"/>
                      <a:r>
                        <a:rPr lang="en-US" sz="1600">
                          <a:effectLst/>
                        </a:rPr>
                        <a:t>3</a:t>
                      </a:r>
                    </a:p>
                  </a:txBody>
                  <a:tcPr marL="13857" marR="13857" marT="13857" marB="13857" anchor="ctr">
                    <a:lnL w="8574" cap="flat" cmpd="sng" algn="ctr">
                      <a:solidFill>
                        <a:srgbClr val="000000"/>
                      </a:solidFill>
                      <a:prstDash val="solid"/>
                      <a:round/>
                      <a:headEnd type="none" w="med" len="med"/>
                      <a:tailEnd type="none" w="med" len="med"/>
                    </a:lnL>
                    <a:lnR w="8574" cap="flat" cmpd="sng" algn="ctr">
                      <a:solidFill>
                        <a:srgbClr val="000000"/>
                      </a:solidFill>
                      <a:prstDash val="solid"/>
                      <a:round/>
                      <a:headEnd type="none" w="med" len="med"/>
                      <a:tailEnd type="none" w="med" len="med"/>
                    </a:lnR>
                    <a:lnT w="8574" cap="flat" cmpd="sng" algn="ctr">
                      <a:solidFill>
                        <a:srgbClr val="000000"/>
                      </a:solidFill>
                      <a:prstDash val="solid"/>
                      <a:round/>
                      <a:headEnd type="none" w="med" len="med"/>
                      <a:tailEnd type="none" w="med" len="med"/>
                    </a:lnT>
                    <a:lnB w="8574" cap="flat" cmpd="sng" algn="ctr">
                      <a:solidFill>
                        <a:srgbClr val="000000"/>
                      </a:solidFill>
                      <a:prstDash val="solid"/>
                      <a:round/>
                      <a:headEnd type="none" w="med" len="med"/>
                      <a:tailEnd type="none" w="med" len="med"/>
                    </a:lnB>
                  </a:tcPr>
                </a:tc>
                <a:tc>
                  <a:txBody>
                    <a:bodyPr/>
                    <a:lstStyle/>
                    <a:p>
                      <a:pPr algn="l"/>
                      <a:r>
                        <a:rPr lang="en-US" sz="1600" dirty="0">
                          <a:effectLst/>
                        </a:rPr>
                        <a:t>FULLY AUTOMATIC BLOW MOULDING DOUBLE STATION M/c</a:t>
                      </a:r>
                    </a:p>
                  </a:txBody>
                  <a:tcPr marL="19595" marR="19595" marT="19595" marB="19595" anchor="ctr">
                    <a:lnL w="8574" cap="flat" cmpd="sng" algn="ctr">
                      <a:solidFill>
                        <a:srgbClr val="000000"/>
                      </a:solidFill>
                      <a:prstDash val="solid"/>
                      <a:round/>
                      <a:headEnd type="none" w="med" len="med"/>
                      <a:tailEnd type="none" w="med" len="med"/>
                    </a:lnL>
                    <a:lnR w="8574" cap="flat" cmpd="sng" algn="ctr">
                      <a:solidFill>
                        <a:srgbClr val="000000"/>
                      </a:solidFill>
                      <a:prstDash val="solid"/>
                      <a:round/>
                      <a:headEnd type="none" w="med" len="med"/>
                      <a:tailEnd type="none" w="med" len="med"/>
                    </a:lnR>
                    <a:lnT w="8574" cap="flat" cmpd="sng" algn="ctr">
                      <a:solidFill>
                        <a:srgbClr val="000000"/>
                      </a:solidFill>
                      <a:prstDash val="solid"/>
                      <a:round/>
                      <a:headEnd type="none" w="med" len="med"/>
                      <a:tailEnd type="none" w="med" len="med"/>
                    </a:lnT>
                    <a:lnB w="8574" cap="flat" cmpd="sng" algn="ctr">
                      <a:solidFill>
                        <a:srgbClr val="000000"/>
                      </a:solidFill>
                      <a:prstDash val="solid"/>
                      <a:round/>
                      <a:headEnd type="none" w="med" len="med"/>
                      <a:tailEnd type="none" w="med" len="med"/>
                    </a:lnB>
                  </a:tcPr>
                </a:tc>
                <a:tc>
                  <a:txBody>
                    <a:bodyPr/>
                    <a:lstStyle/>
                    <a:p>
                      <a:pPr algn="l"/>
                      <a:r>
                        <a:rPr lang="en-US" sz="1600">
                          <a:effectLst/>
                        </a:rPr>
                        <a:t>5 LTR</a:t>
                      </a:r>
                    </a:p>
                  </a:txBody>
                  <a:tcPr marL="19595" marR="19595" marT="19595" marB="19595" anchor="ctr">
                    <a:lnL w="8574" cap="flat" cmpd="sng" algn="ctr">
                      <a:solidFill>
                        <a:srgbClr val="000000"/>
                      </a:solidFill>
                      <a:prstDash val="solid"/>
                      <a:round/>
                      <a:headEnd type="none" w="med" len="med"/>
                      <a:tailEnd type="none" w="med" len="med"/>
                    </a:lnL>
                    <a:lnR w="8574" cap="flat" cmpd="sng" algn="ctr">
                      <a:solidFill>
                        <a:srgbClr val="000000"/>
                      </a:solidFill>
                      <a:prstDash val="solid"/>
                      <a:round/>
                      <a:headEnd type="none" w="med" len="med"/>
                      <a:tailEnd type="none" w="med" len="med"/>
                    </a:lnR>
                    <a:lnT w="8574" cap="flat" cmpd="sng" algn="ctr">
                      <a:solidFill>
                        <a:srgbClr val="000000"/>
                      </a:solidFill>
                      <a:prstDash val="solid"/>
                      <a:round/>
                      <a:headEnd type="none" w="med" len="med"/>
                      <a:tailEnd type="none" w="med" len="med"/>
                    </a:lnT>
                    <a:lnB w="8574" cap="flat" cmpd="sng" algn="ctr">
                      <a:solidFill>
                        <a:srgbClr val="000000"/>
                      </a:solidFill>
                      <a:prstDash val="solid"/>
                      <a:round/>
                      <a:headEnd type="none" w="med" len="med"/>
                      <a:tailEnd type="none" w="med" len="med"/>
                    </a:lnB>
                  </a:tcPr>
                </a:tc>
                <a:tc>
                  <a:txBody>
                    <a:bodyPr/>
                    <a:lstStyle/>
                    <a:p>
                      <a:pPr algn="l"/>
                      <a:r>
                        <a:rPr lang="en-US" sz="1600">
                          <a:effectLst/>
                        </a:rPr>
                        <a:t>2</a:t>
                      </a:r>
                    </a:p>
                  </a:txBody>
                  <a:tcPr marL="19595" marR="19595" marT="19595" marB="19595" anchor="ctr">
                    <a:lnL w="8574" cap="flat" cmpd="sng" algn="ctr">
                      <a:solidFill>
                        <a:srgbClr val="000000"/>
                      </a:solidFill>
                      <a:prstDash val="solid"/>
                      <a:round/>
                      <a:headEnd type="none" w="med" len="med"/>
                      <a:tailEnd type="none" w="med" len="med"/>
                    </a:lnL>
                    <a:lnR w="8574" cap="flat" cmpd="sng" algn="ctr">
                      <a:solidFill>
                        <a:srgbClr val="000000"/>
                      </a:solidFill>
                      <a:prstDash val="solid"/>
                      <a:round/>
                      <a:headEnd type="none" w="med" len="med"/>
                      <a:tailEnd type="none" w="med" len="med"/>
                    </a:lnR>
                    <a:lnT w="8574" cap="flat" cmpd="sng" algn="ctr">
                      <a:solidFill>
                        <a:srgbClr val="000000"/>
                      </a:solidFill>
                      <a:prstDash val="solid"/>
                      <a:round/>
                      <a:headEnd type="none" w="med" len="med"/>
                      <a:tailEnd type="none" w="med" len="med"/>
                    </a:lnT>
                    <a:lnB w="8574" cap="flat" cmpd="sng" algn="ctr">
                      <a:solidFill>
                        <a:srgbClr val="000000"/>
                      </a:solidFill>
                      <a:prstDash val="solid"/>
                      <a:round/>
                      <a:headEnd type="none" w="med" len="med"/>
                      <a:tailEnd type="none" w="med" len="med"/>
                    </a:lnB>
                  </a:tcPr>
                </a:tc>
                <a:tc>
                  <a:txBody>
                    <a:bodyPr/>
                    <a:lstStyle/>
                    <a:p>
                      <a:pPr algn="l"/>
                      <a:r>
                        <a:rPr lang="en-US" sz="1600">
                          <a:effectLst/>
                        </a:rPr>
                        <a:t>JAGMOHAN</a:t>
                      </a:r>
                    </a:p>
                  </a:txBody>
                  <a:tcPr marL="19595" marR="19595" marT="19595" marB="19595" anchor="ctr">
                    <a:lnL w="8574" cap="flat" cmpd="sng" algn="ctr">
                      <a:solidFill>
                        <a:srgbClr val="000000"/>
                      </a:solidFill>
                      <a:prstDash val="solid"/>
                      <a:round/>
                      <a:headEnd type="none" w="med" len="med"/>
                      <a:tailEnd type="none" w="med" len="med"/>
                    </a:lnL>
                    <a:lnR w="8574" cap="flat" cmpd="sng" algn="ctr">
                      <a:solidFill>
                        <a:srgbClr val="000000"/>
                      </a:solidFill>
                      <a:prstDash val="solid"/>
                      <a:round/>
                      <a:headEnd type="none" w="med" len="med"/>
                      <a:tailEnd type="none" w="med" len="med"/>
                    </a:lnR>
                    <a:lnT w="8574" cap="flat" cmpd="sng" algn="ctr">
                      <a:solidFill>
                        <a:srgbClr val="000000"/>
                      </a:solidFill>
                      <a:prstDash val="solid"/>
                      <a:round/>
                      <a:headEnd type="none" w="med" len="med"/>
                      <a:tailEnd type="none" w="med" len="med"/>
                    </a:lnT>
                    <a:lnB w="8574" cap="flat" cmpd="sng" algn="ctr">
                      <a:solidFill>
                        <a:srgbClr val="000000"/>
                      </a:solidFill>
                      <a:prstDash val="solid"/>
                      <a:round/>
                      <a:headEnd type="none" w="med" len="med"/>
                      <a:tailEnd type="none" w="med" len="med"/>
                    </a:lnB>
                  </a:tcPr>
                </a:tc>
              </a:tr>
              <a:tr h="935448">
                <a:tc>
                  <a:txBody>
                    <a:bodyPr/>
                    <a:lstStyle/>
                    <a:p>
                      <a:pPr algn="l"/>
                      <a:r>
                        <a:rPr lang="en-US" sz="1600">
                          <a:effectLst/>
                        </a:rPr>
                        <a:t>4</a:t>
                      </a:r>
                    </a:p>
                  </a:txBody>
                  <a:tcPr marL="13857" marR="13857" marT="13857" marB="13857" anchor="ctr">
                    <a:lnL w="8574" cap="flat" cmpd="sng" algn="ctr">
                      <a:solidFill>
                        <a:srgbClr val="000000"/>
                      </a:solidFill>
                      <a:prstDash val="solid"/>
                      <a:round/>
                      <a:headEnd type="none" w="med" len="med"/>
                      <a:tailEnd type="none" w="med" len="med"/>
                    </a:lnL>
                    <a:lnR w="8574" cap="flat" cmpd="sng" algn="ctr">
                      <a:solidFill>
                        <a:srgbClr val="000000"/>
                      </a:solidFill>
                      <a:prstDash val="solid"/>
                      <a:round/>
                      <a:headEnd type="none" w="med" len="med"/>
                      <a:tailEnd type="none" w="med" len="med"/>
                    </a:lnR>
                    <a:lnT w="8574" cap="flat" cmpd="sng" algn="ctr">
                      <a:solidFill>
                        <a:srgbClr val="000000"/>
                      </a:solidFill>
                      <a:prstDash val="solid"/>
                      <a:round/>
                      <a:headEnd type="none" w="med" len="med"/>
                      <a:tailEnd type="none" w="med" len="med"/>
                    </a:lnT>
                    <a:lnB w="8574" cap="flat" cmpd="sng" algn="ctr">
                      <a:solidFill>
                        <a:srgbClr val="000000"/>
                      </a:solidFill>
                      <a:prstDash val="solid"/>
                      <a:round/>
                      <a:headEnd type="none" w="med" len="med"/>
                      <a:tailEnd type="none" w="med" len="med"/>
                    </a:lnB>
                  </a:tcPr>
                </a:tc>
                <a:tc>
                  <a:txBody>
                    <a:bodyPr/>
                    <a:lstStyle/>
                    <a:p>
                      <a:pPr algn="l"/>
                      <a:r>
                        <a:rPr lang="en-US" sz="1600" dirty="0">
                          <a:effectLst/>
                        </a:rPr>
                        <a:t>FULLY AUTOMATIC BLOW MOULDING M/c</a:t>
                      </a:r>
                    </a:p>
                  </a:txBody>
                  <a:tcPr marL="19595" marR="19595" marT="19595" marB="19595" anchor="ctr">
                    <a:lnL w="8574" cap="flat" cmpd="sng" algn="ctr">
                      <a:solidFill>
                        <a:srgbClr val="000000"/>
                      </a:solidFill>
                      <a:prstDash val="solid"/>
                      <a:round/>
                      <a:headEnd type="none" w="med" len="med"/>
                      <a:tailEnd type="none" w="med" len="med"/>
                    </a:lnL>
                    <a:lnR w="8574" cap="flat" cmpd="sng" algn="ctr">
                      <a:solidFill>
                        <a:srgbClr val="000000"/>
                      </a:solidFill>
                      <a:prstDash val="solid"/>
                      <a:round/>
                      <a:headEnd type="none" w="med" len="med"/>
                      <a:tailEnd type="none" w="med" len="med"/>
                    </a:lnR>
                    <a:lnT w="8574" cap="flat" cmpd="sng" algn="ctr">
                      <a:solidFill>
                        <a:srgbClr val="000000"/>
                      </a:solidFill>
                      <a:prstDash val="solid"/>
                      <a:round/>
                      <a:headEnd type="none" w="med" len="med"/>
                      <a:tailEnd type="none" w="med" len="med"/>
                    </a:lnT>
                    <a:lnB w="8574" cap="flat" cmpd="sng" algn="ctr">
                      <a:solidFill>
                        <a:srgbClr val="000000"/>
                      </a:solidFill>
                      <a:prstDash val="solid"/>
                      <a:round/>
                      <a:headEnd type="none" w="med" len="med"/>
                      <a:tailEnd type="none" w="med" len="med"/>
                    </a:lnB>
                  </a:tcPr>
                </a:tc>
                <a:tc>
                  <a:txBody>
                    <a:bodyPr/>
                    <a:lstStyle/>
                    <a:p>
                      <a:pPr algn="l"/>
                      <a:r>
                        <a:rPr lang="en-US" sz="1600">
                          <a:effectLst/>
                        </a:rPr>
                        <a:t>15 LTR</a:t>
                      </a:r>
                    </a:p>
                  </a:txBody>
                  <a:tcPr marL="19595" marR="19595" marT="19595" marB="19595" anchor="ctr">
                    <a:lnL w="8574" cap="flat" cmpd="sng" algn="ctr">
                      <a:solidFill>
                        <a:srgbClr val="000000"/>
                      </a:solidFill>
                      <a:prstDash val="solid"/>
                      <a:round/>
                      <a:headEnd type="none" w="med" len="med"/>
                      <a:tailEnd type="none" w="med" len="med"/>
                    </a:lnL>
                    <a:lnR w="8574" cap="flat" cmpd="sng" algn="ctr">
                      <a:solidFill>
                        <a:srgbClr val="000000"/>
                      </a:solidFill>
                      <a:prstDash val="solid"/>
                      <a:round/>
                      <a:headEnd type="none" w="med" len="med"/>
                      <a:tailEnd type="none" w="med" len="med"/>
                    </a:lnR>
                    <a:lnT w="8574" cap="flat" cmpd="sng" algn="ctr">
                      <a:solidFill>
                        <a:srgbClr val="000000"/>
                      </a:solidFill>
                      <a:prstDash val="solid"/>
                      <a:round/>
                      <a:headEnd type="none" w="med" len="med"/>
                      <a:tailEnd type="none" w="med" len="med"/>
                    </a:lnT>
                    <a:lnB w="8574" cap="flat" cmpd="sng" algn="ctr">
                      <a:solidFill>
                        <a:srgbClr val="000000"/>
                      </a:solidFill>
                      <a:prstDash val="solid"/>
                      <a:round/>
                      <a:headEnd type="none" w="med" len="med"/>
                      <a:tailEnd type="none" w="med" len="med"/>
                    </a:lnB>
                  </a:tcPr>
                </a:tc>
                <a:tc>
                  <a:txBody>
                    <a:bodyPr/>
                    <a:lstStyle/>
                    <a:p>
                      <a:pPr algn="l"/>
                      <a:r>
                        <a:rPr lang="en-US" sz="1600">
                          <a:effectLst/>
                        </a:rPr>
                        <a:t>1</a:t>
                      </a:r>
                    </a:p>
                  </a:txBody>
                  <a:tcPr marL="19595" marR="19595" marT="19595" marB="19595" anchor="ctr">
                    <a:lnL w="8574" cap="flat" cmpd="sng" algn="ctr">
                      <a:solidFill>
                        <a:srgbClr val="000000"/>
                      </a:solidFill>
                      <a:prstDash val="solid"/>
                      <a:round/>
                      <a:headEnd type="none" w="med" len="med"/>
                      <a:tailEnd type="none" w="med" len="med"/>
                    </a:lnL>
                    <a:lnR w="8574" cap="flat" cmpd="sng" algn="ctr">
                      <a:solidFill>
                        <a:srgbClr val="000000"/>
                      </a:solidFill>
                      <a:prstDash val="solid"/>
                      <a:round/>
                      <a:headEnd type="none" w="med" len="med"/>
                      <a:tailEnd type="none" w="med" len="med"/>
                    </a:lnR>
                    <a:lnT w="8574" cap="flat" cmpd="sng" algn="ctr">
                      <a:solidFill>
                        <a:srgbClr val="000000"/>
                      </a:solidFill>
                      <a:prstDash val="solid"/>
                      <a:round/>
                      <a:headEnd type="none" w="med" len="med"/>
                      <a:tailEnd type="none" w="med" len="med"/>
                    </a:lnT>
                    <a:lnB w="8574" cap="flat" cmpd="sng" algn="ctr">
                      <a:solidFill>
                        <a:srgbClr val="000000"/>
                      </a:solidFill>
                      <a:prstDash val="solid"/>
                      <a:round/>
                      <a:headEnd type="none" w="med" len="med"/>
                      <a:tailEnd type="none" w="med" len="med"/>
                    </a:lnB>
                  </a:tcPr>
                </a:tc>
                <a:tc>
                  <a:txBody>
                    <a:bodyPr/>
                    <a:lstStyle/>
                    <a:p>
                      <a:pPr algn="l"/>
                      <a:r>
                        <a:rPr lang="en-US" sz="1600" dirty="0">
                          <a:effectLst/>
                        </a:rPr>
                        <a:t>JAGMOHAN</a:t>
                      </a:r>
                    </a:p>
                  </a:txBody>
                  <a:tcPr marL="19595" marR="19595" marT="19595" marB="19595" anchor="ctr">
                    <a:lnL w="8574" cap="flat" cmpd="sng" algn="ctr">
                      <a:solidFill>
                        <a:srgbClr val="000000"/>
                      </a:solidFill>
                      <a:prstDash val="solid"/>
                      <a:round/>
                      <a:headEnd type="none" w="med" len="med"/>
                      <a:tailEnd type="none" w="med" len="med"/>
                    </a:lnL>
                    <a:lnR w="8574" cap="flat" cmpd="sng" algn="ctr">
                      <a:solidFill>
                        <a:srgbClr val="000000"/>
                      </a:solidFill>
                      <a:prstDash val="solid"/>
                      <a:round/>
                      <a:headEnd type="none" w="med" len="med"/>
                      <a:tailEnd type="none" w="med" len="med"/>
                    </a:lnR>
                    <a:lnT w="8574" cap="flat" cmpd="sng" algn="ctr">
                      <a:solidFill>
                        <a:srgbClr val="000000"/>
                      </a:solidFill>
                      <a:prstDash val="solid"/>
                      <a:round/>
                      <a:headEnd type="none" w="med" len="med"/>
                      <a:tailEnd type="none" w="med" len="med"/>
                    </a:lnT>
                    <a:lnB w="8574" cap="flat" cmpd="sng" algn="ctr">
                      <a:solidFill>
                        <a:srgbClr val="000000"/>
                      </a:solidFill>
                      <a:prstDash val="solid"/>
                      <a:round/>
                      <a:headEnd type="none" w="med" len="med"/>
                      <a:tailEnd type="none" w="med" len="med"/>
                    </a:lnB>
                  </a:tcPr>
                </a:tc>
              </a:tr>
              <a:tr h="765571">
                <a:tc>
                  <a:txBody>
                    <a:bodyPr/>
                    <a:lstStyle/>
                    <a:p>
                      <a:pPr algn="l"/>
                      <a:r>
                        <a:rPr lang="en-US" sz="1600">
                          <a:effectLst/>
                        </a:rPr>
                        <a:t>5</a:t>
                      </a:r>
                    </a:p>
                  </a:txBody>
                  <a:tcPr marL="13857" marR="13857" marT="13857" marB="13857" anchor="ctr">
                    <a:lnL w="8574" cap="flat" cmpd="sng" algn="ctr">
                      <a:solidFill>
                        <a:srgbClr val="000000"/>
                      </a:solidFill>
                      <a:prstDash val="solid"/>
                      <a:round/>
                      <a:headEnd type="none" w="med" len="med"/>
                      <a:tailEnd type="none" w="med" len="med"/>
                    </a:lnL>
                    <a:lnR w="8574" cap="flat" cmpd="sng" algn="ctr">
                      <a:solidFill>
                        <a:srgbClr val="000000"/>
                      </a:solidFill>
                      <a:prstDash val="solid"/>
                      <a:round/>
                      <a:headEnd type="none" w="med" len="med"/>
                      <a:tailEnd type="none" w="med" len="med"/>
                    </a:lnR>
                    <a:lnT w="8574" cap="flat" cmpd="sng" algn="ctr">
                      <a:solidFill>
                        <a:srgbClr val="000000"/>
                      </a:solidFill>
                      <a:prstDash val="solid"/>
                      <a:round/>
                      <a:headEnd type="none" w="med" len="med"/>
                      <a:tailEnd type="none" w="med" len="med"/>
                    </a:lnT>
                    <a:lnB w="8574" cap="flat" cmpd="sng" algn="ctr">
                      <a:solidFill>
                        <a:srgbClr val="000000"/>
                      </a:solidFill>
                      <a:prstDash val="solid"/>
                      <a:round/>
                      <a:headEnd type="none" w="med" len="med"/>
                      <a:tailEnd type="none" w="med" len="med"/>
                    </a:lnB>
                  </a:tcPr>
                </a:tc>
                <a:tc>
                  <a:txBody>
                    <a:bodyPr/>
                    <a:lstStyle/>
                    <a:p>
                      <a:pPr algn="l"/>
                      <a:r>
                        <a:rPr lang="en-US" sz="1600" dirty="0">
                          <a:effectLst/>
                        </a:rPr>
                        <a:t>FULLY AUTOMATIC BLOW MOULDING M/c</a:t>
                      </a:r>
                    </a:p>
                  </a:txBody>
                  <a:tcPr marL="19595" marR="19595" marT="19595" marB="19595" anchor="ctr">
                    <a:lnL w="8574" cap="flat" cmpd="sng" algn="ctr">
                      <a:solidFill>
                        <a:srgbClr val="000000"/>
                      </a:solidFill>
                      <a:prstDash val="solid"/>
                      <a:round/>
                      <a:headEnd type="none" w="med" len="med"/>
                      <a:tailEnd type="none" w="med" len="med"/>
                    </a:lnL>
                    <a:lnR w="8574" cap="flat" cmpd="sng" algn="ctr">
                      <a:solidFill>
                        <a:srgbClr val="000000"/>
                      </a:solidFill>
                      <a:prstDash val="solid"/>
                      <a:round/>
                      <a:headEnd type="none" w="med" len="med"/>
                      <a:tailEnd type="none" w="med" len="med"/>
                    </a:lnR>
                    <a:lnT w="8574" cap="flat" cmpd="sng" algn="ctr">
                      <a:solidFill>
                        <a:srgbClr val="000000"/>
                      </a:solidFill>
                      <a:prstDash val="solid"/>
                      <a:round/>
                      <a:headEnd type="none" w="med" len="med"/>
                      <a:tailEnd type="none" w="med" len="med"/>
                    </a:lnT>
                    <a:lnB w="8574" cap="flat" cmpd="sng" algn="ctr">
                      <a:solidFill>
                        <a:srgbClr val="000000"/>
                      </a:solidFill>
                      <a:prstDash val="solid"/>
                      <a:round/>
                      <a:headEnd type="none" w="med" len="med"/>
                      <a:tailEnd type="none" w="med" len="med"/>
                    </a:lnB>
                  </a:tcPr>
                </a:tc>
                <a:tc>
                  <a:txBody>
                    <a:bodyPr/>
                    <a:lstStyle/>
                    <a:p>
                      <a:pPr algn="l"/>
                      <a:r>
                        <a:rPr lang="en-US" sz="1600" dirty="0">
                          <a:effectLst/>
                        </a:rPr>
                        <a:t>20 LTR</a:t>
                      </a:r>
                    </a:p>
                  </a:txBody>
                  <a:tcPr marL="19595" marR="19595" marT="19595" marB="19595" anchor="ctr">
                    <a:lnL w="8574" cap="flat" cmpd="sng" algn="ctr">
                      <a:solidFill>
                        <a:srgbClr val="000000"/>
                      </a:solidFill>
                      <a:prstDash val="solid"/>
                      <a:round/>
                      <a:headEnd type="none" w="med" len="med"/>
                      <a:tailEnd type="none" w="med" len="med"/>
                    </a:lnL>
                    <a:lnR w="8574" cap="flat" cmpd="sng" algn="ctr">
                      <a:solidFill>
                        <a:srgbClr val="000000"/>
                      </a:solidFill>
                      <a:prstDash val="solid"/>
                      <a:round/>
                      <a:headEnd type="none" w="med" len="med"/>
                      <a:tailEnd type="none" w="med" len="med"/>
                    </a:lnR>
                    <a:lnT w="8574" cap="flat" cmpd="sng" algn="ctr">
                      <a:solidFill>
                        <a:srgbClr val="000000"/>
                      </a:solidFill>
                      <a:prstDash val="solid"/>
                      <a:round/>
                      <a:headEnd type="none" w="med" len="med"/>
                      <a:tailEnd type="none" w="med" len="med"/>
                    </a:lnT>
                    <a:lnB w="8574" cap="flat" cmpd="sng" algn="ctr">
                      <a:solidFill>
                        <a:srgbClr val="000000"/>
                      </a:solidFill>
                      <a:prstDash val="solid"/>
                      <a:round/>
                      <a:headEnd type="none" w="med" len="med"/>
                      <a:tailEnd type="none" w="med" len="med"/>
                    </a:lnB>
                  </a:tcPr>
                </a:tc>
                <a:tc>
                  <a:txBody>
                    <a:bodyPr/>
                    <a:lstStyle/>
                    <a:p>
                      <a:pPr algn="l"/>
                      <a:r>
                        <a:rPr lang="en-US" sz="1600">
                          <a:effectLst/>
                        </a:rPr>
                        <a:t>1</a:t>
                      </a:r>
                    </a:p>
                  </a:txBody>
                  <a:tcPr marL="19595" marR="19595" marT="19595" marB="19595" anchor="ctr">
                    <a:lnL w="8574" cap="flat" cmpd="sng" algn="ctr">
                      <a:solidFill>
                        <a:srgbClr val="000000"/>
                      </a:solidFill>
                      <a:prstDash val="solid"/>
                      <a:round/>
                      <a:headEnd type="none" w="med" len="med"/>
                      <a:tailEnd type="none" w="med" len="med"/>
                    </a:lnL>
                    <a:lnR w="8574" cap="flat" cmpd="sng" algn="ctr">
                      <a:solidFill>
                        <a:srgbClr val="000000"/>
                      </a:solidFill>
                      <a:prstDash val="solid"/>
                      <a:round/>
                      <a:headEnd type="none" w="med" len="med"/>
                      <a:tailEnd type="none" w="med" len="med"/>
                    </a:lnR>
                    <a:lnT w="8574" cap="flat" cmpd="sng" algn="ctr">
                      <a:solidFill>
                        <a:srgbClr val="000000"/>
                      </a:solidFill>
                      <a:prstDash val="solid"/>
                      <a:round/>
                      <a:headEnd type="none" w="med" len="med"/>
                      <a:tailEnd type="none" w="med" len="med"/>
                    </a:lnT>
                    <a:lnB w="8574" cap="flat" cmpd="sng" algn="ctr">
                      <a:solidFill>
                        <a:srgbClr val="000000"/>
                      </a:solidFill>
                      <a:prstDash val="solid"/>
                      <a:round/>
                      <a:headEnd type="none" w="med" len="med"/>
                      <a:tailEnd type="none" w="med" len="med"/>
                    </a:lnB>
                  </a:tcPr>
                </a:tc>
                <a:tc>
                  <a:txBody>
                    <a:bodyPr/>
                    <a:lstStyle/>
                    <a:p>
                      <a:pPr algn="l"/>
                      <a:r>
                        <a:rPr lang="en-US" sz="1600">
                          <a:effectLst/>
                        </a:rPr>
                        <a:t>JAGMOHAN</a:t>
                      </a:r>
                    </a:p>
                  </a:txBody>
                  <a:tcPr marL="19595" marR="19595" marT="19595" marB="19595" anchor="ctr">
                    <a:lnL w="8574" cap="flat" cmpd="sng" algn="ctr">
                      <a:solidFill>
                        <a:srgbClr val="000000"/>
                      </a:solidFill>
                      <a:prstDash val="solid"/>
                      <a:round/>
                      <a:headEnd type="none" w="med" len="med"/>
                      <a:tailEnd type="none" w="med" len="med"/>
                    </a:lnL>
                    <a:lnR w="8574" cap="flat" cmpd="sng" algn="ctr">
                      <a:solidFill>
                        <a:srgbClr val="000000"/>
                      </a:solidFill>
                      <a:prstDash val="solid"/>
                      <a:round/>
                      <a:headEnd type="none" w="med" len="med"/>
                      <a:tailEnd type="none" w="med" len="med"/>
                    </a:lnR>
                    <a:lnT w="8574" cap="flat" cmpd="sng" algn="ctr">
                      <a:solidFill>
                        <a:srgbClr val="000000"/>
                      </a:solidFill>
                      <a:prstDash val="solid"/>
                      <a:round/>
                      <a:headEnd type="none" w="med" len="med"/>
                      <a:tailEnd type="none" w="med" len="med"/>
                    </a:lnT>
                    <a:lnB w="8574" cap="flat" cmpd="sng" algn="ctr">
                      <a:solidFill>
                        <a:srgbClr val="000000"/>
                      </a:solidFill>
                      <a:prstDash val="solid"/>
                      <a:round/>
                      <a:headEnd type="none" w="med" len="med"/>
                      <a:tailEnd type="none" w="med" len="med"/>
                    </a:lnB>
                  </a:tcPr>
                </a:tc>
              </a:tr>
              <a:tr h="935448">
                <a:tc>
                  <a:txBody>
                    <a:bodyPr/>
                    <a:lstStyle/>
                    <a:p>
                      <a:pPr algn="l"/>
                      <a:r>
                        <a:rPr lang="en-US" sz="1600">
                          <a:effectLst/>
                        </a:rPr>
                        <a:t>6</a:t>
                      </a:r>
                    </a:p>
                  </a:txBody>
                  <a:tcPr marL="13857" marR="13857" marT="13857" marB="13857" anchor="ctr">
                    <a:lnL w="8574" cap="flat" cmpd="sng" algn="ctr">
                      <a:solidFill>
                        <a:srgbClr val="000000"/>
                      </a:solidFill>
                      <a:prstDash val="solid"/>
                      <a:round/>
                      <a:headEnd type="none" w="med" len="med"/>
                      <a:tailEnd type="none" w="med" len="med"/>
                    </a:lnL>
                    <a:lnR w="8574" cap="flat" cmpd="sng" algn="ctr">
                      <a:solidFill>
                        <a:srgbClr val="000000"/>
                      </a:solidFill>
                      <a:prstDash val="solid"/>
                      <a:round/>
                      <a:headEnd type="none" w="med" len="med"/>
                      <a:tailEnd type="none" w="med" len="med"/>
                    </a:lnR>
                    <a:lnT w="8574" cap="flat" cmpd="sng" algn="ctr">
                      <a:solidFill>
                        <a:srgbClr val="000000"/>
                      </a:solidFill>
                      <a:prstDash val="solid"/>
                      <a:round/>
                      <a:headEnd type="none" w="med" len="med"/>
                      <a:tailEnd type="none" w="med" len="med"/>
                    </a:lnT>
                    <a:lnB w="8574" cap="flat" cmpd="sng" algn="ctr">
                      <a:solidFill>
                        <a:srgbClr val="000000"/>
                      </a:solidFill>
                      <a:prstDash val="solid"/>
                      <a:round/>
                      <a:headEnd type="none" w="med" len="med"/>
                      <a:tailEnd type="none" w="med" len="med"/>
                    </a:lnB>
                  </a:tcPr>
                </a:tc>
                <a:tc>
                  <a:txBody>
                    <a:bodyPr/>
                    <a:lstStyle/>
                    <a:p>
                      <a:pPr algn="l"/>
                      <a:r>
                        <a:rPr lang="en-US" sz="1600">
                          <a:effectLst/>
                        </a:rPr>
                        <a:t>FULLY AUTOMATIC BLOW MOULDING M/c</a:t>
                      </a:r>
                    </a:p>
                  </a:txBody>
                  <a:tcPr marL="19595" marR="19595" marT="19595" marB="19595" anchor="ctr">
                    <a:lnL w="8574" cap="flat" cmpd="sng" algn="ctr">
                      <a:solidFill>
                        <a:srgbClr val="000000"/>
                      </a:solidFill>
                      <a:prstDash val="solid"/>
                      <a:round/>
                      <a:headEnd type="none" w="med" len="med"/>
                      <a:tailEnd type="none" w="med" len="med"/>
                    </a:lnL>
                    <a:lnR w="8574" cap="flat" cmpd="sng" algn="ctr">
                      <a:solidFill>
                        <a:srgbClr val="000000"/>
                      </a:solidFill>
                      <a:prstDash val="solid"/>
                      <a:round/>
                      <a:headEnd type="none" w="med" len="med"/>
                      <a:tailEnd type="none" w="med" len="med"/>
                    </a:lnR>
                    <a:lnT w="8574" cap="flat" cmpd="sng" algn="ctr">
                      <a:solidFill>
                        <a:srgbClr val="000000"/>
                      </a:solidFill>
                      <a:prstDash val="solid"/>
                      <a:round/>
                      <a:headEnd type="none" w="med" len="med"/>
                      <a:tailEnd type="none" w="med" len="med"/>
                    </a:lnT>
                    <a:lnB w="8574" cap="flat" cmpd="sng" algn="ctr">
                      <a:solidFill>
                        <a:srgbClr val="000000"/>
                      </a:solidFill>
                      <a:prstDash val="solid"/>
                      <a:round/>
                      <a:headEnd type="none" w="med" len="med"/>
                      <a:tailEnd type="none" w="med" len="med"/>
                    </a:lnB>
                  </a:tcPr>
                </a:tc>
                <a:tc>
                  <a:txBody>
                    <a:bodyPr/>
                    <a:lstStyle/>
                    <a:p>
                      <a:pPr algn="l"/>
                      <a:r>
                        <a:rPr lang="en-US" sz="1600" dirty="0">
                          <a:effectLst/>
                        </a:rPr>
                        <a:t>40 LTR</a:t>
                      </a:r>
                    </a:p>
                  </a:txBody>
                  <a:tcPr marL="19595" marR="19595" marT="19595" marB="19595" anchor="ctr">
                    <a:lnL w="8574" cap="flat" cmpd="sng" algn="ctr">
                      <a:solidFill>
                        <a:srgbClr val="000000"/>
                      </a:solidFill>
                      <a:prstDash val="solid"/>
                      <a:round/>
                      <a:headEnd type="none" w="med" len="med"/>
                      <a:tailEnd type="none" w="med" len="med"/>
                    </a:lnL>
                    <a:lnR w="8574" cap="flat" cmpd="sng" algn="ctr">
                      <a:solidFill>
                        <a:srgbClr val="000000"/>
                      </a:solidFill>
                      <a:prstDash val="solid"/>
                      <a:round/>
                      <a:headEnd type="none" w="med" len="med"/>
                      <a:tailEnd type="none" w="med" len="med"/>
                    </a:lnR>
                    <a:lnT w="8574" cap="flat" cmpd="sng" algn="ctr">
                      <a:solidFill>
                        <a:srgbClr val="000000"/>
                      </a:solidFill>
                      <a:prstDash val="solid"/>
                      <a:round/>
                      <a:headEnd type="none" w="med" len="med"/>
                      <a:tailEnd type="none" w="med" len="med"/>
                    </a:lnT>
                    <a:lnB w="8574" cap="flat" cmpd="sng" algn="ctr">
                      <a:solidFill>
                        <a:srgbClr val="000000"/>
                      </a:solidFill>
                      <a:prstDash val="solid"/>
                      <a:round/>
                      <a:headEnd type="none" w="med" len="med"/>
                      <a:tailEnd type="none" w="med" len="med"/>
                    </a:lnB>
                  </a:tcPr>
                </a:tc>
                <a:tc>
                  <a:txBody>
                    <a:bodyPr/>
                    <a:lstStyle/>
                    <a:p>
                      <a:pPr algn="l"/>
                      <a:r>
                        <a:rPr lang="en-US" sz="1600" dirty="0">
                          <a:effectLst/>
                        </a:rPr>
                        <a:t>1</a:t>
                      </a:r>
                      <a:endParaRPr lang="en-US" sz="1600" dirty="0">
                        <a:effectLst/>
                      </a:endParaRPr>
                    </a:p>
                  </a:txBody>
                  <a:tcPr marL="19595" marR="19595" marT="19595" marB="19595" anchor="ctr">
                    <a:lnL w="8574" cap="flat" cmpd="sng" algn="ctr">
                      <a:solidFill>
                        <a:srgbClr val="000000"/>
                      </a:solidFill>
                      <a:prstDash val="solid"/>
                      <a:round/>
                      <a:headEnd type="none" w="med" len="med"/>
                      <a:tailEnd type="none" w="med" len="med"/>
                    </a:lnL>
                    <a:lnR w="8574" cap="flat" cmpd="sng" algn="ctr">
                      <a:solidFill>
                        <a:srgbClr val="000000"/>
                      </a:solidFill>
                      <a:prstDash val="solid"/>
                      <a:round/>
                      <a:headEnd type="none" w="med" len="med"/>
                      <a:tailEnd type="none" w="med" len="med"/>
                    </a:lnR>
                    <a:lnT w="8574" cap="flat" cmpd="sng" algn="ctr">
                      <a:solidFill>
                        <a:srgbClr val="000000"/>
                      </a:solidFill>
                      <a:prstDash val="solid"/>
                      <a:round/>
                      <a:headEnd type="none" w="med" len="med"/>
                      <a:tailEnd type="none" w="med" len="med"/>
                    </a:lnT>
                    <a:lnB w="8574" cap="flat" cmpd="sng" algn="ctr">
                      <a:solidFill>
                        <a:srgbClr val="000000"/>
                      </a:solidFill>
                      <a:prstDash val="solid"/>
                      <a:round/>
                      <a:headEnd type="none" w="med" len="med"/>
                      <a:tailEnd type="none" w="med" len="med"/>
                    </a:lnB>
                  </a:tcPr>
                </a:tc>
                <a:tc>
                  <a:txBody>
                    <a:bodyPr/>
                    <a:lstStyle/>
                    <a:p>
                      <a:pPr algn="l"/>
                      <a:r>
                        <a:rPr lang="en-US" sz="1600" dirty="0">
                          <a:effectLst/>
                        </a:rPr>
                        <a:t>JAGMOHAN</a:t>
                      </a:r>
                    </a:p>
                  </a:txBody>
                  <a:tcPr marL="19595" marR="19595" marT="19595" marB="19595" anchor="ctr">
                    <a:lnL w="8574" cap="flat" cmpd="sng" algn="ctr">
                      <a:solidFill>
                        <a:srgbClr val="000000"/>
                      </a:solidFill>
                      <a:prstDash val="solid"/>
                      <a:round/>
                      <a:headEnd type="none" w="med" len="med"/>
                      <a:tailEnd type="none" w="med" len="med"/>
                    </a:lnL>
                    <a:lnR w="8574" cap="flat" cmpd="sng" algn="ctr">
                      <a:solidFill>
                        <a:srgbClr val="000000"/>
                      </a:solidFill>
                      <a:prstDash val="solid"/>
                      <a:round/>
                      <a:headEnd type="none" w="med" len="med"/>
                      <a:tailEnd type="none" w="med" len="med"/>
                    </a:lnR>
                    <a:lnT w="8574" cap="flat" cmpd="sng" algn="ctr">
                      <a:solidFill>
                        <a:srgbClr val="000000"/>
                      </a:solidFill>
                      <a:prstDash val="solid"/>
                      <a:round/>
                      <a:headEnd type="none" w="med" len="med"/>
                      <a:tailEnd type="none" w="med" len="med"/>
                    </a:lnT>
                    <a:lnB w="8574" cap="flat" cmpd="sng" algn="ctr">
                      <a:solidFill>
                        <a:srgbClr val="000000"/>
                      </a:solidFill>
                      <a:prstDash val="solid"/>
                      <a:round/>
                      <a:headEnd type="none" w="med" len="med"/>
                      <a:tailEnd type="none" w="med" len="med"/>
                    </a:lnB>
                  </a:tcPr>
                </a:tc>
              </a:tr>
              <a:tr h="765571">
                <a:tc>
                  <a:txBody>
                    <a:bodyPr/>
                    <a:lstStyle/>
                    <a:p>
                      <a:pPr algn="l"/>
                      <a:r>
                        <a:rPr lang="en-US" sz="1600">
                          <a:effectLst/>
                        </a:rPr>
                        <a:t>7</a:t>
                      </a:r>
                    </a:p>
                  </a:txBody>
                  <a:tcPr marL="13857" marR="13857" marT="13857" marB="13857" anchor="ctr">
                    <a:lnL w="8574" cap="flat" cmpd="sng" algn="ctr">
                      <a:solidFill>
                        <a:srgbClr val="000000"/>
                      </a:solidFill>
                      <a:prstDash val="solid"/>
                      <a:round/>
                      <a:headEnd type="none" w="med" len="med"/>
                      <a:tailEnd type="none" w="med" len="med"/>
                    </a:lnL>
                    <a:lnR w="8574" cap="flat" cmpd="sng" algn="ctr">
                      <a:solidFill>
                        <a:srgbClr val="000000"/>
                      </a:solidFill>
                      <a:prstDash val="solid"/>
                      <a:round/>
                      <a:headEnd type="none" w="med" len="med"/>
                      <a:tailEnd type="none" w="med" len="med"/>
                    </a:lnR>
                    <a:lnT w="8574" cap="flat" cmpd="sng" algn="ctr">
                      <a:solidFill>
                        <a:srgbClr val="000000"/>
                      </a:solidFill>
                      <a:prstDash val="solid"/>
                      <a:round/>
                      <a:headEnd type="none" w="med" len="med"/>
                      <a:tailEnd type="none" w="med" len="med"/>
                    </a:lnT>
                    <a:lnB w="8574" cap="flat" cmpd="sng" algn="ctr">
                      <a:solidFill>
                        <a:srgbClr val="000000"/>
                      </a:solidFill>
                      <a:prstDash val="solid"/>
                      <a:round/>
                      <a:headEnd type="none" w="med" len="med"/>
                      <a:tailEnd type="none" w="med" len="med"/>
                    </a:lnB>
                  </a:tcPr>
                </a:tc>
                <a:tc>
                  <a:txBody>
                    <a:bodyPr/>
                    <a:lstStyle/>
                    <a:p>
                      <a:pPr algn="l"/>
                      <a:r>
                        <a:rPr lang="en-US" sz="1600">
                          <a:effectLst/>
                        </a:rPr>
                        <a:t>FULLY AUTOMATIC BLOW MOULDING M/c</a:t>
                      </a:r>
                    </a:p>
                  </a:txBody>
                  <a:tcPr marL="19595" marR="19595" marT="19595" marB="19595" anchor="ctr">
                    <a:lnL w="8574" cap="flat" cmpd="sng" algn="ctr">
                      <a:solidFill>
                        <a:srgbClr val="000000"/>
                      </a:solidFill>
                      <a:prstDash val="solid"/>
                      <a:round/>
                      <a:headEnd type="none" w="med" len="med"/>
                      <a:tailEnd type="none" w="med" len="med"/>
                    </a:lnL>
                    <a:lnR w="8574" cap="flat" cmpd="sng" algn="ctr">
                      <a:solidFill>
                        <a:srgbClr val="000000"/>
                      </a:solidFill>
                      <a:prstDash val="solid"/>
                      <a:round/>
                      <a:headEnd type="none" w="med" len="med"/>
                      <a:tailEnd type="none" w="med" len="med"/>
                    </a:lnR>
                    <a:lnT w="8574" cap="flat" cmpd="sng" algn="ctr">
                      <a:solidFill>
                        <a:srgbClr val="000000"/>
                      </a:solidFill>
                      <a:prstDash val="solid"/>
                      <a:round/>
                      <a:headEnd type="none" w="med" len="med"/>
                      <a:tailEnd type="none" w="med" len="med"/>
                    </a:lnT>
                    <a:lnB w="8574" cap="flat" cmpd="sng" algn="ctr">
                      <a:solidFill>
                        <a:srgbClr val="000000"/>
                      </a:solidFill>
                      <a:prstDash val="solid"/>
                      <a:round/>
                      <a:headEnd type="none" w="med" len="med"/>
                      <a:tailEnd type="none" w="med" len="med"/>
                    </a:lnB>
                  </a:tcPr>
                </a:tc>
                <a:tc>
                  <a:txBody>
                    <a:bodyPr/>
                    <a:lstStyle/>
                    <a:p>
                      <a:pPr algn="l"/>
                      <a:r>
                        <a:rPr lang="en-US" sz="1600">
                          <a:effectLst/>
                        </a:rPr>
                        <a:t>80 LTR</a:t>
                      </a:r>
                    </a:p>
                  </a:txBody>
                  <a:tcPr marL="19595" marR="19595" marT="19595" marB="19595" anchor="ctr">
                    <a:lnL w="8574" cap="flat" cmpd="sng" algn="ctr">
                      <a:solidFill>
                        <a:srgbClr val="000000"/>
                      </a:solidFill>
                      <a:prstDash val="solid"/>
                      <a:round/>
                      <a:headEnd type="none" w="med" len="med"/>
                      <a:tailEnd type="none" w="med" len="med"/>
                    </a:lnL>
                    <a:lnR w="8574" cap="flat" cmpd="sng" algn="ctr">
                      <a:solidFill>
                        <a:srgbClr val="000000"/>
                      </a:solidFill>
                      <a:prstDash val="solid"/>
                      <a:round/>
                      <a:headEnd type="none" w="med" len="med"/>
                      <a:tailEnd type="none" w="med" len="med"/>
                    </a:lnR>
                    <a:lnT w="8574" cap="flat" cmpd="sng" algn="ctr">
                      <a:solidFill>
                        <a:srgbClr val="000000"/>
                      </a:solidFill>
                      <a:prstDash val="solid"/>
                      <a:round/>
                      <a:headEnd type="none" w="med" len="med"/>
                      <a:tailEnd type="none" w="med" len="med"/>
                    </a:lnT>
                    <a:lnB w="8574" cap="flat" cmpd="sng" algn="ctr">
                      <a:solidFill>
                        <a:srgbClr val="000000"/>
                      </a:solidFill>
                      <a:prstDash val="solid"/>
                      <a:round/>
                      <a:headEnd type="none" w="med" len="med"/>
                      <a:tailEnd type="none" w="med" len="med"/>
                    </a:lnB>
                  </a:tcPr>
                </a:tc>
                <a:tc>
                  <a:txBody>
                    <a:bodyPr/>
                    <a:lstStyle/>
                    <a:p>
                      <a:pPr algn="l"/>
                      <a:r>
                        <a:rPr lang="en-US" sz="1600">
                          <a:effectLst/>
                        </a:rPr>
                        <a:t>1</a:t>
                      </a:r>
                    </a:p>
                  </a:txBody>
                  <a:tcPr marL="19595" marR="19595" marT="19595" marB="19595" anchor="ctr">
                    <a:lnL w="8574" cap="flat" cmpd="sng" algn="ctr">
                      <a:solidFill>
                        <a:srgbClr val="000000"/>
                      </a:solidFill>
                      <a:prstDash val="solid"/>
                      <a:round/>
                      <a:headEnd type="none" w="med" len="med"/>
                      <a:tailEnd type="none" w="med" len="med"/>
                    </a:lnL>
                    <a:lnR w="8574" cap="flat" cmpd="sng" algn="ctr">
                      <a:solidFill>
                        <a:srgbClr val="000000"/>
                      </a:solidFill>
                      <a:prstDash val="solid"/>
                      <a:round/>
                      <a:headEnd type="none" w="med" len="med"/>
                      <a:tailEnd type="none" w="med" len="med"/>
                    </a:lnR>
                    <a:lnT w="8574" cap="flat" cmpd="sng" algn="ctr">
                      <a:solidFill>
                        <a:srgbClr val="000000"/>
                      </a:solidFill>
                      <a:prstDash val="solid"/>
                      <a:round/>
                      <a:headEnd type="none" w="med" len="med"/>
                      <a:tailEnd type="none" w="med" len="med"/>
                    </a:lnT>
                    <a:lnB w="8574" cap="flat" cmpd="sng" algn="ctr">
                      <a:solidFill>
                        <a:srgbClr val="000000"/>
                      </a:solidFill>
                      <a:prstDash val="solid"/>
                      <a:round/>
                      <a:headEnd type="none" w="med" len="med"/>
                      <a:tailEnd type="none" w="med" len="med"/>
                    </a:lnB>
                  </a:tcPr>
                </a:tc>
                <a:tc>
                  <a:txBody>
                    <a:bodyPr/>
                    <a:lstStyle/>
                    <a:p>
                      <a:pPr algn="l"/>
                      <a:r>
                        <a:rPr lang="en-US" sz="1600" dirty="0">
                          <a:effectLst/>
                        </a:rPr>
                        <a:t>JAGMOHAN</a:t>
                      </a:r>
                    </a:p>
                  </a:txBody>
                  <a:tcPr marL="19595" marR="19595" marT="19595" marB="19595" anchor="ctr">
                    <a:lnL w="8574" cap="flat" cmpd="sng" algn="ctr">
                      <a:solidFill>
                        <a:srgbClr val="000000"/>
                      </a:solidFill>
                      <a:prstDash val="solid"/>
                      <a:round/>
                      <a:headEnd type="none" w="med" len="med"/>
                      <a:tailEnd type="none" w="med" len="med"/>
                    </a:lnL>
                    <a:lnR w="8574" cap="flat" cmpd="sng" algn="ctr">
                      <a:solidFill>
                        <a:srgbClr val="000000"/>
                      </a:solidFill>
                      <a:prstDash val="solid"/>
                      <a:round/>
                      <a:headEnd type="none" w="med" len="med"/>
                      <a:tailEnd type="none" w="med" len="med"/>
                    </a:lnR>
                    <a:lnT w="8574" cap="flat" cmpd="sng" algn="ctr">
                      <a:solidFill>
                        <a:srgbClr val="000000"/>
                      </a:solidFill>
                      <a:prstDash val="solid"/>
                      <a:round/>
                      <a:headEnd type="none" w="med" len="med"/>
                      <a:tailEnd type="none" w="med" len="med"/>
                    </a:lnT>
                    <a:lnB w="8574" cap="flat" cmpd="sng" algn="ctr">
                      <a:solidFill>
                        <a:srgbClr val="000000"/>
                      </a:solidFill>
                      <a:prstDash val="solid"/>
                      <a:round/>
                      <a:headEnd type="none" w="med" len="med"/>
                      <a:tailEnd type="none" w="med" len="med"/>
                    </a:lnB>
                  </a:tcPr>
                </a:tc>
              </a:tr>
              <a:tr h="765571">
                <a:tc>
                  <a:txBody>
                    <a:bodyPr/>
                    <a:lstStyle/>
                    <a:p>
                      <a:pPr algn="l"/>
                      <a:r>
                        <a:rPr lang="en-US" sz="1600">
                          <a:effectLst/>
                        </a:rPr>
                        <a:t>8</a:t>
                      </a:r>
                    </a:p>
                  </a:txBody>
                  <a:tcPr marL="13857" marR="13857" marT="13857" marB="13857" anchor="ctr">
                    <a:lnL w="8574" cap="flat" cmpd="sng" algn="ctr">
                      <a:solidFill>
                        <a:srgbClr val="000000"/>
                      </a:solidFill>
                      <a:prstDash val="solid"/>
                      <a:round/>
                      <a:headEnd type="none" w="med" len="med"/>
                      <a:tailEnd type="none" w="med" len="med"/>
                    </a:lnL>
                    <a:lnR w="8574" cap="flat" cmpd="sng" algn="ctr">
                      <a:solidFill>
                        <a:srgbClr val="000000"/>
                      </a:solidFill>
                      <a:prstDash val="solid"/>
                      <a:round/>
                      <a:headEnd type="none" w="med" len="med"/>
                      <a:tailEnd type="none" w="med" len="med"/>
                    </a:lnR>
                    <a:lnT w="8574" cap="flat" cmpd="sng" algn="ctr">
                      <a:solidFill>
                        <a:srgbClr val="000000"/>
                      </a:solidFill>
                      <a:prstDash val="solid"/>
                      <a:round/>
                      <a:headEnd type="none" w="med" len="med"/>
                      <a:tailEnd type="none" w="med" len="med"/>
                    </a:lnT>
                    <a:lnB w="8574" cap="flat" cmpd="sng" algn="ctr">
                      <a:solidFill>
                        <a:srgbClr val="000000"/>
                      </a:solidFill>
                      <a:prstDash val="solid"/>
                      <a:round/>
                      <a:headEnd type="none" w="med" len="med"/>
                      <a:tailEnd type="none" w="med" len="med"/>
                    </a:lnB>
                  </a:tcPr>
                </a:tc>
                <a:tc>
                  <a:txBody>
                    <a:bodyPr/>
                    <a:lstStyle/>
                    <a:p>
                      <a:pPr algn="l"/>
                      <a:r>
                        <a:rPr lang="en-US" sz="1600">
                          <a:effectLst/>
                        </a:rPr>
                        <a:t>FULLY AUTOMATIC BLOW MOULDING M/c</a:t>
                      </a:r>
                    </a:p>
                  </a:txBody>
                  <a:tcPr marL="19595" marR="19595" marT="19595" marB="19595" anchor="ctr">
                    <a:lnL w="8574" cap="flat" cmpd="sng" algn="ctr">
                      <a:solidFill>
                        <a:srgbClr val="000000"/>
                      </a:solidFill>
                      <a:prstDash val="solid"/>
                      <a:round/>
                      <a:headEnd type="none" w="med" len="med"/>
                      <a:tailEnd type="none" w="med" len="med"/>
                    </a:lnL>
                    <a:lnR w="8574" cap="flat" cmpd="sng" algn="ctr">
                      <a:solidFill>
                        <a:srgbClr val="000000"/>
                      </a:solidFill>
                      <a:prstDash val="solid"/>
                      <a:round/>
                      <a:headEnd type="none" w="med" len="med"/>
                      <a:tailEnd type="none" w="med" len="med"/>
                    </a:lnR>
                    <a:lnT w="8574" cap="flat" cmpd="sng" algn="ctr">
                      <a:solidFill>
                        <a:srgbClr val="000000"/>
                      </a:solidFill>
                      <a:prstDash val="solid"/>
                      <a:round/>
                      <a:headEnd type="none" w="med" len="med"/>
                      <a:tailEnd type="none" w="med" len="med"/>
                    </a:lnT>
                    <a:lnB w="8574" cap="flat" cmpd="sng" algn="ctr">
                      <a:solidFill>
                        <a:srgbClr val="000000"/>
                      </a:solidFill>
                      <a:prstDash val="solid"/>
                      <a:round/>
                      <a:headEnd type="none" w="med" len="med"/>
                      <a:tailEnd type="none" w="med" len="med"/>
                    </a:lnB>
                  </a:tcPr>
                </a:tc>
                <a:tc>
                  <a:txBody>
                    <a:bodyPr/>
                    <a:lstStyle/>
                    <a:p>
                      <a:pPr algn="l"/>
                      <a:r>
                        <a:rPr lang="en-US" sz="1600">
                          <a:effectLst/>
                        </a:rPr>
                        <a:t>150 LTR</a:t>
                      </a:r>
                    </a:p>
                  </a:txBody>
                  <a:tcPr marL="19595" marR="19595" marT="19595" marB="19595" anchor="ctr">
                    <a:lnL w="8574" cap="flat" cmpd="sng" algn="ctr">
                      <a:solidFill>
                        <a:srgbClr val="000000"/>
                      </a:solidFill>
                      <a:prstDash val="solid"/>
                      <a:round/>
                      <a:headEnd type="none" w="med" len="med"/>
                      <a:tailEnd type="none" w="med" len="med"/>
                    </a:lnL>
                    <a:lnR w="8574" cap="flat" cmpd="sng" algn="ctr">
                      <a:solidFill>
                        <a:srgbClr val="000000"/>
                      </a:solidFill>
                      <a:prstDash val="solid"/>
                      <a:round/>
                      <a:headEnd type="none" w="med" len="med"/>
                      <a:tailEnd type="none" w="med" len="med"/>
                    </a:lnR>
                    <a:lnT w="8574" cap="flat" cmpd="sng" algn="ctr">
                      <a:solidFill>
                        <a:srgbClr val="000000"/>
                      </a:solidFill>
                      <a:prstDash val="solid"/>
                      <a:round/>
                      <a:headEnd type="none" w="med" len="med"/>
                      <a:tailEnd type="none" w="med" len="med"/>
                    </a:lnT>
                    <a:lnB w="8574" cap="flat" cmpd="sng" algn="ctr">
                      <a:solidFill>
                        <a:srgbClr val="000000"/>
                      </a:solidFill>
                      <a:prstDash val="solid"/>
                      <a:round/>
                      <a:headEnd type="none" w="med" len="med"/>
                      <a:tailEnd type="none" w="med" len="med"/>
                    </a:lnB>
                  </a:tcPr>
                </a:tc>
                <a:tc>
                  <a:txBody>
                    <a:bodyPr/>
                    <a:lstStyle/>
                    <a:p>
                      <a:pPr algn="l"/>
                      <a:r>
                        <a:rPr lang="en-US" sz="1600">
                          <a:effectLst/>
                        </a:rPr>
                        <a:t>2</a:t>
                      </a:r>
                    </a:p>
                  </a:txBody>
                  <a:tcPr marL="19595" marR="19595" marT="19595" marB="19595" anchor="ctr">
                    <a:lnL w="8574" cap="flat" cmpd="sng" algn="ctr">
                      <a:solidFill>
                        <a:srgbClr val="000000"/>
                      </a:solidFill>
                      <a:prstDash val="solid"/>
                      <a:round/>
                      <a:headEnd type="none" w="med" len="med"/>
                      <a:tailEnd type="none" w="med" len="med"/>
                    </a:lnL>
                    <a:lnR w="8574" cap="flat" cmpd="sng" algn="ctr">
                      <a:solidFill>
                        <a:srgbClr val="000000"/>
                      </a:solidFill>
                      <a:prstDash val="solid"/>
                      <a:round/>
                      <a:headEnd type="none" w="med" len="med"/>
                      <a:tailEnd type="none" w="med" len="med"/>
                    </a:lnR>
                    <a:lnT w="8574" cap="flat" cmpd="sng" algn="ctr">
                      <a:solidFill>
                        <a:srgbClr val="000000"/>
                      </a:solidFill>
                      <a:prstDash val="solid"/>
                      <a:round/>
                      <a:headEnd type="none" w="med" len="med"/>
                      <a:tailEnd type="none" w="med" len="med"/>
                    </a:lnT>
                    <a:lnB w="8574" cap="flat" cmpd="sng" algn="ctr">
                      <a:solidFill>
                        <a:srgbClr val="000000"/>
                      </a:solidFill>
                      <a:prstDash val="solid"/>
                      <a:round/>
                      <a:headEnd type="none" w="med" len="med"/>
                      <a:tailEnd type="none" w="med" len="med"/>
                    </a:lnB>
                  </a:tcPr>
                </a:tc>
                <a:tc>
                  <a:txBody>
                    <a:bodyPr/>
                    <a:lstStyle/>
                    <a:p>
                      <a:pPr algn="l"/>
                      <a:r>
                        <a:rPr lang="en-US" sz="1600" dirty="0">
                          <a:effectLst/>
                        </a:rPr>
                        <a:t>JAGMOHAN</a:t>
                      </a:r>
                    </a:p>
                  </a:txBody>
                  <a:tcPr marL="19595" marR="19595" marT="19595" marB="19595" anchor="ctr">
                    <a:lnL w="8574" cap="flat" cmpd="sng" algn="ctr">
                      <a:solidFill>
                        <a:srgbClr val="000000"/>
                      </a:solidFill>
                      <a:prstDash val="solid"/>
                      <a:round/>
                      <a:headEnd type="none" w="med" len="med"/>
                      <a:tailEnd type="none" w="med" len="med"/>
                    </a:lnL>
                    <a:lnR w="8574" cap="flat" cmpd="sng" algn="ctr">
                      <a:solidFill>
                        <a:srgbClr val="000000"/>
                      </a:solidFill>
                      <a:prstDash val="solid"/>
                      <a:round/>
                      <a:headEnd type="none" w="med" len="med"/>
                      <a:tailEnd type="none" w="med" len="med"/>
                    </a:lnR>
                    <a:lnT w="8574" cap="flat" cmpd="sng" algn="ctr">
                      <a:solidFill>
                        <a:srgbClr val="000000"/>
                      </a:solidFill>
                      <a:prstDash val="solid"/>
                      <a:round/>
                      <a:headEnd type="none" w="med" len="med"/>
                      <a:tailEnd type="none" w="med" len="med"/>
                    </a:lnT>
                    <a:lnB w="8574" cap="flat" cmpd="sng" algn="ctr">
                      <a:solidFill>
                        <a:srgbClr val="000000"/>
                      </a:solidFill>
                      <a:prstDash val="solid"/>
                      <a:round/>
                      <a:headEnd type="none" w="med" len="med"/>
                      <a:tailEnd type="none" w="med" len="med"/>
                    </a:lnB>
                  </a:tcPr>
                </a:tc>
              </a:tr>
            </a:tbl>
          </a:graphicData>
        </a:graphic>
      </p:graphicFrame>
      <p:sp>
        <p:nvSpPr>
          <p:cNvPr id="4" name="TextBox 4"/>
          <p:cNvSpPr txBox="1"/>
          <p:nvPr/>
        </p:nvSpPr>
        <p:spPr>
          <a:xfrm>
            <a:off x="809827" y="993854"/>
            <a:ext cx="12372774" cy="872034"/>
          </a:xfrm>
          <a:prstGeom prst="rect">
            <a:avLst/>
          </a:prstGeom>
        </p:spPr>
        <p:txBody>
          <a:bodyPr wrap="square" lIns="0" tIns="0" rIns="0" bIns="0" rtlCol="0" anchor="t">
            <a:spAutoFit/>
          </a:bodyPr>
          <a:lstStyle/>
          <a:p>
            <a:pPr algn="l">
              <a:lnSpc>
                <a:spcPts val="6760"/>
              </a:lnSpc>
            </a:pPr>
            <a:r>
              <a:rPr lang="en-US" sz="5200" b="1" dirty="0" smtClean="0">
                <a:solidFill>
                  <a:srgbClr val="000000"/>
                </a:solidFill>
                <a:latin typeface="Montserrat Bold"/>
                <a:ea typeface="Montserrat Bold"/>
                <a:cs typeface="Montserrat Bold"/>
                <a:sym typeface="Montserrat Bold"/>
              </a:rPr>
              <a:t>BLOW MOULDING </a:t>
            </a:r>
            <a:r>
              <a:rPr lang="en-US" sz="5200" b="1" dirty="0">
                <a:solidFill>
                  <a:srgbClr val="FF0000"/>
                </a:solidFill>
                <a:latin typeface="Montserrat Bold"/>
                <a:ea typeface="Montserrat Bold"/>
                <a:cs typeface="Montserrat Bold"/>
                <a:sym typeface="Montserrat Bold"/>
              </a:rPr>
              <a:t>MACHINES :</a:t>
            </a:r>
          </a:p>
        </p:txBody>
      </p:sp>
      <p:pic>
        <p:nvPicPr>
          <p:cNvPr id="6" name="Picture 2" descr="Jagmohan - Industrial Barrel Series Fully Automatic Blow Moulding Machin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464556" y="5112633"/>
            <a:ext cx="4392922" cy="467605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MP-80D 10L Extrusion Blow Molding Machine - MEPER"/>
          <p:cNvPicPr>
            <a:picLocks noChangeAspect="1" noChangeArrowheads="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l="11742" t="5587" r="14621" b="7292"/>
          <a:stretch/>
        </p:blipFill>
        <p:spPr bwMode="auto">
          <a:xfrm>
            <a:off x="13928915" y="1638300"/>
            <a:ext cx="3464203" cy="3278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658448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4312580" y="522611"/>
            <a:ext cx="3544898" cy="1018687"/>
          </a:xfrm>
          <a:custGeom>
            <a:avLst/>
            <a:gdLst/>
            <a:ahLst/>
            <a:cxnLst/>
            <a:rect l="l" t="t" r="r" b="b"/>
            <a:pathLst>
              <a:path w="3544898" h="1018687">
                <a:moveTo>
                  <a:pt x="0" y="0"/>
                </a:moveTo>
                <a:lnTo>
                  <a:pt x="3544898" y="0"/>
                </a:lnTo>
                <a:lnTo>
                  <a:pt x="3544898" y="1018687"/>
                </a:lnTo>
                <a:lnTo>
                  <a:pt x="0" y="1018687"/>
                </a:lnTo>
                <a:lnTo>
                  <a:pt x="0" y="0"/>
                </a:lnTo>
                <a:close/>
              </a:path>
            </a:pathLst>
          </a:custGeom>
          <a:blipFill>
            <a:blip r:embed="rId2"/>
            <a:stretch>
              <a:fillRect l="-31354" t="-192761" r="-31354" b="-192761"/>
            </a:stretch>
          </a:blipFill>
        </p:spPr>
      </p:sp>
      <p:sp>
        <p:nvSpPr>
          <p:cNvPr id="4" name="TextBox 4"/>
          <p:cNvSpPr txBox="1"/>
          <p:nvPr/>
        </p:nvSpPr>
        <p:spPr>
          <a:xfrm>
            <a:off x="809826" y="993854"/>
            <a:ext cx="13502753" cy="1744067"/>
          </a:xfrm>
          <a:prstGeom prst="rect">
            <a:avLst/>
          </a:prstGeom>
        </p:spPr>
        <p:txBody>
          <a:bodyPr wrap="square" lIns="0" tIns="0" rIns="0" bIns="0" rtlCol="0" anchor="t">
            <a:spAutoFit/>
          </a:bodyPr>
          <a:lstStyle/>
          <a:p>
            <a:pPr algn="l">
              <a:lnSpc>
                <a:spcPts val="6760"/>
              </a:lnSpc>
            </a:pPr>
            <a:r>
              <a:rPr lang="en-US" sz="5200" b="1" dirty="0" smtClean="0">
                <a:solidFill>
                  <a:srgbClr val="000000"/>
                </a:solidFill>
                <a:latin typeface="Montserrat Bold"/>
                <a:ea typeface="Montserrat Bold"/>
                <a:cs typeface="Montserrat Bold"/>
                <a:sym typeface="Montserrat Bold"/>
              </a:rPr>
              <a:t>RAW MATERIAL PROCESSING </a:t>
            </a:r>
            <a:r>
              <a:rPr lang="en-US" sz="5200" b="1" dirty="0" smtClean="0">
                <a:solidFill>
                  <a:srgbClr val="FF0000"/>
                </a:solidFill>
                <a:latin typeface="Montserrat Bold"/>
                <a:ea typeface="Montserrat Bold"/>
                <a:cs typeface="Montserrat Bold"/>
                <a:sym typeface="Montserrat Bold"/>
              </a:rPr>
              <a:t>CAPABILITIES </a:t>
            </a:r>
            <a:r>
              <a:rPr lang="en-US" sz="5200" b="1" dirty="0">
                <a:solidFill>
                  <a:srgbClr val="FF0000"/>
                </a:solidFill>
                <a:latin typeface="Montserrat Bold"/>
                <a:ea typeface="Montserrat Bold"/>
                <a:cs typeface="Montserrat Bold"/>
                <a:sym typeface="Montserrat Bold"/>
              </a:rPr>
              <a:t>:</a:t>
            </a:r>
          </a:p>
        </p:txBody>
      </p:sp>
      <p:graphicFrame>
        <p:nvGraphicFramePr>
          <p:cNvPr id="8" name="Table 3"/>
          <p:cNvGraphicFramePr>
            <a:graphicFrameLocks noGrp="1"/>
          </p:cNvGraphicFramePr>
          <p:nvPr>
            <p:extLst>
              <p:ext uri="{D42A27DB-BD31-4B8C-83A1-F6EECF244321}">
                <p14:modId xmlns:p14="http://schemas.microsoft.com/office/powerpoint/2010/main" val="945666191"/>
              </p:ext>
            </p:extLst>
          </p:nvPr>
        </p:nvGraphicFramePr>
        <p:xfrm>
          <a:off x="6705600" y="2737921"/>
          <a:ext cx="5562600" cy="7358578"/>
        </p:xfrm>
        <a:graphic>
          <a:graphicData uri="http://schemas.openxmlformats.org/drawingml/2006/table">
            <a:tbl>
              <a:tblPr/>
              <a:tblGrid>
                <a:gridCol w="1018973"/>
                <a:gridCol w="1495627"/>
                <a:gridCol w="3048000"/>
              </a:tblGrid>
              <a:tr h="508562">
                <a:tc>
                  <a:txBody>
                    <a:bodyPr/>
                    <a:lstStyle/>
                    <a:p>
                      <a:pPr algn="ctr" fontAlgn="ctr"/>
                      <a:r>
                        <a:rPr lang="en-US" sz="1940" b="0" i="0" u="none" strike="noStrike" dirty="0">
                          <a:solidFill>
                            <a:srgbClr val="000000"/>
                          </a:solidFill>
                          <a:effectLst/>
                          <a:latin typeface="Arial" pitchFamily="34" charset="0"/>
                          <a:cs typeface="Arial" pitchFamily="34" charset="0"/>
                        </a:rPr>
                        <a:t>SR.NO</a:t>
                      </a:r>
                    </a:p>
                  </a:txBody>
                  <a:tcPr marL="7620" marR="7620" marT="7620" marB="0" anchor="ctr">
                    <a:lnL w="8574"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8574" cap="flat" cmpd="sng" algn="ctr">
                      <a:solidFill>
                        <a:srgbClr val="000000"/>
                      </a:solidFill>
                      <a:prstDash val="solid"/>
                      <a:round/>
                      <a:headEnd type="none" w="med" len="med"/>
                      <a:tailEnd type="none" w="med" len="med"/>
                    </a:lnT>
                    <a:lnB w="8574" cap="flat" cmpd="sng" algn="ctr">
                      <a:solidFill>
                        <a:srgbClr val="000000"/>
                      </a:solidFill>
                      <a:prstDash val="solid"/>
                      <a:round/>
                      <a:headEnd type="none" w="med" len="med"/>
                      <a:tailEnd type="none" w="med" len="med"/>
                    </a:lnB>
                    <a:solidFill>
                      <a:srgbClr val="FF0000"/>
                    </a:solidFill>
                  </a:tcPr>
                </a:tc>
                <a:tc>
                  <a:txBody>
                    <a:bodyPr/>
                    <a:lstStyle/>
                    <a:p>
                      <a:pPr algn="ctr" fontAlgn="ctr"/>
                      <a:r>
                        <a:rPr lang="en-US" sz="1940" b="0" i="0" u="none" strike="noStrike" dirty="0">
                          <a:solidFill>
                            <a:srgbClr val="000000"/>
                          </a:solidFill>
                          <a:effectLst/>
                          <a:latin typeface="Arial" pitchFamily="34" charset="0"/>
                          <a:cs typeface="Arial" pitchFamily="34" charset="0"/>
                        </a:rPr>
                        <a:t>RM Name</a:t>
                      </a:r>
                    </a:p>
                  </a:txBody>
                  <a:tcPr marL="7620" marR="7620" marT="762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0000"/>
                    </a:solidFill>
                  </a:tcPr>
                </a:tc>
                <a:tc>
                  <a:txBody>
                    <a:bodyPr/>
                    <a:lstStyle/>
                    <a:p>
                      <a:pPr algn="ctr" fontAlgn="ctr"/>
                      <a:r>
                        <a:rPr lang="en-US" sz="1940" b="0" i="0" u="none" strike="noStrike" dirty="0">
                          <a:solidFill>
                            <a:srgbClr val="000000"/>
                          </a:solidFill>
                          <a:effectLst/>
                          <a:latin typeface="Arial" pitchFamily="34" charset="0"/>
                          <a:cs typeface="Arial" pitchFamily="34" charset="0"/>
                        </a:rPr>
                        <a:t>RM Grade</a:t>
                      </a:r>
                    </a:p>
                  </a:txBody>
                  <a:tcPr marL="7620" marR="7620" marT="762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0000"/>
                    </a:solidFill>
                  </a:tcPr>
                </a:tc>
              </a:tr>
              <a:tr h="381421">
                <a:tc>
                  <a:txBody>
                    <a:bodyPr/>
                    <a:lstStyle/>
                    <a:p>
                      <a:pPr algn="ctr" fontAlgn="ctr"/>
                      <a:r>
                        <a:rPr lang="en-US" sz="1600" b="0" i="0" u="none" strike="noStrike" dirty="0">
                          <a:solidFill>
                            <a:srgbClr val="000000"/>
                          </a:solidFill>
                          <a:effectLst/>
                          <a:latin typeface="Calibri"/>
                        </a:rPr>
                        <a:t>19</a:t>
                      </a:r>
                    </a:p>
                  </a:txBody>
                  <a:tcPr marL="7620" marR="7620" marT="7620" marB="0" anchor="ctr">
                    <a:lnL w="8574" cap="flat" cmpd="sng" algn="ctr">
                      <a:solidFill>
                        <a:srgbClr val="000000"/>
                      </a:solidFill>
                      <a:prstDash val="solid"/>
                      <a:round/>
                      <a:headEnd type="none" w="med" len="med"/>
                      <a:tailEnd type="none" w="med" len="med"/>
                    </a:lnL>
                    <a:lnR w="8574" cap="flat" cmpd="sng" algn="ctr">
                      <a:solidFill>
                        <a:srgbClr val="000000"/>
                      </a:solidFill>
                      <a:prstDash val="solid"/>
                      <a:round/>
                      <a:headEnd type="none" w="med" len="med"/>
                      <a:tailEnd type="none" w="med" len="med"/>
                    </a:lnR>
                    <a:lnT w="8574" cap="flat" cmpd="sng" algn="ctr">
                      <a:solidFill>
                        <a:srgbClr val="000000"/>
                      </a:solidFill>
                      <a:prstDash val="solid"/>
                      <a:round/>
                      <a:headEnd type="none" w="med" len="med"/>
                      <a:tailEnd type="none" w="med" len="med"/>
                    </a:lnT>
                    <a:lnB w="8574" cap="flat" cmpd="sng" algn="ctr">
                      <a:solidFill>
                        <a:srgbClr val="00000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Calibri"/>
                        </a:rPr>
                        <a:t>NYLON-66</a:t>
                      </a:r>
                    </a:p>
                  </a:txBody>
                  <a:tcPr marL="7620" marR="7620" marT="7620" marB="0" anchor="ctr">
                    <a:lnL w="8574" cap="flat" cmpd="sng" algn="ctr">
                      <a:solidFill>
                        <a:srgbClr val="000000"/>
                      </a:solidFill>
                      <a:prstDash val="solid"/>
                      <a:round/>
                      <a:headEnd type="none" w="med" len="med"/>
                      <a:tailEnd type="none" w="med" len="med"/>
                    </a:lnL>
                    <a:lnR w="8574"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8574" cap="flat" cmpd="sng" algn="ctr">
                      <a:solidFill>
                        <a:srgbClr val="00000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Calibri"/>
                        </a:rPr>
                        <a:t> OSAMIDE ASG10C</a:t>
                      </a:r>
                    </a:p>
                  </a:txBody>
                  <a:tcPr marL="7620" marR="7620" marT="7620" marB="0" anchor="ctr">
                    <a:lnL w="8574" cap="flat" cmpd="sng" algn="ctr">
                      <a:solidFill>
                        <a:srgbClr val="000000"/>
                      </a:solidFill>
                      <a:prstDash val="solid"/>
                      <a:round/>
                      <a:headEnd type="none" w="med" len="med"/>
                      <a:tailEnd type="none" w="med" len="med"/>
                    </a:lnL>
                    <a:lnR w="8574"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8574" cap="flat" cmpd="sng" algn="ctr">
                      <a:solidFill>
                        <a:srgbClr val="000000"/>
                      </a:solidFill>
                      <a:prstDash val="solid"/>
                      <a:round/>
                      <a:headEnd type="none" w="med" len="med"/>
                      <a:tailEnd type="none" w="med" len="med"/>
                    </a:lnB>
                  </a:tcPr>
                </a:tc>
              </a:tr>
              <a:tr h="370825">
                <a:tc>
                  <a:txBody>
                    <a:bodyPr/>
                    <a:lstStyle/>
                    <a:p>
                      <a:pPr algn="ctr" fontAlgn="ctr"/>
                      <a:r>
                        <a:rPr lang="en-US" sz="1600" b="0" i="0" u="none" strike="noStrike" dirty="0">
                          <a:solidFill>
                            <a:srgbClr val="000000"/>
                          </a:solidFill>
                          <a:effectLst/>
                          <a:latin typeface="Calibri"/>
                        </a:rPr>
                        <a:t>20</a:t>
                      </a:r>
                    </a:p>
                  </a:txBody>
                  <a:tcPr marL="7620" marR="7620" marT="7620" marB="0" anchor="ctr">
                    <a:lnL w="8574" cap="flat" cmpd="sng" algn="ctr">
                      <a:solidFill>
                        <a:srgbClr val="000000"/>
                      </a:solidFill>
                      <a:prstDash val="solid"/>
                      <a:round/>
                      <a:headEnd type="none" w="med" len="med"/>
                      <a:tailEnd type="none" w="med" len="med"/>
                    </a:lnL>
                    <a:lnR w="8574" cap="flat" cmpd="sng" algn="ctr">
                      <a:solidFill>
                        <a:srgbClr val="000000"/>
                      </a:solidFill>
                      <a:prstDash val="solid"/>
                      <a:round/>
                      <a:headEnd type="none" w="med" len="med"/>
                      <a:tailEnd type="none" w="med" len="med"/>
                    </a:lnR>
                    <a:lnT w="8574" cap="flat" cmpd="sng" algn="ctr">
                      <a:solidFill>
                        <a:srgbClr val="000000"/>
                      </a:solidFill>
                      <a:prstDash val="solid"/>
                      <a:round/>
                      <a:headEnd type="none" w="med" len="med"/>
                      <a:tailEnd type="none" w="med" len="med"/>
                    </a:lnT>
                    <a:lnB w="8574" cap="flat" cmpd="sng" algn="ctr">
                      <a:solidFill>
                        <a:srgbClr val="00000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Calibri"/>
                        </a:rPr>
                        <a:t>NYLON-66</a:t>
                      </a:r>
                    </a:p>
                  </a:txBody>
                  <a:tcPr marL="7620" marR="7620" marT="7620" marB="0" anchor="ctr">
                    <a:lnL w="8574" cap="flat" cmpd="sng" algn="ctr">
                      <a:solidFill>
                        <a:srgbClr val="000000"/>
                      </a:solidFill>
                      <a:prstDash val="solid"/>
                      <a:round/>
                      <a:headEnd type="none" w="med" len="med"/>
                      <a:tailEnd type="none" w="med" len="med"/>
                    </a:lnL>
                    <a:lnR w="8574" cap="flat" cmpd="sng" algn="ctr">
                      <a:solidFill>
                        <a:srgbClr val="000000"/>
                      </a:solidFill>
                      <a:prstDash val="solid"/>
                      <a:round/>
                      <a:headEnd type="none" w="med" len="med"/>
                      <a:tailEnd type="none" w="med" len="med"/>
                    </a:lnR>
                    <a:lnT w="8574" cap="flat" cmpd="sng" algn="ctr">
                      <a:solidFill>
                        <a:srgbClr val="000000"/>
                      </a:solidFill>
                      <a:prstDash val="solid"/>
                      <a:round/>
                      <a:headEnd type="none" w="med" len="med"/>
                      <a:tailEnd type="none" w="med" len="med"/>
                    </a:lnT>
                    <a:lnB w="8574" cap="flat" cmpd="sng" algn="ctr">
                      <a:solidFill>
                        <a:srgbClr val="00000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Calibri"/>
                        </a:rPr>
                        <a:t> RGF33W BLACK</a:t>
                      </a:r>
                    </a:p>
                  </a:txBody>
                  <a:tcPr marL="7620" marR="7620" marT="7620" marB="0" anchor="ctr">
                    <a:lnL w="8574" cap="flat" cmpd="sng" algn="ctr">
                      <a:solidFill>
                        <a:srgbClr val="000000"/>
                      </a:solidFill>
                      <a:prstDash val="solid"/>
                      <a:round/>
                      <a:headEnd type="none" w="med" len="med"/>
                      <a:tailEnd type="none" w="med" len="med"/>
                    </a:lnL>
                    <a:lnR w="8574" cap="flat" cmpd="sng" algn="ctr">
                      <a:solidFill>
                        <a:srgbClr val="000000"/>
                      </a:solidFill>
                      <a:prstDash val="solid"/>
                      <a:round/>
                      <a:headEnd type="none" w="med" len="med"/>
                      <a:tailEnd type="none" w="med" len="med"/>
                    </a:lnR>
                    <a:lnT w="8574" cap="flat" cmpd="sng" algn="ctr">
                      <a:solidFill>
                        <a:srgbClr val="000000"/>
                      </a:solidFill>
                      <a:prstDash val="solid"/>
                      <a:round/>
                      <a:headEnd type="none" w="med" len="med"/>
                      <a:tailEnd type="none" w="med" len="med"/>
                    </a:lnT>
                    <a:lnB w="8574" cap="flat" cmpd="sng" algn="ctr">
                      <a:solidFill>
                        <a:srgbClr val="000000"/>
                      </a:solidFill>
                      <a:prstDash val="solid"/>
                      <a:round/>
                      <a:headEnd type="none" w="med" len="med"/>
                      <a:tailEnd type="none" w="med" len="med"/>
                    </a:lnB>
                  </a:tcPr>
                </a:tc>
              </a:tr>
              <a:tr h="370825">
                <a:tc>
                  <a:txBody>
                    <a:bodyPr/>
                    <a:lstStyle/>
                    <a:p>
                      <a:pPr algn="ctr" fontAlgn="ctr"/>
                      <a:r>
                        <a:rPr lang="en-US" sz="1600" b="0" i="0" u="none" strike="noStrike" dirty="0">
                          <a:solidFill>
                            <a:srgbClr val="000000"/>
                          </a:solidFill>
                          <a:effectLst/>
                          <a:latin typeface="Calibri"/>
                        </a:rPr>
                        <a:t>21</a:t>
                      </a:r>
                    </a:p>
                  </a:txBody>
                  <a:tcPr marL="7620" marR="7620" marT="7620" marB="0" anchor="ctr">
                    <a:lnL w="8574" cap="flat" cmpd="sng" algn="ctr">
                      <a:solidFill>
                        <a:srgbClr val="000000"/>
                      </a:solidFill>
                      <a:prstDash val="solid"/>
                      <a:round/>
                      <a:headEnd type="none" w="med" len="med"/>
                      <a:tailEnd type="none" w="med" len="med"/>
                    </a:lnL>
                    <a:lnR w="8574" cap="flat" cmpd="sng" algn="ctr">
                      <a:solidFill>
                        <a:srgbClr val="000000"/>
                      </a:solidFill>
                      <a:prstDash val="solid"/>
                      <a:round/>
                      <a:headEnd type="none" w="med" len="med"/>
                      <a:tailEnd type="none" w="med" len="med"/>
                    </a:lnR>
                    <a:lnT w="8574" cap="flat" cmpd="sng" algn="ctr">
                      <a:solidFill>
                        <a:srgbClr val="000000"/>
                      </a:solidFill>
                      <a:prstDash val="solid"/>
                      <a:round/>
                      <a:headEnd type="none" w="med" len="med"/>
                      <a:tailEnd type="none" w="med" len="med"/>
                    </a:lnT>
                    <a:lnB w="8574" cap="flat" cmpd="sng" algn="ctr">
                      <a:solidFill>
                        <a:srgbClr val="00000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Calibri"/>
                        </a:rPr>
                        <a:t>NYLON-66</a:t>
                      </a:r>
                    </a:p>
                  </a:txBody>
                  <a:tcPr marL="7620" marR="7620" marT="7620" marB="0" anchor="ctr">
                    <a:lnL w="8574" cap="flat" cmpd="sng" algn="ctr">
                      <a:solidFill>
                        <a:srgbClr val="000000"/>
                      </a:solidFill>
                      <a:prstDash val="solid"/>
                      <a:round/>
                      <a:headEnd type="none" w="med" len="med"/>
                      <a:tailEnd type="none" w="med" len="med"/>
                    </a:lnL>
                    <a:lnR w="8574" cap="flat" cmpd="sng" algn="ctr">
                      <a:solidFill>
                        <a:srgbClr val="000000"/>
                      </a:solidFill>
                      <a:prstDash val="solid"/>
                      <a:round/>
                      <a:headEnd type="none" w="med" len="med"/>
                      <a:tailEnd type="none" w="med" len="med"/>
                    </a:lnR>
                    <a:lnT w="8574" cap="flat" cmpd="sng" algn="ctr">
                      <a:solidFill>
                        <a:srgbClr val="000000"/>
                      </a:solidFill>
                      <a:prstDash val="solid"/>
                      <a:round/>
                      <a:headEnd type="none" w="med" len="med"/>
                      <a:tailEnd type="none" w="med" len="med"/>
                    </a:lnT>
                    <a:lnB w="8574" cap="flat" cmpd="sng" algn="ctr">
                      <a:solidFill>
                        <a:srgbClr val="000000"/>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Calibri"/>
                        </a:rPr>
                        <a:t> ULTRAMID A3WG10 BLACK 00564</a:t>
                      </a:r>
                    </a:p>
                  </a:txBody>
                  <a:tcPr marL="7620" marR="7620" marT="7620" marB="0" anchor="ctr">
                    <a:lnL w="8574" cap="flat" cmpd="sng" algn="ctr">
                      <a:solidFill>
                        <a:srgbClr val="000000"/>
                      </a:solidFill>
                      <a:prstDash val="solid"/>
                      <a:round/>
                      <a:headEnd type="none" w="med" len="med"/>
                      <a:tailEnd type="none" w="med" len="med"/>
                    </a:lnL>
                    <a:lnR w="8574" cap="flat" cmpd="sng" algn="ctr">
                      <a:solidFill>
                        <a:srgbClr val="000000"/>
                      </a:solidFill>
                      <a:prstDash val="solid"/>
                      <a:round/>
                      <a:headEnd type="none" w="med" len="med"/>
                      <a:tailEnd type="none" w="med" len="med"/>
                    </a:lnR>
                    <a:lnT w="8574" cap="flat" cmpd="sng" algn="ctr">
                      <a:solidFill>
                        <a:srgbClr val="000000"/>
                      </a:solidFill>
                      <a:prstDash val="solid"/>
                      <a:round/>
                      <a:headEnd type="none" w="med" len="med"/>
                      <a:tailEnd type="none" w="med" len="med"/>
                    </a:lnT>
                    <a:lnB w="8574" cap="flat" cmpd="sng" algn="ctr">
                      <a:solidFill>
                        <a:srgbClr val="000000"/>
                      </a:solidFill>
                      <a:prstDash val="solid"/>
                      <a:round/>
                      <a:headEnd type="none" w="med" len="med"/>
                      <a:tailEnd type="none" w="med" len="med"/>
                    </a:lnB>
                  </a:tcPr>
                </a:tc>
              </a:tr>
              <a:tr h="370825">
                <a:tc>
                  <a:txBody>
                    <a:bodyPr/>
                    <a:lstStyle/>
                    <a:p>
                      <a:pPr algn="ctr" fontAlgn="ctr"/>
                      <a:r>
                        <a:rPr lang="en-US" sz="1600" b="0" i="0" u="none" strike="noStrike">
                          <a:solidFill>
                            <a:srgbClr val="000000"/>
                          </a:solidFill>
                          <a:effectLst/>
                          <a:latin typeface="Calibri"/>
                        </a:rPr>
                        <a:t>22</a:t>
                      </a:r>
                    </a:p>
                  </a:txBody>
                  <a:tcPr marL="7620" marR="7620" marT="7620" marB="0" anchor="ctr">
                    <a:lnL w="8574" cap="flat" cmpd="sng" algn="ctr">
                      <a:solidFill>
                        <a:srgbClr val="000000"/>
                      </a:solidFill>
                      <a:prstDash val="solid"/>
                      <a:round/>
                      <a:headEnd type="none" w="med" len="med"/>
                      <a:tailEnd type="none" w="med" len="med"/>
                    </a:lnL>
                    <a:lnR w="8574" cap="flat" cmpd="sng" algn="ctr">
                      <a:solidFill>
                        <a:srgbClr val="000000"/>
                      </a:solidFill>
                      <a:prstDash val="solid"/>
                      <a:round/>
                      <a:headEnd type="none" w="med" len="med"/>
                      <a:tailEnd type="none" w="med" len="med"/>
                    </a:lnR>
                    <a:lnT w="8574" cap="flat" cmpd="sng" algn="ctr">
                      <a:solidFill>
                        <a:srgbClr val="000000"/>
                      </a:solidFill>
                      <a:prstDash val="solid"/>
                      <a:round/>
                      <a:headEnd type="none" w="med" len="med"/>
                      <a:tailEnd type="none" w="med" len="med"/>
                    </a:lnT>
                    <a:lnB w="8574" cap="flat" cmpd="sng" algn="ctr">
                      <a:solidFill>
                        <a:srgbClr val="00000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Calibri"/>
                        </a:rPr>
                        <a:t>NYLON-66</a:t>
                      </a:r>
                    </a:p>
                  </a:txBody>
                  <a:tcPr marL="7620" marR="7620" marT="7620" marB="0" anchor="ctr">
                    <a:lnL w="8574" cap="flat" cmpd="sng" algn="ctr">
                      <a:solidFill>
                        <a:srgbClr val="000000"/>
                      </a:solidFill>
                      <a:prstDash val="solid"/>
                      <a:round/>
                      <a:headEnd type="none" w="med" len="med"/>
                      <a:tailEnd type="none" w="med" len="med"/>
                    </a:lnL>
                    <a:lnR w="8574" cap="flat" cmpd="sng" algn="ctr">
                      <a:solidFill>
                        <a:srgbClr val="000000"/>
                      </a:solidFill>
                      <a:prstDash val="solid"/>
                      <a:round/>
                      <a:headEnd type="none" w="med" len="med"/>
                      <a:tailEnd type="none" w="med" len="med"/>
                    </a:lnR>
                    <a:lnT w="8574" cap="flat" cmpd="sng" algn="ctr">
                      <a:solidFill>
                        <a:srgbClr val="000000"/>
                      </a:solidFill>
                      <a:prstDash val="solid"/>
                      <a:round/>
                      <a:headEnd type="none" w="med" len="med"/>
                      <a:tailEnd type="none" w="med" len="med"/>
                    </a:lnT>
                    <a:lnB w="8574" cap="flat" cmpd="sng" algn="ctr">
                      <a:solidFill>
                        <a:srgbClr val="000000"/>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Calibri"/>
                        </a:rPr>
                        <a:t>ULTRAMID A3W2G10 BLACK 20560</a:t>
                      </a:r>
                    </a:p>
                  </a:txBody>
                  <a:tcPr marL="7620" marR="7620" marT="7620" marB="0" anchor="ctr">
                    <a:lnL w="8574" cap="flat" cmpd="sng" algn="ctr">
                      <a:solidFill>
                        <a:srgbClr val="000000"/>
                      </a:solidFill>
                      <a:prstDash val="solid"/>
                      <a:round/>
                      <a:headEnd type="none" w="med" len="med"/>
                      <a:tailEnd type="none" w="med" len="med"/>
                    </a:lnL>
                    <a:lnR w="8574" cap="flat" cmpd="sng" algn="ctr">
                      <a:solidFill>
                        <a:srgbClr val="000000"/>
                      </a:solidFill>
                      <a:prstDash val="solid"/>
                      <a:round/>
                      <a:headEnd type="none" w="med" len="med"/>
                      <a:tailEnd type="none" w="med" len="med"/>
                    </a:lnR>
                    <a:lnT w="8574" cap="flat" cmpd="sng" algn="ctr">
                      <a:solidFill>
                        <a:srgbClr val="000000"/>
                      </a:solidFill>
                      <a:prstDash val="solid"/>
                      <a:round/>
                      <a:headEnd type="none" w="med" len="med"/>
                      <a:tailEnd type="none" w="med" len="med"/>
                    </a:lnT>
                    <a:lnB w="8574" cap="flat" cmpd="sng" algn="ctr">
                      <a:solidFill>
                        <a:srgbClr val="000000"/>
                      </a:solidFill>
                      <a:prstDash val="solid"/>
                      <a:round/>
                      <a:headEnd type="none" w="med" len="med"/>
                      <a:tailEnd type="none" w="med" len="med"/>
                    </a:lnB>
                  </a:tcPr>
                </a:tc>
              </a:tr>
              <a:tr h="370825">
                <a:tc>
                  <a:txBody>
                    <a:bodyPr/>
                    <a:lstStyle/>
                    <a:p>
                      <a:pPr algn="ctr" fontAlgn="ctr"/>
                      <a:r>
                        <a:rPr lang="en-US" sz="1600" b="0" i="0" u="none" strike="noStrike">
                          <a:solidFill>
                            <a:srgbClr val="000000"/>
                          </a:solidFill>
                          <a:effectLst/>
                          <a:latin typeface="Calibri"/>
                        </a:rPr>
                        <a:t>23</a:t>
                      </a:r>
                    </a:p>
                  </a:txBody>
                  <a:tcPr marL="7620" marR="7620" marT="7620" marB="0" anchor="ctr">
                    <a:lnL w="8574" cap="flat" cmpd="sng" algn="ctr">
                      <a:solidFill>
                        <a:srgbClr val="000000"/>
                      </a:solidFill>
                      <a:prstDash val="solid"/>
                      <a:round/>
                      <a:headEnd type="none" w="med" len="med"/>
                      <a:tailEnd type="none" w="med" len="med"/>
                    </a:lnL>
                    <a:lnR w="8574" cap="flat" cmpd="sng" algn="ctr">
                      <a:solidFill>
                        <a:srgbClr val="000000"/>
                      </a:solidFill>
                      <a:prstDash val="solid"/>
                      <a:round/>
                      <a:headEnd type="none" w="med" len="med"/>
                      <a:tailEnd type="none" w="med" len="med"/>
                    </a:lnR>
                    <a:lnT w="8574" cap="flat" cmpd="sng" algn="ctr">
                      <a:solidFill>
                        <a:srgbClr val="000000"/>
                      </a:solidFill>
                      <a:prstDash val="solid"/>
                      <a:round/>
                      <a:headEnd type="none" w="med" len="med"/>
                      <a:tailEnd type="none" w="med" len="med"/>
                    </a:lnT>
                    <a:lnB w="8574" cap="flat" cmpd="sng" algn="ctr">
                      <a:solidFill>
                        <a:srgbClr val="00000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Calibri"/>
                        </a:rPr>
                        <a:t>NYLON-66</a:t>
                      </a:r>
                    </a:p>
                  </a:txBody>
                  <a:tcPr marL="7620" marR="7620" marT="7620" marB="0" anchor="ctr">
                    <a:lnL w="8574" cap="flat" cmpd="sng" algn="ctr">
                      <a:solidFill>
                        <a:srgbClr val="000000"/>
                      </a:solidFill>
                      <a:prstDash val="solid"/>
                      <a:round/>
                      <a:headEnd type="none" w="med" len="med"/>
                      <a:tailEnd type="none" w="med" len="med"/>
                    </a:lnL>
                    <a:lnR w="8574" cap="flat" cmpd="sng" algn="ctr">
                      <a:solidFill>
                        <a:srgbClr val="000000"/>
                      </a:solidFill>
                      <a:prstDash val="solid"/>
                      <a:round/>
                      <a:headEnd type="none" w="med" len="med"/>
                      <a:tailEnd type="none" w="med" len="med"/>
                    </a:lnR>
                    <a:lnT w="8574" cap="flat" cmpd="sng" algn="ctr">
                      <a:solidFill>
                        <a:srgbClr val="000000"/>
                      </a:solidFill>
                      <a:prstDash val="solid"/>
                      <a:round/>
                      <a:headEnd type="none" w="med" len="med"/>
                      <a:tailEnd type="none" w="med" len="med"/>
                    </a:lnT>
                    <a:lnB w="8574" cap="flat" cmpd="sng" algn="ctr">
                      <a:solidFill>
                        <a:srgbClr val="000000"/>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Calibri"/>
                        </a:rPr>
                        <a:t>ULTRAMID A3WG6 BLACK 20560</a:t>
                      </a:r>
                    </a:p>
                  </a:txBody>
                  <a:tcPr marL="7620" marR="7620" marT="7620" marB="0" anchor="ctr">
                    <a:lnL w="8574" cap="flat" cmpd="sng" algn="ctr">
                      <a:solidFill>
                        <a:srgbClr val="000000"/>
                      </a:solidFill>
                      <a:prstDash val="solid"/>
                      <a:round/>
                      <a:headEnd type="none" w="med" len="med"/>
                      <a:tailEnd type="none" w="med" len="med"/>
                    </a:lnL>
                    <a:lnR w="8574" cap="flat" cmpd="sng" algn="ctr">
                      <a:solidFill>
                        <a:srgbClr val="000000"/>
                      </a:solidFill>
                      <a:prstDash val="solid"/>
                      <a:round/>
                      <a:headEnd type="none" w="med" len="med"/>
                      <a:tailEnd type="none" w="med" len="med"/>
                    </a:lnR>
                    <a:lnT w="8574" cap="flat" cmpd="sng" algn="ctr">
                      <a:solidFill>
                        <a:srgbClr val="000000"/>
                      </a:solidFill>
                      <a:prstDash val="solid"/>
                      <a:round/>
                      <a:headEnd type="none" w="med" len="med"/>
                      <a:tailEnd type="none" w="med" len="med"/>
                    </a:lnT>
                    <a:lnB w="8574" cap="flat" cmpd="sng" algn="ctr">
                      <a:solidFill>
                        <a:srgbClr val="000000"/>
                      </a:solidFill>
                      <a:prstDash val="solid"/>
                      <a:round/>
                      <a:headEnd type="none" w="med" len="med"/>
                      <a:tailEnd type="none" w="med" len="med"/>
                    </a:lnB>
                  </a:tcPr>
                </a:tc>
              </a:tr>
              <a:tr h="370825">
                <a:tc>
                  <a:txBody>
                    <a:bodyPr/>
                    <a:lstStyle/>
                    <a:p>
                      <a:pPr algn="ctr" fontAlgn="ctr"/>
                      <a:r>
                        <a:rPr lang="en-US" sz="1600" b="0" i="0" u="none" strike="noStrike">
                          <a:solidFill>
                            <a:srgbClr val="000000"/>
                          </a:solidFill>
                          <a:effectLst/>
                          <a:latin typeface="Calibri"/>
                        </a:rPr>
                        <a:t>24</a:t>
                      </a:r>
                    </a:p>
                  </a:txBody>
                  <a:tcPr marL="7620" marR="7620" marT="7620" marB="0" anchor="ctr">
                    <a:lnL w="8574" cap="flat" cmpd="sng" algn="ctr">
                      <a:solidFill>
                        <a:srgbClr val="000000"/>
                      </a:solidFill>
                      <a:prstDash val="solid"/>
                      <a:round/>
                      <a:headEnd type="none" w="med" len="med"/>
                      <a:tailEnd type="none" w="med" len="med"/>
                    </a:lnL>
                    <a:lnR w="8574" cap="flat" cmpd="sng" algn="ctr">
                      <a:solidFill>
                        <a:srgbClr val="000000"/>
                      </a:solidFill>
                      <a:prstDash val="solid"/>
                      <a:round/>
                      <a:headEnd type="none" w="med" len="med"/>
                      <a:tailEnd type="none" w="med" len="med"/>
                    </a:lnR>
                    <a:lnT w="8574" cap="flat" cmpd="sng" algn="ctr">
                      <a:solidFill>
                        <a:srgbClr val="000000"/>
                      </a:solidFill>
                      <a:prstDash val="solid"/>
                      <a:round/>
                      <a:headEnd type="none" w="med" len="med"/>
                      <a:tailEnd type="none" w="med" len="med"/>
                    </a:lnT>
                    <a:lnB w="8574" cap="flat" cmpd="sng" algn="ctr">
                      <a:solidFill>
                        <a:srgbClr val="00000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Calibri"/>
                        </a:rPr>
                        <a:t>OSAMIDE</a:t>
                      </a:r>
                    </a:p>
                  </a:txBody>
                  <a:tcPr marL="7620" marR="7620" marT="7620" marB="0" anchor="ctr">
                    <a:lnL w="8574" cap="flat" cmpd="sng" algn="ctr">
                      <a:solidFill>
                        <a:srgbClr val="000000"/>
                      </a:solidFill>
                      <a:prstDash val="solid"/>
                      <a:round/>
                      <a:headEnd type="none" w="med" len="med"/>
                      <a:tailEnd type="none" w="med" len="med"/>
                    </a:lnL>
                    <a:lnR w="8574" cap="flat" cmpd="sng" algn="ctr">
                      <a:solidFill>
                        <a:srgbClr val="000000"/>
                      </a:solidFill>
                      <a:prstDash val="solid"/>
                      <a:round/>
                      <a:headEnd type="none" w="med" len="med"/>
                      <a:tailEnd type="none" w="med" len="med"/>
                    </a:lnR>
                    <a:lnT w="8574" cap="flat" cmpd="sng" algn="ctr">
                      <a:solidFill>
                        <a:srgbClr val="000000"/>
                      </a:solidFill>
                      <a:prstDash val="solid"/>
                      <a:round/>
                      <a:headEnd type="none" w="med" len="med"/>
                      <a:tailEnd type="none" w="med" len="med"/>
                    </a:lnT>
                    <a:lnB w="8574" cap="flat" cmpd="sng" algn="ctr">
                      <a:solidFill>
                        <a:srgbClr val="000000"/>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Calibri"/>
                        </a:rPr>
                        <a:t> 70G 10 HS BK</a:t>
                      </a:r>
                    </a:p>
                  </a:txBody>
                  <a:tcPr marL="7620" marR="7620" marT="7620" marB="0" anchor="ctr">
                    <a:lnL w="8574" cap="flat" cmpd="sng" algn="ctr">
                      <a:solidFill>
                        <a:srgbClr val="000000"/>
                      </a:solidFill>
                      <a:prstDash val="solid"/>
                      <a:round/>
                      <a:headEnd type="none" w="med" len="med"/>
                      <a:tailEnd type="none" w="med" len="med"/>
                    </a:lnL>
                    <a:lnR w="8574" cap="flat" cmpd="sng" algn="ctr">
                      <a:solidFill>
                        <a:srgbClr val="000000"/>
                      </a:solidFill>
                      <a:prstDash val="solid"/>
                      <a:round/>
                      <a:headEnd type="none" w="med" len="med"/>
                      <a:tailEnd type="none" w="med" len="med"/>
                    </a:lnR>
                    <a:lnT w="8574" cap="flat" cmpd="sng" algn="ctr">
                      <a:solidFill>
                        <a:srgbClr val="000000"/>
                      </a:solidFill>
                      <a:prstDash val="solid"/>
                      <a:round/>
                      <a:headEnd type="none" w="med" len="med"/>
                      <a:tailEnd type="none" w="med" len="med"/>
                    </a:lnT>
                    <a:lnB w="8574" cap="flat" cmpd="sng" algn="ctr">
                      <a:solidFill>
                        <a:srgbClr val="000000"/>
                      </a:solidFill>
                      <a:prstDash val="solid"/>
                      <a:round/>
                      <a:headEnd type="none" w="med" len="med"/>
                      <a:tailEnd type="none" w="med" len="med"/>
                    </a:lnB>
                  </a:tcPr>
                </a:tc>
              </a:tr>
              <a:tr h="453110">
                <a:tc>
                  <a:txBody>
                    <a:bodyPr/>
                    <a:lstStyle/>
                    <a:p>
                      <a:pPr algn="ctr" fontAlgn="ctr"/>
                      <a:r>
                        <a:rPr lang="en-US" sz="1600" b="0" i="0" u="none" strike="noStrike">
                          <a:solidFill>
                            <a:srgbClr val="000000"/>
                          </a:solidFill>
                          <a:effectLst/>
                          <a:latin typeface="Calibri"/>
                        </a:rPr>
                        <a:t>25</a:t>
                      </a:r>
                    </a:p>
                  </a:txBody>
                  <a:tcPr marL="7620" marR="7620" marT="7620" marB="0" anchor="ctr">
                    <a:lnL w="8574" cap="flat" cmpd="sng" algn="ctr">
                      <a:solidFill>
                        <a:srgbClr val="000000"/>
                      </a:solidFill>
                      <a:prstDash val="solid"/>
                      <a:round/>
                      <a:headEnd type="none" w="med" len="med"/>
                      <a:tailEnd type="none" w="med" len="med"/>
                    </a:lnL>
                    <a:lnR w="8574" cap="flat" cmpd="sng" algn="ctr">
                      <a:solidFill>
                        <a:srgbClr val="000000"/>
                      </a:solidFill>
                      <a:prstDash val="solid"/>
                      <a:round/>
                      <a:headEnd type="none" w="med" len="med"/>
                      <a:tailEnd type="none" w="med" len="med"/>
                    </a:lnR>
                    <a:lnT w="8574" cap="flat" cmpd="sng" algn="ctr">
                      <a:solidFill>
                        <a:srgbClr val="000000"/>
                      </a:solidFill>
                      <a:prstDash val="solid"/>
                      <a:round/>
                      <a:headEnd type="none" w="med" len="med"/>
                      <a:tailEnd type="none" w="med" len="med"/>
                    </a:lnT>
                    <a:lnB w="8574" cap="flat" cmpd="sng" algn="ctr">
                      <a:solidFill>
                        <a:srgbClr val="00000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Calibri"/>
                        </a:rPr>
                        <a:t>PC</a:t>
                      </a:r>
                    </a:p>
                  </a:txBody>
                  <a:tcPr marL="7620" marR="7620" marT="7620" marB="0" anchor="ctr">
                    <a:lnL w="8574" cap="flat" cmpd="sng" algn="ctr">
                      <a:solidFill>
                        <a:srgbClr val="000000"/>
                      </a:solidFill>
                      <a:prstDash val="solid"/>
                      <a:round/>
                      <a:headEnd type="none" w="med" len="med"/>
                      <a:tailEnd type="none" w="med" len="med"/>
                    </a:lnL>
                    <a:lnR w="8574" cap="flat" cmpd="sng" algn="ctr">
                      <a:solidFill>
                        <a:srgbClr val="000000"/>
                      </a:solidFill>
                      <a:prstDash val="solid"/>
                      <a:round/>
                      <a:headEnd type="none" w="med" len="med"/>
                      <a:tailEnd type="none" w="med" len="med"/>
                    </a:lnR>
                    <a:lnT w="8574" cap="flat" cmpd="sng" algn="ctr">
                      <a:solidFill>
                        <a:srgbClr val="000000"/>
                      </a:solidFill>
                      <a:prstDash val="solid"/>
                      <a:round/>
                      <a:headEnd type="none" w="med" len="med"/>
                      <a:tailEnd type="none" w="med" len="med"/>
                    </a:lnT>
                    <a:lnB w="8574" cap="flat" cmpd="sng" algn="ctr">
                      <a:solidFill>
                        <a:srgbClr val="000000"/>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Calibri"/>
                        </a:rPr>
                        <a:t> 500BK06</a:t>
                      </a:r>
                    </a:p>
                  </a:txBody>
                  <a:tcPr marL="7620" marR="7620" marT="7620" marB="0" anchor="ctr">
                    <a:lnL w="8574" cap="flat" cmpd="sng" algn="ctr">
                      <a:solidFill>
                        <a:srgbClr val="000000"/>
                      </a:solidFill>
                      <a:prstDash val="solid"/>
                      <a:round/>
                      <a:headEnd type="none" w="med" len="med"/>
                      <a:tailEnd type="none" w="med" len="med"/>
                    </a:lnL>
                    <a:lnR w="8574" cap="flat" cmpd="sng" algn="ctr">
                      <a:solidFill>
                        <a:srgbClr val="000000"/>
                      </a:solidFill>
                      <a:prstDash val="solid"/>
                      <a:round/>
                      <a:headEnd type="none" w="med" len="med"/>
                      <a:tailEnd type="none" w="med" len="med"/>
                    </a:lnR>
                    <a:lnT w="8574" cap="flat" cmpd="sng" algn="ctr">
                      <a:solidFill>
                        <a:srgbClr val="000000"/>
                      </a:solidFill>
                      <a:prstDash val="solid"/>
                      <a:round/>
                      <a:headEnd type="none" w="med" len="med"/>
                      <a:tailEnd type="none" w="med" len="med"/>
                    </a:lnT>
                    <a:lnB w="8574" cap="flat" cmpd="sng" algn="ctr">
                      <a:solidFill>
                        <a:srgbClr val="000000"/>
                      </a:solidFill>
                      <a:prstDash val="solid"/>
                      <a:round/>
                      <a:headEnd type="none" w="med" len="med"/>
                      <a:tailEnd type="none" w="med" len="med"/>
                    </a:lnB>
                  </a:tcPr>
                </a:tc>
              </a:tr>
              <a:tr h="370825">
                <a:tc>
                  <a:txBody>
                    <a:bodyPr/>
                    <a:lstStyle/>
                    <a:p>
                      <a:pPr algn="ctr" fontAlgn="ctr"/>
                      <a:r>
                        <a:rPr lang="en-US" sz="1600" b="0" i="0" u="none" strike="noStrike">
                          <a:solidFill>
                            <a:srgbClr val="000000"/>
                          </a:solidFill>
                          <a:effectLst/>
                          <a:latin typeface="Calibri"/>
                        </a:rPr>
                        <a:t>26</a:t>
                      </a:r>
                    </a:p>
                  </a:txBody>
                  <a:tcPr marL="7620" marR="7620" marT="7620" marB="0" anchor="ctr">
                    <a:lnL w="8574" cap="flat" cmpd="sng" algn="ctr">
                      <a:solidFill>
                        <a:srgbClr val="000000"/>
                      </a:solidFill>
                      <a:prstDash val="solid"/>
                      <a:round/>
                      <a:headEnd type="none" w="med" len="med"/>
                      <a:tailEnd type="none" w="med" len="med"/>
                    </a:lnL>
                    <a:lnR w="8574" cap="flat" cmpd="sng" algn="ctr">
                      <a:solidFill>
                        <a:srgbClr val="000000"/>
                      </a:solidFill>
                      <a:prstDash val="solid"/>
                      <a:round/>
                      <a:headEnd type="none" w="med" len="med"/>
                      <a:tailEnd type="none" w="med" len="med"/>
                    </a:lnR>
                    <a:lnT w="8574" cap="flat" cmpd="sng" algn="ctr">
                      <a:solidFill>
                        <a:srgbClr val="000000"/>
                      </a:solidFill>
                      <a:prstDash val="solid"/>
                      <a:round/>
                      <a:headEnd type="none" w="med" len="med"/>
                      <a:tailEnd type="none" w="med" len="med"/>
                    </a:lnT>
                    <a:lnB w="8574" cap="flat" cmpd="sng" algn="ctr">
                      <a:solidFill>
                        <a:srgbClr val="000000"/>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Calibri"/>
                        </a:rPr>
                        <a:t>PC(N)</a:t>
                      </a:r>
                    </a:p>
                  </a:txBody>
                  <a:tcPr marL="7620" marR="7620" marT="7620" marB="0" anchor="ctr">
                    <a:lnL w="8574" cap="flat" cmpd="sng" algn="ctr">
                      <a:solidFill>
                        <a:srgbClr val="000000"/>
                      </a:solidFill>
                      <a:prstDash val="solid"/>
                      <a:round/>
                      <a:headEnd type="none" w="med" len="med"/>
                      <a:tailEnd type="none" w="med" len="med"/>
                    </a:lnL>
                    <a:lnR w="8574" cap="flat" cmpd="sng" algn="ctr">
                      <a:solidFill>
                        <a:srgbClr val="000000"/>
                      </a:solidFill>
                      <a:prstDash val="solid"/>
                      <a:round/>
                      <a:headEnd type="none" w="med" len="med"/>
                      <a:tailEnd type="none" w="med" len="med"/>
                    </a:lnR>
                    <a:lnT w="8574" cap="flat" cmpd="sng" algn="ctr">
                      <a:solidFill>
                        <a:srgbClr val="000000"/>
                      </a:solidFill>
                      <a:prstDash val="solid"/>
                      <a:round/>
                      <a:headEnd type="none" w="med" len="med"/>
                      <a:tailEnd type="none" w="med" len="med"/>
                    </a:lnT>
                    <a:lnB w="8574" cap="flat" cmpd="sng" algn="ctr">
                      <a:solidFill>
                        <a:srgbClr val="00000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Calibri"/>
                        </a:rPr>
                        <a:t> 143/1111</a:t>
                      </a:r>
                    </a:p>
                  </a:txBody>
                  <a:tcPr marL="7620" marR="7620" marT="7620" marB="0" anchor="ctr">
                    <a:lnL w="8574" cap="flat" cmpd="sng" algn="ctr">
                      <a:solidFill>
                        <a:srgbClr val="000000"/>
                      </a:solidFill>
                      <a:prstDash val="solid"/>
                      <a:round/>
                      <a:headEnd type="none" w="med" len="med"/>
                      <a:tailEnd type="none" w="med" len="med"/>
                    </a:lnL>
                    <a:lnR w="8574" cap="flat" cmpd="sng" algn="ctr">
                      <a:solidFill>
                        <a:srgbClr val="000000"/>
                      </a:solidFill>
                      <a:prstDash val="solid"/>
                      <a:round/>
                      <a:headEnd type="none" w="med" len="med"/>
                      <a:tailEnd type="none" w="med" len="med"/>
                    </a:lnR>
                    <a:lnT w="8574" cap="flat" cmpd="sng" algn="ctr">
                      <a:solidFill>
                        <a:srgbClr val="000000"/>
                      </a:solidFill>
                      <a:prstDash val="solid"/>
                      <a:round/>
                      <a:headEnd type="none" w="med" len="med"/>
                      <a:tailEnd type="none" w="med" len="med"/>
                    </a:lnT>
                    <a:lnB w="8574" cap="flat" cmpd="sng" algn="ctr">
                      <a:solidFill>
                        <a:srgbClr val="000000"/>
                      </a:solidFill>
                      <a:prstDash val="solid"/>
                      <a:round/>
                      <a:headEnd type="none" w="med" len="med"/>
                      <a:tailEnd type="none" w="med" len="med"/>
                    </a:lnB>
                  </a:tcPr>
                </a:tc>
              </a:tr>
              <a:tr h="453110">
                <a:tc>
                  <a:txBody>
                    <a:bodyPr/>
                    <a:lstStyle/>
                    <a:p>
                      <a:pPr algn="ctr" fontAlgn="ctr"/>
                      <a:r>
                        <a:rPr lang="en-US" sz="1600" b="0" i="0" u="none" strike="noStrike">
                          <a:solidFill>
                            <a:srgbClr val="000000"/>
                          </a:solidFill>
                          <a:effectLst/>
                          <a:latin typeface="Calibri"/>
                        </a:rPr>
                        <a:t>27</a:t>
                      </a:r>
                    </a:p>
                  </a:txBody>
                  <a:tcPr marL="7620" marR="7620" marT="7620" marB="0" anchor="ctr">
                    <a:lnL w="8574" cap="flat" cmpd="sng" algn="ctr">
                      <a:solidFill>
                        <a:srgbClr val="000000"/>
                      </a:solidFill>
                      <a:prstDash val="solid"/>
                      <a:round/>
                      <a:headEnd type="none" w="med" len="med"/>
                      <a:tailEnd type="none" w="med" len="med"/>
                    </a:lnL>
                    <a:lnR w="8574" cap="flat" cmpd="sng" algn="ctr">
                      <a:solidFill>
                        <a:srgbClr val="000000"/>
                      </a:solidFill>
                      <a:prstDash val="solid"/>
                      <a:round/>
                      <a:headEnd type="none" w="med" len="med"/>
                      <a:tailEnd type="none" w="med" len="med"/>
                    </a:lnR>
                    <a:lnT w="8574" cap="flat" cmpd="sng" algn="ctr">
                      <a:solidFill>
                        <a:srgbClr val="000000"/>
                      </a:solidFill>
                      <a:prstDash val="solid"/>
                      <a:round/>
                      <a:headEnd type="none" w="med" len="med"/>
                      <a:tailEnd type="none" w="med" len="med"/>
                    </a:lnT>
                    <a:lnB w="8574" cap="flat" cmpd="sng" algn="ctr">
                      <a:solidFill>
                        <a:srgbClr val="000000"/>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Calibri"/>
                        </a:rPr>
                        <a:t>PI-LON</a:t>
                      </a:r>
                    </a:p>
                  </a:txBody>
                  <a:tcPr marL="7620" marR="7620" marT="7620" marB="0" anchor="ctr">
                    <a:lnL w="8574" cap="flat" cmpd="sng" algn="ctr">
                      <a:solidFill>
                        <a:srgbClr val="000000"/>
                      </a:solidFill>
                      <a:prstDash val="solid"/>
                      <a:round/>
                      <a:headEnd type="none" w="med" len="med"/>
                      <a:tailEnd type="none" w="med" len="med"/>
                    </a:lnL>
                    <a:lnR w="8574" cap="flat" cmpd="sng" algn="ctr">
                      <a:solidFill>
                        <a:srgbClr val="000000"/>
                      </a:solidFill>
                      <a:prstDash val="solid"/>
                      <a:round/>
                      <a:headEnd type="none" w="med" len="med"/>
                      <a:tailEnd type="none" w="med" len="med"/>
                    </a:lnR>
                    <a:lnT w="8574" cap="flat" cmpd="sng" algn="ctr">
                      <a:solidFill>
                        <a:srgbClr val="000000"/>
                      </a:solidFill>
                      <a:prstDash val="solid"/>
                      <a:round/>
                      <a:headEnd type="none" w="med" len="med"/>
                      <a:tailEnd type="none" w="med" len="med"/>
                    </a:lnT>
                    <a:lnB w="8574" cap="flat" cmpd="sng" algn="ctr">
                      <a:solidFill>
                        <a:srgbClr val="00000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Calibri"/>
                        </a:rPr>
                        <a:t> 630P</a:t>
                      </a:r>
                    </a:p>
                  </a:txBody>
                  <a:tcPr marL="7620" marR="7620" marT="7620" marB="0" anchor="ctr">
                    <a:lnL w="8574" cap="flat" cmpd="sng" algn="ctr">
                      <a:solidFill>
                        <a:srgbClr val="000000"/>
                      </a:solidFill>
                      <a:prstDash val="solid"/>
                      <a:round/>
                      <a:headEnd type="none" w="med" len="med"/>
                      <a:tailEnd type="none" w="med" len="med"/>
                    </a:lnL>
                    <a:lnR w="8574" cap="flat" cmpd="sng" algn="ctr">
                      <a:solidFill>
                        <a:srgbClr val="000000"/>
                      </a:solidFill>
                      <a:prstDash val="solid"/>
                      <a:round/>
                      <a:headEnd type="none" w="med" len="med"/>
                      <a:tailEnd type="none" w="med" len="med"/>
                    </a:lnR>
                    <a:lnT w="8574" cap="flat" cmpd="sng" algn="ctr">
                      <a:solidFill>
                        <a:srgbClr val="000000"/>
                      </a:solidFill>
                      <a:prstDash val="solid"/>
                      <a:round/>
                      <a:headEnd type="none" w="med" len="med"/>
                      <a:tailEnd type="none" w="med" len="med"/>
                    </a:lnT>
                    <a:lnB w="8574" cap="flat" cmpd="sng" algn="ctr">
                      <a:solidFill>
                        <a:srgbClr val="000000"/>
                      </a:solidFill>
                      <a:prstDash val="solid"/>
                      <a:round/>
                      <a:headEnd type="none" w="med" len="med"/>
                      <a:tailEnd type="none" w="med" len="med"/>
                    </a:lnB>
                  </a:tcPr>
                </a:tc>
              </a:tr>
              <a:tr h="370825">
                <a:tc>
                  <a:txBody>
                    <a:bodyPr/>
                    <a:lstStyle/>
                    <a:p>
                      <a:pPr algn="ctr" fontAlgn="ctr"/>
                      <a:r>
                        <a:rPr lang="en-US" sz="1600" b="0" i="0" u="none" strike="noStrike">
                          <a:solidFill>
                            <a:srgbClr val="000000"/>
                          </a:solidFill>
                          <a:effectLst/>
                          <a:latin typeface="Calibri"/>
                        </a:rPr>
                        <a:t>28</a:t>
                      </a:r>
                    </a:p>
                  </a:txBody>
                  <a:tcPr marL="7620" marR="7620" marT="7620" marB="0" anchor="ctr">
                    <a:lnL w="8574" cap="flat" cmpd="sng" algn="ctr">
                      <a:solidFill>
                        <a:srgbClr val="000000"/>
                      </a:solidFill>
                      <a:prstDash val="solid"/>
                      <a:round/>
                      <a:headEnd type="none" w="med" len="med"/>
                      <a:tailEnd type="none" w="med" len="med"/>
                    </a:lnL>
                    <a:lnR w="8574" cap="flat" cmpd="sng" algn="ctr">
                      <a:solidFill>
                        <a:srgbClr val="000000"/>
                      </a:solidFill>
                      <a:prstDash val="solid"/>
                      <a:round/>
                      <a:headEnd type="none" w="med" len="med"/>
                      <a:tailEnd type="none" w="med" len="med"/>
                    </a:lnR>
                    <a:lnT w="8574" cap="flat" cmpd="sng" algn="ctr">
                      <a:solidFill>
                        <a:srgbClr val="000000"/>
                      </a:solidFill>
                      <a:prstDash val="solid"/>
                      <a:round/>
                      <a:headEnd type="none" w="med" len="med"/>
                      <a:tailEnd type="none" w="med" len="med"/>
                    </a:lnT>
                    <a:lnB w="8574" cap="flat" cmpd="sng" algn="ctr">
                      <a:solidFill>
                        <a:srgbClr val="000000"/>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Calibri"/>
                        </a:rPr>
                        <a:t>PI-LON</a:t>
                      </a:r>
                    </a:p>
                  </a:txBody>
                  <a:tcPr marL="7620" marR="7620" marT="7620" marB="0" anchor="ctr">
                    <a:lnL w="8574" cap="flat" cmpd="sng" algn="ctr">
                      <a:solidFill>
                        <a:srgbClr val="000000"/>
                      </a:solidFill>
                      <a:prstDash val="solid"/>
                      <a:round/>
                      <a:headEnd type="none" w="med" len="med"/>
                      <a:tailEnd type="none" w="med" len="med"/>
                    </a:lnL>
                    <a:lnR w="8574" cap="flat" cmpd="sng" algn="ctr">
                      <a:solidFill>
                        <a:srgbClr val="000000"/>
                      </a:solidFill>
                      <a:prstDash val="solid"/>
                      <a:round/>
                      <a:headEnd type="none" w="med" len="med"/>
                      <a:tailEnd type="none" w="med" len="med"/>
                    </a:lnR>
                    <a:lnT w="8574" cap="flat" cmpd="sng" algn="ctr">
                      <a:solidFill>
                        <a:srgbClr val="000000"/>
                      </a:solidFill>
                      <a:prstDash val="solid"/>
                      <a:round/>
                      <a:headEnd type="none" w="med" len="med"/>
                      <a:tailEnd type="none" w="med" len="med"/>
                    </a:lnT>
                    <a:lnB w="8574" cap="flat" cmpd="sng" algn="ctr">
                      <a:solidFill>
                        <a:srgbClr val="00000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Calibri"/>
                        </a:rPr>
                        <a:t> P NAT</a:t>
                      </a:r>
                    </a:p>
                  </a:txBody>
                  <a:tcPr marL="7620" marR="7620" marT="7620" marB="0" anchor="ctr">
                    <a:lnL w="8574" cap="flat" cmpd="sng" algn="ctr">
                      <a:solidFill>
                        <a:srgbClr val="000000"/>
                      </a:solidFill>
                      <a:prstDash val="solid"/>
                      <a:round/>
                      <a:headEnd type="none" w="med" len="med"/>
                      <a:tailEnd type="none" w="med" len="med"/>
                    </a:lnL>
                    <a:lnR w="8574" cap="flat" cmpd="sng" algn="ctr">
                      <a:solidFill>
                        <a:srgbClr val="000000"/>
                      </a:solidFill>
                      <a:prstDash val="solid"/>
                      <a:round/>
                      <a:headEnd type="none" w="med" len="med"/>
                      <a:tailEnd type="none" w="med" len="med"/>
                    </a:lnR>
                    <a:lnT w="8574" cap="flat" cmpd="sng" algn="ctr">
                      <a:solidFill>
                        <a:srgbClr val="000000"/>
                      </a:solidFill>
                      <a:prstDash val="solid"/>
                      <a:round/>
                      <a:headEnd type="none" w="med" len="med"/>
                      <a:tailEnd type="none" w="med" len="med"/>
                    </a:lnT>
                    <a:lnB w="8574" cap="flat" cmpd="sng" algn="ctr">
                      <a:solidFill>
                        <a:srgbClr val="000000"/>
                      </a:solidFill>
                      <a:prstDash val="solid"/>
                      <a:round/>
                      <a:headEnd type="none" w="med" len="med"/>
                      <a:tailEnd type="none" w="med" len="med"/>
                    </a:lnB>
                  </a:tcPr>
                </a:tc>
              </a:tr>
              <a:tr h="370825">
                <a:tc>
                  <a:txBody>
                    <a:bodyPr/>
                    <a:lstStyle/>
                    <a:p>
                      <a:pPr algn="ctr" fontAlgn="ctr"/>
                      <a:r>
                        <a:rPr lang="en-US" sz="1600" b="0" i="0" u="none" strike="noStrike">
                          <a:solidFill>
                            <a:srgbClr val="000000"/>
                          </a:solidFill>
                          <a:effectLst/>
                          <a:latin typeface="Calibri"/>
                        </a:rPr>
                        <a:t>29</a:t>
                      </a:r>
                    </a:p>
                  </a:txBody>
                  <a:tcPr marL="7620" marR="7620" marT="7620" marB="0" anchor="ctr">
                    <a:lnL w="8574" cap="flat" cmpd="sng" algn="ctr">
                      <a:solidFill>
                        <a:srgbClr val="000000"/>
                      </a:solidFill>
                      <a:prstDash val="solid"/>
                      <a:round/>
                      <a:headEnd type="none" w="med" len="med"/>
                      <a:tailEnd type="none" w="med" len="med"/>
                    </a:lnL>
                    <a:lnR w="8574" cap="flat" cmpd="sng" algn="ctr">
                      <a:solidFill>
                        <a:srgbClr val="000000"/>
                      </a:solidFill>
                      <a:prstDash val="solid"/>
                      <a:round/>
                      <a:headEnd type="none" w="med" len="med"/>
                      <a:tailEnd type="none" w="med" len="med"/>
                    </a:lnR>
                    <a:lnT w="8574" cap="flat" cmpd="sng" algn="ctr">
                      <a:solidFill>
                        <a:srgbClr val="000000"/>
                      </a:solidFill>
                      <a:prstDash val="solid"/>
                      <a:round/>
                      <a:headEnd type="none" w="med" len="med"/>
                      <a:tailEnd type="none" w="med" len="med"/>
                    </a:lnT>
                    <a:lnB w="8574" cap="flat" cmpd="sng" algn="ctr">
                      <a:solidFill>
                        <a:srgbClr val="000000"/>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Calibri"/>
                        </a:rPr>
                        <a:t>POM</a:t>
                      </a:r>
                    </a:p>
                  </a:txBody>
                  <a:tcPr marL="7620" marR="7620" marT="7620" marB="0" anchor="ctr">
                    <a:lnL w="8574" cap="flat" cmpd="sng" algn="ctr">
                      <a:solidFill>
                        <a:srgbClr val="000000"/>
                      </a:solidFill>
                      <a:prstDash val="solid"/>
                      <a:round/>
                      <a:headEnd type="none" w="med" len="med"/>
                      <a:tailEnd type="none" w="med" len="med"/>
                    </a:lnL>
                    <a:lnR w="8574" cap="flat" cmpd="sng" algn="ctr">
                      <a:solidFill>
                        <a:srgbClr val="000000"/>
                      </a:solidFill>
                      <a:prstDash val="solid"/>
                      <a:round/>
                      <a:headEnd type="none" w="med" len="med"/>
                      <a:tailEnd type="none" w="med" len="med"/>
                    </a:lnR>
                    <a:lnT w="8574" cap="flat" cmpd="sng" algn="ctr">
                      <a:solidFill>
                        <a:srgbClr val="000000"/>
                      </a:solidFill>
                      <a:prstDash val="solid"/>
                      <a:round/>
                      <a:headEnd type="none" w="med" len="med"/>
                      <a:tailEnd type="none" w="med" len="med"/>
                    </a:lnT>
                    <a:lnB w="8574" cap="flat" cmpd="sng" algn="ctr">
                      <a:solidFill>
                        <a:srgbClr val="00000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Calibri"/>
                        </a:rPr>
                        <a:t> N2320</a:t>
                      </a:r>
                    </a:p>
                  </a:txBody>
                  <a:tcPr marL="7620" marR="7620" marT="7620" marB="0" anchor="ctr">
                    <a:lnL w="8574" cap="flat" cmpd="sng" algn="ctr">
                      <a:solidFill>
                        <a:srgbClr val="000000"/>
                      </a:solidFill>
                      <a:prstDash val="solid"/>
                      <a:round/>
                      <a:headEnd type="none" w="med" len="med"/>
                      <a:tailEnd type="none" w="med" len="med"/>
                    </a:lnL>
                    <a:lnR w="8574" cap="flat" cmpd="sng" algn="ctr">
                      <a:solidFill>
                        <a:srgbClr val="000000"/>
                      </a:solidFill>
                      <a:prstDash val="solid"/>
                      <a:round/>
                      <a:headEnd type="none" w="med" len="med"/>
                      <a:tailEnd type="none" w="med" len="med"/>
                    </a:lnR>
                    <a:lnT w="8574" cap="flat" cmpd="sng" algn="ctr">
                      <a:solidFill>
                        <a:srgbClr val="000000"/>
                      </a:solidFill>
                      <a:prstDash val="solid"/>
                      <a:round/>
                      <a:headEnd type="none" w="med" len="med"/>
                      <a:tailEnd type="none" w="med" len="med"/>
                    </a:lnT>
                    <a:lnB w="8574" cap="flat" cmpd="sng" algn="ctr">
                      <a:solidFill>
                        <a:srgbClr val="000000"/>
                      </a:solidFill>
                      <a:prstDash val="solid"/>
                      <a:round/>
                      <a:headEnd type="none" w="med" len="med"/>
                      <a:tailEnd type="none" w="med" len="med"/>
                    </a:lnB>
                  </a:tcPr>
                </a:tc>
              </a:tr>
              <a:tr h="370825">
                <a:tc>
                  <a:txBody>
                    <a:bodyPr/>
                    <a:lstStyle/>
                    <a:p>
                      <a:pPr algn="ctr" fontAlgn="ctr"/>
                      <a:r>
                        <a:rPr lang="en-US" sz="1600" b="0" i="0" u="none" strike="noStrike">
                          <a:solidFill>
                            <a:srgbClr val="000000"/>
                          </a:solidFill>
                          <a:effectLst/>
                          <a:latin typeface="Calibri"/>
                        </a:rPr>
                        <a:t>30</a:t>
                      </a:r>
                    </a:p>
                  </a:txBody>
                  <a:tcPr marL="7620" marR="7620" marT="7620" marB="0" anchor="ctr">
                    <a:lnL w="8574" cap="flat" cmpd="sng" algn="ctr">
                      <a:solidFill>
                        <a:srgbClr val="000000"/>
                      </a:solidFill>
                      <a:prstDash val="solid"/>
                      <a:round/>
                      <a:headEnd type="none" w="med" len="med"/>
                      <a:tailEnd type="none" w="med" len="med"/>
                    </a:lnL>
                    <a:lnR w="8574" cap="flat" cmpd="sng" algn="ctr">
                      <a:solidFill>
                        <a:srgbClr val="000000"/>
                      </a:solidFill>
                      <a:prstDash val="solid"/>
                      <a:round/>
                      <a:headEnd type="none" w="med" len="med"/>
                      <a:tailEnd type="none" w="med" len="med"/>
                    </a:lnR>
                    <a:lnT w="8574" cap="flat" cmpd="sng" algn="ctr">
                      <a:solidFill>
                        <a:srgbClr val="000000"/>
                      </a:solidFill>
                      <a:prstDash val="solid"/>
                      <a:round/>
                      <a:headEnd type="none" w="med" len="med"/>
                      <a:tailEnd type="none" w="med" len="med"/>
                    </a:lnT>
                    <a:lnB w="8574" cap="flat" cmpd="sng" algn="ctr">
                      <a:solidFill>
                        <a:srgbClr val="000000"/>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Calibri"/>
                        </a:rPr>
                        <a:t>POM</a:t>
                      </a:r>
                    </a:p>
                  </a:txBody>
                  <a:tcPr marL="7620" marR="7620" marT="7620" marB="0" anchor="ctr">
                    <a:lnL w="8574" cap="flat" cmpd="sng" algn="ctr">
                      <a:solidFill>
                        <a:srgbClr val="000000"/>
                      </a:solidFill>
                      <a:prstDash val="solid"/>
                      <a:round/>
                      <a:headEnd type="none" w="med" len="med"/>
                      <a:tailEnd type="none" w="med" len="med"/>
                    </a:lnL>
                    <a:lnR w="8574" cap="flat" cmpd="sng" algn="ctr">
                      <a:solidFill>
                        <a:srgbClr val="000000"/>
                      </a:solidFill>
                      <a:prstDash val="solid"/>
                      <a:round/>
                      <a:headEnd type="none" w="med" len="med"/>
                      <a:tailEnd type="none" w="med" len="med"/>
                    </a:lnR>
                    <a:lnT w="8574" cap="flat" cmpd="sng" algn="ctr">
                      <a:solidFill>
                        <a:srgbClr val="000000"/>
                      </a:solidFill>
                      <a:prstDash val="solid"/>
                      <a:round/>
                      <a:headEnd type="none" w="med" len="med"/>
                      <a:tailEnd type="none" w="med" len="med"/>
                    </a:lnT>
                    <a:lnB w="8574" cap="flat" cmpd="sng" algn="ctr">
                      <a:solidFill>
                        <a:srgbClr val="00000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Calibri"/>
                        </a:rPr>
                        <a:t> W2320</a:t>
                      </a:r>
                    </a:p>
                  </a:txBody>
                  <a:tcPr marL="7620" marR="7620" marT="7620" marB="0" anchor="ctr">
                    <a:lnL w="8574" cap="flat" cmpd="sng" algn="ctr">
                      <a:solidFill>
                        <a:srgbClr val="000000"/>
                      </a:solidFill>
                      <a:prstDash val="solid"/>
                      <a:round/>
                      <a:headEnd type="none" w="med" len="med"/>
                      <a:tailEnd type="none" w="med" len="med"/>
                    </a:lnL>
                    <a:lnR w="8574" cap="flat" cmpd="sng" algn="ctr">
                      <a:solidFill>
                        <a:srgbClr val="000000"/>
                      </a:solidFill>
                      <a:prstDash val="solid"/>
                      <a:round/>
                      <a:headEnd type="none" w="med" len="med"/>
                      <a:tailEnd type="none" w="med" len="med"/>
                    </a:lnR>
                    <a:lnT w="8574" cap="flat" cmpd="sng" algn="ctr">
                      <a:solidFill>
                        <a:srgbClr val="000000"/>
                      </a:solidFill>
                      <a:prstDash val="solid"/>
                      <a:round/>
                      <a:headEnd type="none" w="med" len="med"/>
                      <a:tailEnd type="none" w="med" len="med"/>
                    </a:lnT>
                    <a:lnB w="8574" cap="flat" cmpd="sng" algn="ctr">
                      <a:solidFill>
                        <a:srgbClr val="000000"/>
                      </a:solidFill>
                      <a:prstDash val="solid"/>
                      <a:round/>
                      <a:headEnd type="none" w="med" len="med"/>
                      <a:tailEnd type="none" w="med" len="med"/>
                    </a:lnB>
                  </a:tcPr>
                </a:tc>
              </a:tr>
              <a:tr h="370825">
                <a:tc>
                  <a:txBody>
                    <a:bodyPr/>
                    <a:lstStyle/>
                    <a:p>
                      <a:pPr algn="ctr" fontAlgn="ctr"/>
                      <a:r>
                        <a:rPr lang="en-US" sz="1600" b="0" i="0" u="none" strike="noStrike">
                          <a:solidFill>
                            <a:srgbClr val="000000"/>
                          </a:solidFill>
                          <a:effectLst/>
                          <a:latin typeface="Calibri"/>
                        </a:rPr>
                        <a:t>31</a:t>
                      </a:r>
                    </a:p>
                  </a:txBody>
                  <a:tcPr marL="7620" marR="7620" marT="7620" marB="0" anchor="ctr">
                    <a:lnL w="8574" cap="flat" cmpd="sng" algn="ctr">
                      <a:solidFill>
                        <a:srgbClr val="000000"/>
                      </a:solidFill>
                      <a:prstDash val="solid"/>
                      <a:round/>
                      <a:headEnd type="none" w="med" len="med"/>
                      <a:tailEnd type="none" w="med" len="med"/>
                    </a:lnL>
                    <a:lnR w="8574" cap="flat" cmpd="sng" algn="ctr">
                      <a:solidFill>
                        <a:srgbClr val="000000"/>
                      </a:solidFill>
                      <a:prstDash val="solid"/>
                      <a:round/>
                      <a:headEnd type="none" w="med" len="med"/>
                      <a:tailEnd type="none" w="med" len="med"/>
                    </a:lnR>
                    <a:lnT w="8574" cap="flat" cmpd="sng" algn="ctr">
                      <a:solidFill>
                        <a:srgbClr val="000000"/>
                      </a:solidFill>
                      <a:prstDash val="solid"/>
                      <a:round/>
                      <a:headEnd type="none" w="med" len="med"/>
                      <a:tailEnd type="none" w="med" len="med"/>
                    </a:lnT>
                    <a:lnB w="8574" cap="flat" cmpd="sng" algn="ctr">
                      <a:solidFill>
                        <a:srgbClr val="000000"/>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Calibri"/>
                        </a:rPr>
                        <a:t>PP</a:t>
                      </a:r>
                    </a:p>
                  </a:txBody>
                  <a:tcPr marL="7620" marR="7620" marT="7620" marB="0" anchor="ctr">
                    <a:lnL w="8574" cap="flat" cmpd="sng" algn="ctr">
                      <a:solidFill>
                        <a:srgbClr val="000000"/>
                      </a:solidFill>
                      <a:prstDash val="solid"/>
                      <a:round/>
                      <a:headEnd type="none" w="med" len="med"/>
                      <a:tailEnd type="none" w="med" len="med"/>
                    </a:lnL>
                    <a:lnR w="8574" cap="flat" cmpd="sng" algn="ctr">
                      <a:solidFill>
                        <a:srgbClr val="000000"/>
                      </a:solidFill>
                      <a:prstDash val="solid"/>
                      <a:round/>
                      <a:headEnd type="none" w="med" len="med"/>
                      <a:tailEnd type="none" w="med" len="med"/>
                    </a:lnR>
                    <a:lnT w="8574" cap="flat" cmpd="sng" algn="ctr">
                      <a:solidFill>
                        <a:srgbClr val="000000"/>
                      </a:solidFill>
                      <a:prstDash val="solid"/>
                      <a:round/>
                      <a:headEnd type="none" w="med" len="med"/>
                      <a:tailEnd type="none" w="med" len="med"/>
                    </a:lnT>
                    <a:lnB w="8574" cap="flat" cmpd="sng" algn="ctr">
                      <a:solidFill>
                        <a:srgbClr val="00000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Calibri"/>
                        </a:rPr>
                        <a:t> 110MAS</a:t>
                      </a:r>
                    </a:p>
                  </a:txBody>
                  <a:tcPr marL="7620" marR="7620" marT="7620" marB="0" anchor="ctr">
                    <a:lnL w="8574" cap="flat" cmpd="sng" algn="ctr">
                      <a:solidFill>
                        <a:srgbClr val="000000"/>
                      </a:solidFill>
                      <a:prstDash val="solid"/>
                      <a:round/>
                      <a:headEnd type="none" w="med" len="med"/>
                      <a:tailEnd type="none" w="med" len="med"/>
                    </a:lnL>
                    <a:lnR w="8574" cap="flat" cmpd="sng" algn="ctr">
                      <a:solidFill>
                        <a:srgbClr val="000000"/>
                      </a:solidFill>
                      <a:prstDash val="solid"/>
                      <a:round/>
                      <a:headEnd type="none" w="med" len="med"/>
                      <a:tailEnd type="none" w="med" len="med"/>
                    </a:lnR>
                    <a:lnT w="8574" cap="flat" cmpd="sng" algn="ctr">
                      <a:solidFill>
                        <a:srgbClr val="000000"/>
                      </a:solidFill>
                      <a:prstDash val="solid"/>
                      <a:round/>
                      <a:headEnd type="none" w="med" len="med"/>
                      <a:tailEnd type="none" w="med" len="med"/>
                    </a:lnT>
                    <a:lnB w="8574" cap="flat" cmpd="sng" algn="ctr">
                      <a:solidFill>
                        <a:srgbClr val="000000"/>
                      </a:solidFill>
                      <a:prstDash val="solid"/>
                      <a:round/>
                      <a:headEnd type="none" w="med" len="med"/>
                      <a:tailEnd type="none" w="med" len="med"/>
                    </a:lnB>
                  </a:tcPr>
                </a:tc>
              </a:tr>
              <a:tr h="370825">
                <a:tc>
                  <a:txBody>
                    <a:bodyPr/>
                    <a:lstStyle/>
                    <a:p>
                      <a:pPr algn="ctr" fontAlgn="ctr"/>
                      <a:r>
                        <a:rPr lang="en-US" sz="1600" b="0" i="0" u="none" strike="noStrike">
                          <a:solidFill>
                            <a:srgbClr val="000000"/>
                          </a:solidFill>
                          <a:effectLst/>
                          <a:latin typeface="Calibri"/>
                        </a:rPr>
                        <a:t>32</a:t>
                      </a:r>
                    </a:p>
                  </a:txBody>
                  <a:tcPr marL="7620" marR="7620" marT="7620" marB="0" anchor="ctr">
                    <a:lnL w="8574" cap="flat" cmpd="sng" algn="ctr">
                      <a:solidFill>
                        <a:srgbClr val="000000"/>
                      </a:solidFill>
                      <a:prstDash val="solid"/>
                      <a:round/>
                      <a:headEnd type="none" w="med" len="med"/>
                      <a:tailEnd type="none" w="med" len="med"/>
                    </a:lnL>
                    <a:lnR w="8574" cap="flat" cmpd="sng" algn="ctr">
                      <a:solidFill>
                        <a:srgbClr val="000000"/>
                      </a:solidFill>
                      <a:prstDash val="solid"/>
                      <a:round/>
                      <a:headEnd type="none" w="med" len="med"/>
                      <a:tailEnd type="none" w="med" len="med"/>
                    </a:lnR>
                    <a:lnT w="8574" cap="flat" cmpd="sng" algn="ctr">
                      <a:solidFill>
                        <a:srgbClr val="000000"/>
                      </a:solidFill>
                      <a:prstDash val="solid"/>
                      <a:round/>
                      <a:headEnd type="none" w="med" len="med"/>
                      <a:tailEnd type="none" w="med" len="med"/>
                    </a:lnT>
                    <a:lnB w="8574" cap="flat" cmpd="sng" algn="ctr">
                      <a:solidFill>
                        <a:srgbClr val="000000"/>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Calibri"/>
                        </a:rPr>
                        <a:t>PP</a:t>
                      </a:r>
                    </a:p>
                  </a:txBody>
                  <a:tcPr marL="7620" marR="7620" marT="7620" marB="0" anchor="ctr">
                    <a:lnL w="8574" cap="flat" cmpd="sng" algn="ctr">
                      <a:solidFill>
                        <a:srgbClr val="000000"/>
                      </a:solidFill>
                      <a:prstDash val="solid"/>
                      <a:round/>
                      <a:headEnd type="none" w="med" len="med"/>
                      <a:tailEnd type="none" w="med" len="med"/>
                    </a:lnL>
                    <a:lnR w="8574" cap="flat" cmpd="sng" algn="ctr">
                      <a:solidFill>
                        <a:srgbClr val="000000"/>
                      </a:solidFill>
                      <a:prstDash val="solid"/>
                      <a:round/>
                      <a:headEnd type="none" w="med" len="med"/>
                      <a:tailEnd type="none" w="med" len="med"/>
                    </a:lnR>
                    <a:lnT w="8574" cap="flat" cmpd="sng" algn="ctr">
                      <a:solidFill>
                        <a:srgbClr val="000000"/>
                      </a:solidFill>
                      <a:prstDash val="solid"/>
                      <a:round/>
                      <a:headEnd type="none" w="med" len="med"/>
                      <a:tailEnd type="none" w="med" len="med"/>
                    </a:lnT>
                    <a:lnB w="8574" cap="flat" cmpd="sng" algn="ctr">
                      <a:solidFill>
                        <a:srgbClr val="00000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Calibri"/>
                        </a:rPr>
                        <a:t> D120MA</a:t>
                      </a:r>
                    </a:p>
                  </a:txBody>
                  <a:tcPr marL="7620" marR="7620" marT="7620" marB="0" anchor="ctr">
                    <a:lnL w="8574" cap="flat" cmpd="sng" algn="ctr">
                      <a:solidFill>
                        <a:srgbClr val="000000"/>
                      </a:solidFill>
                      <a:prstDash val="solid"/>
                      <a:round/>
                      <a:headEnd type="none" w="med" len="med"/>
                      <a:tailEnd type="none" w="med" len="med"/>
                    </a:lnL>
                    <a:lnR w="8574" cap="flat" cmpd="sng" algn="ctr">
                      <a:solidFill>
                        <a:srgbClr val="000000"/>
                      </a:solidFill>
                      <a:prstDash val="solid"/>
                      <a:round/>
                      <a:headEnd type="none" w="med" len="med"/>
                      <a:tailEnd type="none" w="med" len="med"/>
                    </a:lnR>
                    <a:lnT w="8574" cap="flat" cmpd="sng" algn="ctr">
                      <a:solidFill>
                        <a:srgbClr val="000000"/>
                      </a:solidFill>
                      <a:prstDash val="solid"/>
                      <a:round/>
                      <a:headEnd type="none" w="med" len="med"/>
                      <a:tailEnd type="none" w="med" len="med"/>
                    </a:lnT>
                    <a:lnB w="8574" cap="flat" cmpd="sng" algn="ctr">
                      <a:solidFill>
                        <a:srgbClr val="000000"/>
                      </a:solidFill>
                      <a:prstDash val="solid"/>
                      <a:round/>
                      <a:headEnd type="none" w="med" len="med"/>
                      <a:tailEnd type="none" w="med" len="med"/>
                    </a:lnB>
                  </a:tcPr>
                </a:tc>
              </a:tr>
              <a:tr h="370825">
                <a:tc>
                  <a:txBody>
                    <a:bodyPr/>
                    <a:lstStyle/>
                    <a:p>
                      <a:pPr algn="ctr" fontAlgn="ctr"/>
                      <a:r>
                        <a:rPr lang="en-US" sz="1600" b="0" i="0" u="none" strike="noStrike">
                          <a:solidFill>
                            <a:srgbClr val="000000"/>
                          </a:solidFill>
                          <a:effectLst/>
                          <a:latin typeface="Calibri"/>
                        </a:rPr>
                        <a:t>33</a:t>
                      </a:r>
                    </a:p>
                  </a:txBody>
                  <a:tcPr marL="7620" marR="7620" marT="7620" marB="0" anchor="ctr">
                    <a:lnL w="8574" cap="flat" cmpd="sng" algn="ctr">
                      <a:solidFill>
                        <a:srgbClr val="000000"/>
                      </a:solidFill>
                      <a:prstDash val="solid"/>
                      <a:round/>
                      <a:headEnd type="none" w="med" len="med"/>
                      <a:tailEnd type="none" w="med" len="med"/>
                    </a:lnL>
                    <a:lnR w="8574" cap="flat" cmpd="sng" algn="ctr">
                      <a:solidFill>
                        <a:srgbClr val="000000"/>
                      </a:solidFill>
                      <a:prstDash val="solid"/>
                      <a:round/>
                      <a:headEnd type="none" w="med" len="med"/>
                      <a:tailEnd type="none" w="med" len="med"/>
                    </a:lnR>
                    <a:lnT w="8574" cap="flat" cmpd="sng" algn="ctr">
                      <a:solidFill>
                        <a:srgbClr val="000000"/>
                      </a:solidFill>
                      <a:prstDash val="solid"/>
                      <a:round/>
                      <a:headEnd type="none" w="med" len="med"/>
                      <a:tailEnd type="none" w="med" len="med"/>
                    </a:lnT>
                    <a:lnB w="8574" cap="flat" cmpd="sng" algn="ctr">
                      <a:solidFill>
                        <a:srgbClr val="000000"/>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Calibri"/>
                        </a:rPr>
                        <a:t>PP</a:t>
                      </a:r>
                    </a:p>
                  </a:txBody>
                  <a:tcPr marL="7620" marR="7620" marT="7620" marB="0" anchor="ctr">
                    <a:lnL w="8574" cap="flat" cmpd="sng" algn="ctr">
                      <a:solidFill>
                        <a:srgbClr val="000000"/>
                      </a:solidFill>
                      <a:prstDash val="solid"/>
                      <a:round/>
                      <a:headEnd type="none" w="med" len="med"/>
                      <a:tailEnd type="none" w="med" len="med"/>
                    </a:lnL>
                    <a:lnR w="8574" cap="flat" cmpd="sng" algn="ctr">
                      <a:solidFill>
                        <a:srgbClr val="000000"/>
                      </a:solidFill>
                      <a:prstDash val="solid"/>
                      <a:round/>
                      <a:headEnd type="none" w="med" len="med"/>
                      <a:tailEnd type="none" w="med" len="med"/>
                    </a:lnR>
                    <a:lnT w="8574" cap="flat" cmpd="sng" algn="ctr">
                      <a:solidFill>
                        <a:srgbClr val="000000"/>
                      </a:solidFill>
                      <a:prstDash val="solid"/>
                      <a:round/>
                      <a:headEnd type="none" w="med" len="med"/>
                      <a:tailEnd type="none" w="med" len="med"/>
                    </a:lnT>
                    <a:lnB w="8574" cap="flat" cmpd="sng" algn="ctr">
                      <a:solidFill>
                        <a:srgbClr val="00000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Calibri"/>
                        </a:rPr>
                        <a:t> DANA BLACK</a:t>
                      </a:r>
                    </a:p>
                  </a:txBody>
                  <a:tcPr marL="7620" marR="7620" marT="7620" marB="0" anchor="ctr">
                    <a:lnL w="8574" cap="flat" cmpd="sng" algn="ctr">
                      <a:solidFill>
                        <a:srgbClr val="000000"/>
                      </a:solidFill>
                      <a:prstDash val="solid"/>
                      <a:round/>
                      <a:headEnd type="none" w="med" len="med"/>
                      <a:tailEnd type="none" w="med" len="med"/>
                    </a:lnL>
                    <a:lnR w="8574" cap="flat" cmpd="sng" algn="ctr">
                      <a:solidFill>
                        <a:srgbClr val="000000"/>
                      </a:solidFill>
                      <a:prstDash val="solid"/>
                      <a:round/>
                      <a:headEnd type="none" w="med" len="med"/>
                      <a:tailEnd type="none" w="med" len="med"/>
                    </a:lnR>
                    <a:lnT w="8574" cap="flat" cmpd="sng" algn="ctr">
                      <a:solidFill>
                        <a:srgbClr val="000000"/>
                      </a:solidFill>
                      <a:prstDash val="solid"/>
                      <a:round/>
                      <a:headEnd type="none" w="med" len="med"/>
                      <a:tailEnd type="none" w="med" len="med"/>
                    </a:lnT>
                    <a:lnB w="8574" cap="flat" cmpd="sng" algn="ctr">
                      <a:solidFill>
                        <a:srgbClr val="000000"/>
                      </a:solidFill>
                      <a:prstDash val="solid"/>
                      <a:round/>
                      <a:headEnd type="none" w="med" len="med"/>
                      <a:tailEnd type="none" w="med" len="med"/>
                    </a:lnB>
                  </a:tcPr>
                </a:tc>
              </a:tr>
              <a:tr h="370825">
                <a:tc>
                  <a:txBody>
                    <a:bodyPr/>
                    <a:lstStyle/>
                    <a:p>
                      <a:pPr algn="ctr" fontAlgn="ctr"/>
                      <a:r>
                        <a:rPr lang="en-US" sz="1600" b="0" i="0" u="none" strike="noStrike">
                          <a:solidFill>
                            <a:srgbClr val="000000"/>
                          </a:solidFill>
                          <a:effectLst/>
                          <a:latin typeface="Calibri"/>
                        </a:rPr>
                        <a:t>34</a:t>
                      </a:r>
                    </a:p>
                  </a:txBody>
                  <a:tcPr marL="7620" marR="7620" marT="7620" marB="0" anchor="ctr">
                    <a:lnL w="8574" cap="flat" cmpd="sng" algn="ctr">
                      <a:solidFill>
                        <a:srgbClr val="000000"/>
                      </a:solidFill>
                      <a:prstDash val="solid"/>
                      <a:round/>
                      <a:headEnd type="none" w="med" len="med"/>
                      <a:tailEnd type="none" w="med" len="med"/>
                    </a:lnL>
                    <a:lnR w="8574" cap="flat" cmpd="sng" algn="ctr">
                      <a:solidFill>
                        <a:srgbClr val="000000"/>
                      </a:solidFill>
                      <a:prstDash val="solid"/>
                      <a:round/>
                      <a:headEnd type="none" w="med" len="med"/>
                      <a:tailEnd type="none" w="med" len="med"/>
                    </a:lnR>
                    <a:lnT w="8574" cap="flat" cmpd="sng" algn="ctr">
                      <a:solidFill>
                        <a:srgbClr val="000000"/>
                      </a:solidFill>
                      <a:prstDash val="solid"/>
                      <a:round/>
                      <a:headEnd type="none" w="med" len="med"/>
                      <a:tailEnd type="none" w="med" len="med"/>
                    </a:lnT>
                    <a:lnB w="8574" cap="flat" cmpd="sng" algn="ctr">
                      <a:solidFill>
                        <a:srgbClr val="00000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Calibri"/>
                        </a:rPr>
                        <a:t>PP</a:t>
                      </a:r>
                    </a:p>
                  </a:txBody>
                  <a:tcPr marL="7620" marR="7620" marT="7620" marB="0" anchor="ctr">
                    <a:lnL w="8574" cap="flat" cmpd="sng" algn="ctr">
                      <a:solidFill>
                        <a:srgbClr val="000000"/>
                      </a:solidFill>
                      <a:prstDash val="solid"/>
                      <a:round/>
                      <a:headEnd type="none" w="med" len="med"/>
                      <a:tailEnd type="none" w="med" len="med"/>
                    </a:lnL>
                    <a:lnR w="8574" cap="flat" cmpd="sng" algn="ctr">
                      <a:solidFill>
                        <a:srgbClr val="000000"/>
                      </a:solidFill>
                      <a:prstDash val="solid"/>
                      <a:round/>
                      <a:headEnd type="none" w="med" len="med"/>
                      <a:tailEnd type="none" w="med" len="med"/>
                    </a:lnR>
                    <a:lnT w="8574" cap="flat" cmpd="sng" algn="ctr">
                      <a:solidFill>
                        <a:srgbClr val="000000"/>
                      </a:solidFill>
                      <a:prstDash val="solid"/>
                      <a:round/>
                      <a:headEnd type="none" w="med" len="med"/>
                      <a:tailEnd type="none" w="med" len="med"/>
                    </a:lnT>
                    <a:lnB w="8574" cap="flat" cmpd="sng" algn="ctr">
                      <a:solidFill>
                        <a:srgbClr val="00000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Calibri"/>
                        </a:rPr>
                        <a:t> DELRIN 100PNC010</a:t>
                      </a:r>
                    </a:p>
                  </a:txBody>
                  <a:tcPr marL="7620" marR="7620" marT="7620" marB="0" anchor="ctr">
                    <a:lnL w="8574" cap="flat" cmpd="sng" algn="ctr">
                      <a:solidFill>
                        <a:srgbClr val="000000"/>
                      </a:solidFill>
                      <a:prstDash val="solid"/>
                      <a:round/>
                      <a:headEnd type="none" w="med" len="med"/>
                      <a:tailEnd type="none" w="med" len="med"/>
                    </a:lnL>
                    <a:lnR w="8574" cap="flat" cmpd="sng" algn="ctr">
                      <a:solidFill>
                        <a:srgbClr val="000000"/>
                      </a:solidFill>
                      <a:prstDash val="solid"/>
                      <a:round/>
                      <a:headEnd type="none" w="med" len="med"/>
                      <a:tailEnd type="none" w="med" len="med"/>
                    </a:lnR>
                    <a:lnT w="8574" cap="flat" cmpd="sng" algn="ctr">
                      <a:solidFill>
                        <a:srgbClr val="000000"/>
                      </a:solidFill>
                      <a:prstDash val="solid"/>
                      <a:round/>
                      <a:headEnd type="none" w="med" len="med"/>
                      <a:tailEnd type="none" w="med" len="med"/>
                    </a:lnT>
                    <a:lnB w="8574" cap="flat" cmpd="sng" algn="ctr">
                      <a:solidFill>
                        <a:srgbClr val="000000"/>
                      </a:solidFill>
                      <a:prstDash val="solid"/>
                      <a:round/>
                      <a:headEnd type="none" w="med" len="med"/>
                      <a:tailEnd type="none" w="med" len="med"/>
                    </a:lnB>
                  </a:tcPr>
                </a:tc>
              </a:tr>
              <a:tr h="370825">
                <a:tc>
                  <a:txBody>
                    <a:bodyPr/>
                    <a:lstStyle/>
                    <a:p>
                      <a:pPr algn="ctr" fontAlgn="ctr"/>
                      <a:r>
                        <a:rPr lang="en-US" sz="1600" b="0" i="0" u="none" strike="noStrike">
                          <a:solidFill>
                            <a:srgbClr val="000000"/>
                          </a:solidFill>
                          <a:effectLst/>
                          <a:latin typeface="Calibri"/>
                        </a:rPr>
                        <a:t>35</a:t>
                      </a:r>
                    </a:p>
                  </a:txBody>
                  <a:tcPr marL="7620" marR="7620" marT="7620" marB="0" anchor="ctr">
                    <a:lnL w="8574" cap="flat" cmpd="sng" algn="ctr">
                      <a:solidFill>
                        <a:srgbClr val="000000"/>
                      </a:solidFill>
                      <a:prstDash val="solid"/>
                      <a:round/>
                      <a:headEnd type="none" w="med" len="med"/>
                      <a:tailEnd type="none" w="med" len="med"/>
                    </a:lnL>
                    <a:lnR w="8574" cap="flat" cmpd="sng" algn="ctr">
                      <a:solidFill>
                        <a:srgbClr val="000000"/>
                      </a:solidFill>
                      <a:prstDash val="solid"/>
                      <a:round/>
                      <a:headEnd type="none" w="med" len="med"/>
                      <a:tailEnd type="none" w="med" len="med"/>
                    </a:lnR>
                    <a:lnT w="8574" cap="flat" cmpd="sng" algn="ctr">
                      <a:solidFill>
                        <a:srgbClr val="000000"/>
                      </a:solidFill>
                      <a:prstDash val="solid"/>
                      <a:round/>
                      <a:headEnd type="none" w="med" len="med"/>
                      <a:tailEnd type="none" w="med" len="med"/>
                    </a:lnT>
                    <a:lnB w="8574" cap="flat" cmpd="sng" algn="ctr">
                      <a:solidFill>
                        <a:srgbClr val="000000"/>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Calibri"/>
                        </a:rPr>
                        <a:t>PP</a:t>
                      </a:r>
                    </a:p>
                  </a:txBody>
                  <a:tcPr marL="7620" marR="7620" marT="7620" marB="0" anchor="ctr">
                    <a:lnL w="8574" cap="flat" cmpd="sng" algn="ctr">
                      <a:solidFill>
                        <a:srgbClr val="000000"/>
                      </a:solidFill>
                      <a:prstDash val="solid"/>
                      <a:round/>
                      <a:headEnd type="none" w="med" len="med"/>
                      <a:tailEnd type="none" w="med" len="med"/>
                    </a:lnL>
                    <a:lnR w="8574" cap="flat" cmpd="sng" algn="ctr">
                      <a:solidFill>
                        <a:srgbClr val="000000"/>
                      </a:solidFill>
                      <a:prstDash val="solid"/>
                      <a:round/>
                      <a:headEnd type="none" w="med" len="med"/>
                      <a:tailEnd type="none" w="med" len="med"/>
                    </a:lnR>
                    <a:lnT w="8574" cap="flat" cmpd="sng" algn="ctr">
                      <a:solidFill>
                        <a:srgbClr val="000000"/>
                      </a:solidFill>
                      <a:prstDash val="solid"/>
                      <a:round/>
                      <a:headEnd type="none" w="med" len="med"/>
                      <a:tailEnd type="none" w="med" len="med"/>
                    </a:lnT>
                    <a:lnB w="8574" cap="flat" cmpd="sng" algn="ctr">
                      <a:solidFill>
                        <a:srgbClr val="00000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Calibri"/>
                        </a:rPr>
                        <a:t> DELRIN 500P NC010</a:t>
                      </a:r>
                    </a:p>
                  </a:txBody>
                  <a:tcPr marL="7620" marR="7620" marT="7620" marB="0" anchor="ctr">
                    <a:lnL w="8574" cap="flat" cmpd="sng" algn="ctr">
                      <a:solidFill>
                        <a:srgbClr val="000000"/>
                      </a:solidFill>
                      <a:prstDash val="solid"/>
                      <a:round/>
                      <a:headEnd type="none" w="med" len="med"/>
                      <a:tailEnd type="none" w="med" len="med"/>
                    </a:lnL>
                    <a:lnR w="8574" cap="flat" cmpd="sng" algn="ctr">
                      <a:solidFill>
                        <a:srgbClr val="000000"/>
                      </a:solidFill>
                      <a:prstDash val="solid"/>
                      <a:round/>
                      <a:headEnd type="none" w="med" len="med"/>
                      <a:tailEnd type="none" w="med" len="med"/>
                    </a:lnR>
                    <a:lnT w="8574" cap="flat" cmpd="sng" algn="ctr">
                      <a:solidFill>
                        <a:srgbClr val="000000"/>
                      </a:solidFill>
                      <a:prstDash val="solid"/>
                      <a:round/>
                      <a:headEnd type="none" w="med" len="med"/>
                      <a:tailEnd type="none" w="med" len="med"/>
                    </a:lnT>
                    <a:lnB w="8574" cap="flat" cmpd="sng" algn="ctr">
                      <a:solidFill>
                        <a:srgbClr val="000000"/>
                      </a:solidFill>
                      <a:prstDash val="solid"/>
                      <a:round/>
                      <a:headEnd type="none" w="med" len="med"/>
                      <a:tailEnd type="none" w="med" len="med"/>
                    </a:lnB>
                  </a:tcPr>
                </a:tc>
              </a:tr>
              <a:tr h="370825">
                <a:tc>
                  <a:txBody>
                    <a:bodyPr/>
                    <a:lstStyle/>
                    <a:p>
                      <a:pPr algn="ctr" fontAlgn="ctr"/>
                      <a:r>
                        <a:rPr lang="en-US" sz="1600" b="0" i="0" u="none" strike="noStrike">
                          <a:solidFill>
                            <a:srgbClr val="000000"/>
                          </a:solidFill>
                          <a:effectLst/>
                          <a:latin typeface="Calibri"/>
                        </a:rPr>
                        <a:t>36</a:t>
                      </a:r>
                    </a:p>
                  </a:txBody>
                  <a:tcPr marL="7620" marR="7620" marT="7620" marB="0" anchor="ctr">
                    <a:lnL w="8574" cap="flat" cmpd="sng" algn="ctr">
                      <a:solidFill>
                        <a:srgbClr val="000000"/>
                      </a:solidFill>
                      <a:prstDash val="solid"/>
                      <a:round/>
                      <a:headEnd type="none" w="med" len="med"/>
                      <a:tailEnd type="none" w="med" len="med"/>
                    </a:lnL>
                    <a:lnR w="8574" cap="flat" cmpd="sng" algn="ctr">
                      <a:solidFill>
                        <a:srgbClr val="000000"/>
                      </a:solidFill>
                      <a:prstDash val="solid"/>
                      <a:round/>
                      <a:headEnd type="none" w="med" len="med"/>
                      <a:tailEnd type="none" w="med" len="med"/>
                    </a:lnR>
                    <a:lnT w="8574" cap="flat" cmpd="sng" algn="ctr">
                      <a:solidFill>
                        <a:srgbClr val="000000"/>
                      </a:solidFill>
                      <a:prstDash val="solid"/>
                      <a:round/>
                      <a:headEnd type="none" w="med" len="med"/>
                      <a:tailEnd type="none" w="med" len="med"/>
                    </a:lnT>
                    <a:lnB w="8574" cap="flat" cmpd="sng" algn="ctr">
                      <a:solidFill>
                        <a:srgbClr val="000000"/>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Calibri"/>
                        </a:rPr>
                        <a:t>PP</a:t>
                      </a:r>
                    </a:p>
                  </a:txBody>
                  <a:tcPr marL="7620" marR="7620" marT="7620" marB="0" anchor="ctr">
                    <a:lnL w="8574" cap="flat" cmpd="sng" algn="ctr">
                      <a:solidFill>
                        <a:srgbClr val="000000"/>
                      </a:solidFill>
                      <a:prstDash val="solid"/>
                      <a:round/>
                      <a:headEnd type="none" w="med" len="med"/>
                      <a:tailEnd type="none" w="med" len="med"/>
                    </a:lnL>
                    <a:lnR w="8574" cap="flat" cmpd="sng" algn="ctr">
                      <a:solidFill>
                        <a:srgbClr val="000000"/>
                      </a:solidFill>
                      <a:prstDash val="solid"/>
                      <a:round/>
                      <a:headEnd type="none" w="med" len="med"/>
                      <a:tailEnd type="none" w="med" len="med"/>
                    </a:lnR>
                    <a:lnT w="8574" cap="flat" cmpd="sng" algn="ctr">
                      <a:solidFill>
                        <a:srgbClr val="000000"/>
                      </a:solidFill>
                      <a:prstDash val="solid"/>
                      <a:round/>
                      <a:headEnd type="none" w="med" len="med"/>
                      <a:tailEnd type="none" w="med" len="med"/>
                    </a:lnT>
                    <a:lnB w="8574" cap="flat" cmpd="sng" algn="ctr">
                      <a:solidFill>
                        <a:srgbClr val="00000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Calibri"/>
                        </a:rPr>
                        <a:t> DELRIN F-20-03</a:t>
                      </a:r>
                    </a:p>
                  </a:txBody>
                  <a:tcPr marL="7620" marR="7620" marT="7620" marB="0" anchor="ctr">
                    <a:lnL w="8574" cap="flat" cmpd="sng" algn="ctr">
                      <a:solidFill>
                        <a:srgbClr val="000000"/>
                      </a:solidFill>
                      <a:prstDash val="solid"/>
                      <a:round/>
                      <a:headEnd type="none" w="med" len="med"/>
                      <a:tailEnd type="none" w="med" len="med"/>
                    </a:lnL>
                    <a:lnR w="8574" cap="flat" cmpd="sng" algn="ctr">
                      <a:solidFill>
                        <a:srgbClr val="000000"/>
                      </a:solidFill>
                      <a:prstDash val="solid"/>
                      <a:round/>
                      <a:headEnd type="none" w="med" len="med"/>
                      <a:tailEnd type="none" w="med" len="med"/>
                    </a:lnR>
                    <a:lnT w="8574" cap="flat" cmpd="sng" algn="ctr">
                      <a:solidFill>
                        <a:srgbClr val="000000"/>
                      </a:solidFill>
                      <a:prstDash val="solid"/>
                      <a:round/>
                      <a:headEnd type="none" w="med" len="med"/>
                      <a:tailEnd type="none" w="med" len="med"/>
                    </a:lnT>
                    <a:lnB w="8574" cap="flat" cmpd="sng" algn="ctr">
                      <a:solidFill>
                        <a:srgbClr val="000000"/>
                      </a:solidFill>
                      <a:prstDash val="solid"/>
                      <a:round/>
                      <a:headEnd type="none" w="med" len="med"/>
                      <a:tailEnd type="none" w="med" len="med"/>
                    </a:lnB>
                  </a:tcPr>
                </a:tc>
              </a:tr>
            </a:tbl>
          </a:graphicData>
        </a:graphic>
      </p:graphicFrame>
      <p:graphicFrame>
        <p:nvGraphicFramePr>
          <p:cNvPr id="9" name="Table 3"/>
          <p:cNvGraphicFramePr>
            <a:graphicFrameLocks noGrp="1"/>
          </p:cNvGraphicFramePr>
          <p:nvPr>
            <p:extLst>
              <p:ext uri="{D42A27DB-BD31-4B8C-83A1-F6EECF244321}">
                <p14:modId xmlns:p14="http://schemas.microsoft.com/office/powerpoint/2010/main" val="2593825180"/>
              </p:ext>
            </p:extLst>
          </p:nvPr>
        </p:nvGraphicFramePr>
        <p:xfrm>
          <a:off x="914400" y="2745541"/>
          <a:ext cx="5562600" cy="7358578"/>
        </p:xfrm>
        <a:graphic>
          <a:graphicData uri="http://schemas.openxmlformats.org/drawingml/2006/table">
            <a:tbl>
              <a:tblPr/>
              <a:tblGrid>
                <a:gridCol w="1018973"/>
                <a:gridCol w="1495627"/>
                <a:gridCol w="3048000"/>
              </a:tblGrid>
              <a:tr h="508562">
                <a:tc>
                  <a:txBody>
                    <a:bodyPr/>
                    <a:lstStyle/>
                    <a:p>
                      <a:pPr algn="ctr" fontAlgn="ctr"/>
                      <a:r>
                        <a:rPr lang="en-US" sz="1940" b="0" i="0" u="none" strike="noStrike" dirty="0">
                          <a:solidFill>
                            <a:srgbClr val="000000"/>
                          </a:solidFill>
                          <a:effectLst/>
                          <a:latin typeface="Arial" pitchFamily="34" charset="0"/>
                          <a:cs typeface="Arial" pitchFamily="34" charset="0"/>
                        </a:rPr>
                        <a:t>SR.NO</a:t>
                      </a:r>
                    </a:p>
                  </a:txBody>
                  <a:tcPr marL="7620" marR="7620" marT="7620" marB="0" anchor="ctr">
                    <a:lnL w="8574"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8574" cap="flat" cmpd="sng" algn="ctr">
                      <a:solidFill>
                        <a:srgbClr val="000000"/>
                      </a:solidFill>
                      <a:prstDash val="solid"/>
                      <a:round/>
                      <a:headEnd type="none" w="med" len="med"/>
                      <a:tailEnd type="none" w="med" len="med"/>
                    </a:lnT>
                    <a:lnB w="8574" cap="flat" cmpd="sng" algn="ctr">
                      <a:solidFill>
                        <a:srgbClr val="000000"/>
                      </a:solidFill>
                      <a:prstDash val="solid"/>
                      <a:round/>
                      <a:headEnd type="none" w="med" len="med"/>
                      <a:tailEnd type="none" w="med" len="med"/>
                    </a:lnB>
                    <a:solidFill>
                      <a:srgbClr val="FF0000"/>
                    </a:solidFill>
                  </a:tcPr>
                </a:tc>
                <a:tc>
                  <a:txBody>
                    <a:bodyPr/>
                    <a:lstStyle/>
                    <a:p>
                      <a:pPr algn="ctr" fontAlgn="ctr"/>
                      <a:r>
                        <a:rPr lang="en-US" sz="1940" b="0" i="0" u="none" strike="noStrike" dirty="0">
                          <a:solidFill>
                            <a:srgbClr val="000000"/>
                          </a:solidFill>
                          <a:effectLst/>
                          <a:latin typeface="Arial" pitchFamily="34" charset="0"/>
                          <a:cs typeface="Arial" pitchFamily="34" charset="0"/>
                        </a:rPr>
                        <a:t>RM Name</a:t>
                      </a:r>
                    </a:p>
                  </a:txBody>
                  <a:tcPr marL="7620" marR="7620" marT="762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0000"/>
                    </a:solidFill>
                  </a:tcPr>
                </a:tc>
                <a:tc>
                  <a:txBody>
                    <a:bodyPr/>
                    <a:lstStyle/>
                    <a:p>
                      <a:pPr algn="ctr" fontAlgn="ctr"/>
                      <a:r>
                        <a:rPr lang="en-US" sz="1940" b="0" i="0" u="none" strike="noStrike" dirty="0">
                          <a:solidFill>
                            <a:srgbClr val="000000"/>
                          </a:solidFill>
                          <a:effectLst/>
                          <a:latin typeface="Arial" pitchFamily="34" charset="0"/>
                          <a:cs typeface="Arial" pitchFamily="34" charset="0"/>
                        </a:rPr>
                        <a:t>RM Grade</a:t>
                      </a:r>
                    </a:p>
                  </a:txBody>
                  <a:tcPr marL="7620" marR="7620" marT="762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0000"/>
                    </a:solidFill>
                  </a:tcPr>
                </a:tc>
              </a:tr>
              <a:tr h="381421">
                <a:tc>
                  <a:txBody>
                    <a:bodyPr/>
                    <a:lstStyle/>
                    <a:p>
                      <a:pPr algn="ctr" fontAlgn="ctr"/>
                      <a:r>
                        <a:rPr lang="en-US" sz="1600" b="0" i="0" u="none" strike="noStrike" dirty="0">
                          <a:solidFill>
                            <a:srgbClr val="000000"/>
                          </a:solidFill>
                          <a:effectLst/>
                          <a:latin typeface="Calibri"/>
                        </a:rPr>
                        <a:t>1</a:t>
                      </a:r>
                    </a:p>
                  </a:txBody>
                  <a:tcPr marL="7620" marR="7620" marT="7620" marB="0" anchor="ctr">
                    <a:lnL w="8574" cap="flat" cmpd="sng" algn="ctr">
                      <a:solidFill>
                        <a:srgbClr val="000000"/>
                      </a:solidFill>
                      <a:prstDash val="solid"/>
                      <a:round/>
                      <a:headEnd type="none" w="med" len="med"/>
                      <a:tailEnd type="none" w="med" len="med"/>
                    </a:lnL>
                    <a:lnR w="8574" cap="flat" cmpd="sng" algn="ctr">
                      <a:solidFill>
                        <a:srgbClr val="000000"/>
                      </a:solidFill>
                      <a:prstDash val="solid"/>
                      <a:round/>
                      <a:headEnd type="none" w="med" len="med"/>
                      <a:tailEnd type="none" w="med" len="med"/>
                    </a:lnR>
                    <a:lnT w="8574" cap="flat" cmpd="sng" algn="ctr">
                      <a:solidFill>
                        <a:srgbClr val="000000"/>
                      </a:solidFill>
                      <a:prstDash val="solid"/>
                      <a:round/>
                      <a:headEnd type="none" w="med" len="med"/>
                      <a:tailEnd type="none" w="med" len="med"/>
                    </a:lnT>
                    <a:lnB w="8574" cap="flat" cmpd="sng" algn="ctr">
                      <a:solidFill>
                        <a:srgbClr val="000000"/>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Calibri"/>
                        </a:rPr>
                        <a:t>ABS</a:t>
                      </a:r>
                    </a:p>
                  </a:txBody>
                  <a:tcPr marL="7620" marR="7620" marT="7620" marB="0" anchor="ctr">
                    <a:lnL w="8574" cap="flat" cmpd="sng" algn="ctr">
                      <a:solidFill>
                        <a:srgbClr val="000000"/>
                      </a:solidFill>
                      <a:prstDash val="solid"/>
                      <a:round/>
                      <a:headEnd type="none" w="med" len="med"/>
                      <a:tailEnd type="none" w="med" len="med"/>
                    </a:lnL>
                    <a:lnR w="8574"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8574" cap="flat" cmpd="sng" algn="ctr">
                      <a:solidFill>
                        <a:srgbClr val="000000"/>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Calibri"/>
                        </a:rPr>
                        <a:t> T65XF</a:t>
                      </a:r>
                    </a:p>
                  </a:txBody>
                  <a:tcPr marL="7620" marR="7620" marT="7620" marB="0" anchor="ctr">
                    <a:lnL w="8574" cap="flat" cmpd="sng" algn="ctr">
                      <a:solidFill>
                        <a:srgbClr val="000000"/>
                      </a:solidFill>
                      <a:prstDash val="solid"/>
                      <a:round/>
                      <a:headEnd type="none" w="med" len="med"/>
                      <a:tailEnd type="none" w="med" len="med"/>
                    </a:lnL>
                    <a:lnR w="8574"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8574" cap="flat" cmpd="sng" algn="ctr">
                      <a:solidFill>
                        <a:srgbClr val="000000"/>
                      </a:solidFill>
                      <a:prstDash val="solid"/>
                      <a:round/>
                      <a:headEnd type="none" w="med" len="med"/>
                      <a:tailEnd type="none" w="med" len="med"/>
                    </a:lnB>
                  </a:tcPr>
                </a:tc>
              </a:tr>
              <a:tr h="370825">
                <a:tc>
                  <a:txBody>
                    <a:bodyPr/>
                    <a:lstStyle/>
                    <a:p>
                      <a:pPr algn="ctr" fontAlgn="ctr"/>
                      <a:r>
                        <a:rPr lang="en-US" sz="1600" b="0" i="0" u="none" strike="noStrike" dirty="0">
                          <a:solidFill>
                            <a:srgbClr val="000000"/>
                          </a:solidFill>
                          <a:effectLst/>
                          <a:latin typeface="Calibri"/>
                        </a:rPr>
                        <a:t>2</a:t>
                      </a:r>
                    </a:p>
                  </a:txBody>
                  <a:tcPr marL="7620" marR="7620" marT="7620" marB="0" anchor="ctr">
                    <a:lnL w="8574" cap="flat" cmpd="sng" algn="ctr">
                      <a:solidFill>
                        <a:srgbClr val="000000"/>
                      </a:solidFill>
                      <a:prstDash val="solid"/>
                      <a:round/>
                      <a:headEnd type="none" w="med" len="med"/>
                      <a:tailEnd type="none" w="med" len="med"/>
                    </a:lnL>
                    <a:lnR w="8574" cap="flat" cmpd="sng" algn="ctr">
                      <a:solidFill>
                        <a:srgbClr val="000000"/>
                      </a:solidFill>
                      <a:prstDash val="solid"/>
                      <a:round/>
                      <a:headEnd type="none" w="med" len="med"/>
                      <a:tailEnd type="none" w="med" len="med"/>
                    </a:lnR>
                    <a:lnT w="8574" cap="flat" cmpd="sng" algn="ctr">
                      <a:solidFill>
                        <a:srgbClr val="000000"/>
                      </a:solidFill>
                      <a:prstDash val="solid"/>
                      <a:round/>
                      <a:headEnd type="none" w="med" len="med"/>
                      <a:tailEnd type="none" w="med" len="med"/>
                    </a:lnT>
                    <a:lnB w="8574" cap="flat" cmpd="sng" algn="ctr">
                      <a:solidFill>
                        <a:srgbClr val="00000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Calibri"/>
                        </a:rPr>
                        <a:t>AKULON</a:t>
                      </a:r>
                    </a:p>
                  </a:txBody>
                  <a:tcPr marL="7620" marR="7620" marT="7620" marB="0" anchor="ctr">
                    <a:lnL w="8574" cap="flat" cmpd="sng" algn="ctr">
                      <a:solidFill>
                        <a:srgbClr val="000000"/>
                      </a:solidFill>
                      <a:prstDash val="solid"/>
                      <a:round/>
                      <a:headEnd type="none" w="med" len="med"/>
                      <a:tailEnd type="none" w="med" len="med"/>
                    </a:lnL>
                    <a:lnR w="8574" cap="flat" cmpd="sng" algn="ctr">
                      <a:solidFill>
                        <a:srgbClr val="000000"/>
                      </a:solidFill>
                      <a:prstDash val="solid"/>
                      <a:round/>
                      <a:headEnd type="none" w="med" len="med"/>
                      <a:tailEnd type="none" w="med" len="med"/>
                    </a:lnR>
                    <a:lnT w="8574" cap="flat" cmpd="sng" algn="ctr">
                      <a:solidFill>
                        <a:srgbClr val="000000"/>
                      </a:solidFill>
                      <a:prstDash val="solid"/>
                      <a:round/>
                      <a:headEnd type="none" w="med" len="med"/>
                      <a:tailEnd type="none" w="med" len="med"/>
                    </a:lnT>
                    <a:lnB w="8574" cap="flat" cmpd="sng" algn="ctr">
                      <a:solidFill>
                        <a:srgbClr val="000000"/>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Calibri"/>
                        </a:rPr>
                        <a:t> S223-G6</a:t>
                      </a:r>
                    </a:p>
                  </a:txBody>
                  <a:tcPr marL="7620" marR="7620" marT="7620" marB="0" anchor="ctr">
                    <a:lnL w="8574" cap="flat" cmpd="sng" algn="ctr">
                      <a:solidFill>
                        <a:srgbClr val="000000"/>
                      </a:solidFill>
                      <a:prstDash val="solid"/>
                      <a:round/>
                      <a:headEnd type="none" w="med" len="med"/>
                      <a:tailEnd type="none" w="med" len="med"/>
                    </a:lnL>
                    <a:lnR w="8574" cap="flat" cmpd="sng" algn="ctr">
                      <a:solidFill>
                        <a:srgbClr val="000000"/>
                      </a:solidFill>
                      <a:prstDash val="solid"/>
                      <a:round/>
                      <a:headEnd type="none" w="med" len="med"/>
                      <a:tailEnd type="none" w="med" len="med"/>
                    </a:lnR>
                    <a:lnT w="8574" cap="flat" cmpd="sng" algn="ctr">
                      <a:solidFill>
                        <a:srgbClr val="000000"/>
                      </a:solidFill>
                      <a:prstDash val="solid"/>
                      <a:round/>
                      <a:headEnd type="none" w="med" len="med"/>
                      <a:tailEnd type="none" w="med" len="med"/>
                    </a:lnT>
                    <a:lnB w="8574" cap="flat" cmpd="sng" algn="ctr">
                      <a:solidFill>
                        <a:srgbClr val="000000"/>
                      </a:solidFill>
                      <a:prstDash val="solid"/>
                      <a:round/>
                      <a:headEnd type="none" w="med" len="med"/>
                      <a:tailEnd type="none" w="med" len="med"/>
                    </a:lnB>
                  </a:tcPr>
                </a:tc>
              </a:tr>
              <a:tr h="370825">
                <a:tc>
                  <a:txBody>
                    <a:bodyPr/>
                    <a:lstStyle/>
                    <a:p>
                      <a:pPr algn="ctr" fontAlgn="ctr"/>
                      <a:r>
                        <a:rPr lang="en-US" sz="1600" b="0" i="0" u="none" strike="noStrike" dirty="0">
                          <a:solidFill>
                            <a:srgbClr val="000000"/>
                          </a:solidFill>
                          <a:effectLst/>
                          <a:latin typeface="Calibri"/>
                        </a:rPr>
                        <a:t>3</a:t>
                      </a:r>
                    </a:p>
                  </a:txBody>
                  <a:tcPr marL="7620" marR="7620" marT="7620" marB="0" anchor="ctr">
                    <a:lnL w="8574" cap="flat" cmpd="sng" algn="ctr">
                      <a:solidFill>
                        <a:srgbClr val="000000"/>
                      </a:solidFill>
                      <a:prstDash val="solid"/>
                      <a:round/>
                      <a:headEnd type="none" w="med" len="med"/>
                      <a:tailEnd type="none" w="med" len="med"/>
                    </a:lnL>
                    <a:lnR w="8574" cap="flat" cmpd="sng" algn="ctr">
                      <a:solidFill>
                        <a:srgbClr val="000000"/>
                      </a:solidFill>
                      <a:prstDash val="solid"/>
                      <a:round/>
                      <a:headEnd type="none" w="med" len="med"/>
                      <a:tailEnd type="none" w="med" len="med"/>
                    </a:lnR>
                    <a:lnT w="8574" cap="flat" cmpd="sng" algn="ctr">
                      <a:solidFill>
                        <a:srgbClr val="000000"/>
                      </a:solidFill>
                      <a:prstDash val="solid"/>
                      <a:round/>
                      <a:headEnd type="none" w="med" len="med"/>
                      <a:tailEnd type="none" w="med" len="med"/>
                    </a:lnT>
                    <a:lnB w="8574" cap="flat" cmpd="sng" algn="ctr">
                      <a:solidFill>
                        <a:srgbClr val="00000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Calibri"/>
                        </a:rPr>
                        <a:t>DELRIN</a:t>
                      </a:r>
                    </a:p>
                  </a:txBody>
                  <a:tcPr marL="7620" marR="7620" marT="7620" marB="0" anchor="ctr">
                    <a:lnL w="8574" cap="flat" cmpd="sng" algn="ctr">
                      <a:solidFill>
                        <a:srgbClr val="000000"/>
                      </a:solidFill>
                      <a:prstDash val="solid"/>
                      <a:round/>
                      <a:headEnd type="none" w="med" len="med"/>
                      <a:tailEnd type="none" w="med" len="med"/>
                    </a:lnL>
                    <a:lnR w="8574" cap="flat" cmpd="sng" algn="ctr">
                      <a:solidFill>
                        <a:srgbClr val="000000"/>
                      </a:solidFill>
                      <a:prstDash val="solid"/>
                      <a:round/>
                      <a:headEnd type="none" w="med" len="med"/>
                      <a:tailEnd type="none" w="med" len="med"/>
                    </a:lnR>
                    <a:lnT w="8574" cap="flat" cmpd="sng" algn="ctr">
                      <a:solidFill>
                        <a:srgbClr val="000000"/>
                      </a:solidFill>
                      <a:prstDash val="solid"/>
                      <a:round/>
                      <a:headEnd type="none" w="med" len="med"/>
                      <a:tailEnd type="none" w="med" len="med"/>
                    </a:lnT>
                    <a:lnB w="8574" cap="flat" cmpd="sng" algn="ctr">
                      <a:solidFill>
                        <a:srgbClr val="000000"/>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Calibri"/>
                        </a:rPr>
                        <a:t> 900PNC010</a:t>
                      </a:r>
                    </a:p>
                  </a:txBody>
                  <a:tcPr marL="7620" marR="7620" marT="7620" marB="0" anchor="ctr">
                    <a:lnL w="8574" cap="flat" cmpd="sng" algn="ctr">
                      <a:solidFill>
                        <a:srgbClr val="000000"/>
                      </a:solidFill>
                      <a:prstDash val="solid"/>
                      <a:round/>
                      <a:headEnd type="none" w="med" len="med"/>
                      <a:tailEnd type="none" w="med" len="med"/>
                    </a:lnL>
                    <a:lnR w="8574" cap="flat" cmpd="sng" algn="ctr">
                      <a:solidFill>
                        <a:srgbClr val="000000"/>
                      </a:solidFill>
                      <a:prstDash val="solid"/>
                      <a:round/>
                      <a:headEnd type="none" w="med" len="med"/>
                      <a:tailEnd type="none" w="med" len="med"/>
                    </a:lnR>
                    <a:lnT w="8574" cap="flat" cmpd="sng" algn="ctr">
                      <a:solidFill>
                        <a:srgbClr val="000000"/>
                      </a:solidFill>
                      <a:prstDash val="solid"/>
                      <a:round/>
                      <a:headEnd type="none" w="med" len="med"/>
                      <a:tailEnd type="none" w="med" len="med"/>
                    </a:lnT>
                    <a:lnB w="8574" cap="flat" cmpd="sng" algn="ctr">
                      <a:solidFill>
                        <a:srgbClr val="000000"/>
                      </a:solidFill>
                      <a:prstDash val="solid"/>
                      <a:round/>
                      <a:headEnd type="none" w="med" len="med"/>
                      <a:tailEnd type="none" w="med" len="med"/>
                    </a:lnB>
                  </a:tcPr>
                </a:tc>
              </a:tr>
              <a:tr h="370825">
                <a:tc>
                  <a:txBody>
                    <a:bodyPr/>
                    <a:lstStyle/>
                    <a:p>
                      <a:pPr algn="ctr" fontAlgn="ctr"/>
                      <a:r>
                        <a:rPr lang="en-US" sz="1600" b="0" i="0" u="none" strike="noStrike">
                          <a:solidFill>
                            <a:srgbClr val="000000"/>
                          </a:solidFill>
                          <a:effectLst/>
                          <a:latin typeface="Calibri"/>
                        </a:rPr>
                        <a:t>4</a:t>
                      </a:r>
                    </a:p>
                  </a:txBody>
                  <a:tcPr marL="7620" marR="7620" marT="7620" marB="0" anchor="ctr">
                    <a:lnL w="8574" cap="flat" cmpd="sng" algn="ctr">
                      <a:solidFill>
                        <a:srgbClr val="000000"/>
                      </a:solidFill>
                      <a:prstDash val="solid"/>
                      <a:round/>
                      <a:headEnd type="none" w="med" len="med"/>
                      <a:tailEnd type="none" w="med" len="med"/>
                    </a:lnL>
                    <a:lnR w="8574" cap="flat" cmpd="sng" algn="ctr">
                      <a:solidFill>
                        <a:srgbClr val="000000"/>
                      </a:solidFill>
                      <a:prstDash val="solid"/>
                      <a:round/>
                      <a:headEnd type="none" w="med" len="med"/>
                      <a:tailEnd type="none" w="med" len="med"/>
                    </a:lnR>
                    <a:lnT w="8574" cap="flat" cmpd="sng" algn="ctr">
                      <a:solidFill>
                        <a:srgbClr val="000000"/>
                      </a:solidFill>
                      <a:prstDash val="solid"/>
                      <a:round/>
                      <a:headEnd type="none" w="med" len="med"/>
                      <a:tailEnd type="none" w="med" len="med"/>
                    </a:lnT>
                    <a:lnB w="8574" cap="flat" cmpd="sng" algn="ctr">
                      <a:solidFill>
                        <a:srgbClr val="00000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Calibri"/>
                        </a:rPr>
                        <a:t>DELRIN</a:t>
                      </a:r>
                    </a:p>
                  </a:txBody>
                  <a:tcPr marL="7620" marR="7620" marT="7620" marB="0" anchor="ctr">
                    <a:lnL w="8574" cap="flat" cmpd="sng" algn="ctr">
                      <a:solidFill>
                        <a:srgbClr val="000000"/>
                      </a:solidFill>
                      <a:prstDash val="solid"/>
                      <a:round/>
                      <a:headEnd type="none" w="med" len="med"/>
                      <a:tailEnd type="none" w="med" len="med"/>
                    </a:lnL>
                    <a:lnR w="8574" cap="flat" cmpd="sng" algn="ctr">
                      <a:solidFill>
                        <a:srgbClr val="000000"/>
                      </a:solidFill>
                      <a:prstDash val="solid"/>
                      <a:round/>
                      <a:headEnd type="none" w="med" len="med"/>
                      <a:tailEnd type="none" w="med" len="med"/>
                    </a:lnR>
                    <a:lnT w="8574" cap="flat" cmpd="sng" algn="ctr">
                      <a:solidFill>
                        <a:srgbClr val="000000"/>
                      </a:solidFill>
                      <a:prstDash val="solid"/>
                      <a:round/>
                      <a:headEnd type="none" w="med" len="med"/>
                      <a:tailEnd type="none" w="med" len="med"/>
                    </a:lnT>
                    <a:lnB w="8574" cap="flat" cmpd="sng" algn="ctr">
                      <a:solidFill>
                        <a:srgbClr val="000000"/>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Calibri"/>
                        </a:rPr>
                        <a:t> F20-J</a:t>
                      </a:r>
                    </a:p>
                  </a:txBody>
                  <a:tcPr marL="7620" marR="7620" marT="7620" marB="0" anchor="ctr">
                    <a:lnL w="8574" cap="flat" cmpd="sng" algn="ctr">
                      <a:solidFill>
                        <a:srgbClr val="000000"/>
                      </a:solidFill>
                      <a:prstDash val="solid"/>
                      <a:round/>
                      <a:headEnd type="none" w="med" len="med"/>
                      <a:tailEnd type="none" w="med" len="med"/>
                    </a:lnL>
                    <a:lnR w="8574" cap="flat" cmpd="sng" algn="ctr">
                      <a:solidFill>
                        <a:srgbClr val="000000"/>
                      </a:solidFill>
                      <a:prstDash val="solid"/>
                      <a:round/>
                      <a:headEnd type="none" w="med" len="med"/>
                      <a:tailEnd type="none" w="med" len="med"/>
                    </a:lnR>
                    <a:lnT w="8574" cap="flat" cmpd="sng" algn="ctr">
                      <a:solidFill>
                        <a:srgbClr val="000000"/>
                      </a:solidFill>
                      <a:prstDash val="solid"/>
                      <a:round/>
                      <a:headEnd type="none" w="med" len="med"/>
                      <a:tailEnd type="none" w="med" len="med"/>
                    </a:lnT>
                    <a:lnB w="8574" cap="flat" cmpd="sng" algn="ctr">
                      <a:solidFill>
                        <a:srgbClr val="000000"/>
                      </a:solidFill>
                      <a:prstDash val="solid"/>
                      <a:round/>
                      <a:headEnd type="none" w="med" len="med"/>
                      <a:tailEnd type="none" w="med" len="med"/>
                    </a:lnB>
                  </a:tcPr>
                </a:tc>
              </a:tr>
              <a:tr h="370825">
                <a:tc>
                  <a:txBody>
                    <a:bodyPr/>
                    <a:lstStyle/>
                    <a:p>
                      <a:pPr algn="ctr" fontAlgn="ctr"/>
                      <a:r>
                        <a:rPr lang="en-US" sz="1600" b="0" i="0" u="none" strike="noStrike">
                          <a:solidFill>
                            <a:srgbClr val="000000"/>
                          </a:solidFill>
                          <a:effectLst/>
                          <a:latin typeface="Calibri"/>
                        </a:rPr>
                        <a:t>5</a:t>
                      </a:r>
                    </a:p>
                  </a:txBody>
                  <a:tcPr marL="7620" marR="7620" marT="7620" marB="0" anchor="ctr">
                    <a:lnL w="8574" cap="flat" cmpd="sng" algn="ctr">
                      <a:solidFill>
                        <a:srgbClr val="000000"/>
                      </a:solidFill>
                      <a:prstDash val="solid"/>
                      <a:round/>
                      <a:headEnd type="none" w="med" len="med"/>
                      <a:tailEnd type="none" w="med" len="med"/>
                    </a:lnL>
                    <a:lnR w="8574" cap="flat" cmpd="sng" algn="ctr">
                      <a:solidFill>
                        <a:srgbClr val="000000"/>
                      </a:solidFill>
                      <a:prstDash val="solid"/>
                      <a:round/>
                      <a:headEnd type="none" w="med" len="med"/>
                      <a:tailEnd type="none" w="med" len="med"/>
                    </a:lnR>
                    <a:lnT w="8574" cap="flat" cmpd="sng" algn="ctr">
                      <a:solidFill>
                        <a:srgbClr val="000000"/>
                      </a:solidFill>
                      <a:prstDash val="solid"/>
                      <a:round/>
                      <a:headEnd type="none" w="med" len="med"/>
                      <a:tailEnd type="none" w="med" len="med"/>
                    </a:lnT>
                    <a:lnB w="8574" cap="flat" cmpd="sng" algn="ctr">
                      <a:solidFill>
                        <a:srgbClr val="00000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Calibri"/>
                        </a:rPr>
                        <a:t>DELRIN</a:t>
                      </a:r>
                    </a:p>
                  </a:txBody>
                  <a:tcPr marL="7620" marR="7620" marT="7620" marB="0" anchor="ctr">
                    <a:lnL w="8574" cap="flat" cmpd="sng" algn="ctr">
                      <a:solidFill>
                        <a:srgbClr val="000000"/>
                      </a:solidFill>
                      <a:prstDash val="solid"/>
                      <a:round/>
                      <a:headEnd type="none" w="med" len="med"/>
                      <a:tailEnd type="none" w="med" len="med"/>
                    </a:lnL>
                    <a:lnR w="8574" cap="flat" cmpd="sng" algn="ctr">
                      <a:solidFill>
                        <a:srgbClr val="000000"/>
                      </a:solidFill>
                      <a:prstDash val="solid"/>
                      <a:round/>
                      <a:headEnd type="none" w="med" len="med"/>
                      <a:tailEnd type="none" w="med" len="med"/>
                    </a:lnR>
                    <a:lnT w="8574" cap="flat" cmpd="sng" algn="ctr">
                      <a:solidFill>
                        <a:srgbClr val="000000"/>
                      </a:solidFill>
                      <a:prstDash val="solid"/>
                      <a:round/>
                      <a:headEnd type="none" w="med" len="med"/>
                      <a:tailEnd type="none" w="med" len="med"/>
                    </a:lnT>
                    <a:lnB w="8574" cap="flat" cmpd="sng" algn="ctr">
                      <a:solidFill>
                        <a:srgbClr val="000000"/>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Calibri"/>
                        </a:rPr>
                        <a:t> PM3007GSNT(525 GR)</a:t>
                      </a:r>
                    </a:p>
                  </a:txBody>
                  <a:tcPr marL="7620" marR="7620" marT="7620" marB="0" anchor="ctr">
                    <a:lnL w="8574" cap="flat" cmpd="sng" algn="ctr">
                      <a:solidFill>
                        <a:srgbClr val="000000"/>
                      </a:solidFill>
                      <a:prstDash val="solid"/>
                      <a:round/>
                      <a:headEnd type="none" w="med" len="med"/>
                      <a:tailEnd type="none" w="med" len="med"/>
                    </a:lnL>
                    <a:lnR w="8574" cap="flat" cmpd="sng" algn="ctr">
                      <a:solidFill>
                        <a:srgbClr val="000000"/>
                      </a:solidFill>
                      <a:prstDash val="solid"/>
                      <a:round/>
                      <a:headEnd type="none" w="med" len="med"/>
                      <a:tailEnd type="none" w="med" len="med"/>
                    </a:lnR>
                    <a:lnT w="8574" cap="flat" cmpd="sng" algn="ctr">
                      <a:solidFill>
                        <a:srgbClr val="000000"/>
                      </a:solidFill>
                      <a:prstDash val="solid"/>
                      <a:round/>
                      <a:headEnd type="none" w="med" len="med"/>
                      <a:tailEnd type="none" w="med" len="med"/>
                    </a:lnT>
                    <a:lnB w="8574" cap="flat" cmpd="sng" algn="ctr">
                      <a:solidFill>
                        <a:srgbClr val="000000"/>
                      </a:solidFill>
                      <a:prstDash val="solid"/>
                      <a:round/>
                      <a:headEnd type="none" w="med" len="med"/>
                      <a:tailEnd type="none" w="med" len="med"/>
                    </a:lnB>
                  </a:tcPr>
                </a:tc>
              </a:tr>
              <a:tr h="370825">
                <a:tc>
                  <a:txBody>
                    <a:bodyPr/>
                    <a:lstStyle/>
                    <a:p>
                      <a:pPr algn="ctr" fontAlgn="ctr"/>
                      <a:r>
                        <a:rPr lang="en-US" sz="1600" b="0" i="0" u="none" strike="noStrike">
                          <a:solidFill>
                            <a:srgbClr val="000000"/>
                          </a:solidFill>
                          <a:effectLst/>
                          <a:latin typeface="Calibri"/>
                        </a:rPr>
                        <a:t>6</a:t>
                      </a:r>
                    </a:p>
                  </a:txBody>
                  <a:tcPr marL="7620" marR="7620" marT="7620" marB="0" anchor="ctr">
                    <a:lnL w="8574" cap="flat" cmpd="sng" algn="ctr">
                      <a:solidFill>
                        <a:srgbClr val="000000"/>
                      </a:solidFill>
                      <a:prstDash val="solid"/>
                      <a:round/>
                      <a:headEnd type="none" w="med" len="med"/>
                      <a:tailEnd type="none" w="med" len="med"/>
                    </a:lnL>
                    <a:lnR w="8574" cap="flat" cmpd="sng" algn="ctr">
                      <a:solidFill>
                        <a:srgbClr val="000000"/>
                      </a:solidFill>
                      <a:prstDash val="solid"/>
                      <a:round/>
                      <a:headEnd type="none" w="med" len="med"/>
                      <a:tailEnd type="none" w="med" len="med"/>
                    </a:lnR>
                    <a:lnT w="8574" cap="flat" cmpd="sng" algn="ctr">
                      <a:solidFill>
                        <a:srgbClr val="000000"/>
                      </a:solidFill>
                      <a:prstDash val="solid"/>
                      <a:round/>
                      <a:headEnd type="none" w="med" len="med"/>
                      <a:tailEnd type="none" w="med" len="med"/>
                    </a:lnT>
                    <a:lnB w="8574" cap="flat" cmpd="sng" algn="ctr">
                      <a:solidFill>
                        <a:srgbClr val="00000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Calibri"/>
                        </a:rPr>
                        <a:t>DURANEX</a:t>
                      </a:r>
                    </a:p>
                  </a:txBody>
                  <a:tcPr marL="7620" marR="7620" marT="7620" marB="0" anchor="ctr">
                    <a:lnL w="8574" cap="flat" cmpd="sng" algn="ctr">
                      <a:solidFill>
                        <a:srgbClr val="000000"/>
                      </a:solidFill>
                      <a:prstDash val="solid"/>
                      <a:round/>
                      <a:headEnd type="none" w="med" len="med"/>
                      <a:tailEnd type="none" w="med" len="med"/>
                    </a:lnL>
                    <a:lnR w="8574" cap="flat" cmpd="sng" algn="ctr">
                      <a:solidFill>
                        <a:srgbClr val="000000"/>
                      </a:solidFill>
                      <a:prstDash val="solid"/>
                      <a:round/>
                      <a:headEnd type="none" w="med" len="med"/>
                      <a:tailEnd type="none" w="med" len="med"/>
                    </a:lnR>
                    <a:lnT w="8574" cap="flat" cmpd="sng" algn="ctr">
                      <a:solidFill>
                        <a:srgbClr val="000000"/>
                      </a:solidFill>
                      <a:prstDash val="solid"/>
                      <a:round/>
                      <a:headEnd type="none" w="med" len="med"/>
                      <a:tailEnd type="none" w="med" len="med"/>
                    </a:lnT>
                    <a:lnB w="8574" cap="flat" cmpd="sng" algn="ctr">
                      <a:solidFill>
                        <a:srgbClr val="00000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Calibri"/>
                        </a:rPr>
                        <a:t> PBT 30% 531 HS</a:t>
                      </a:r>
                    </a:p>
                  </a:txBody>
                  <a:tcPr marL="7620" marR="7620" marT="7620" marB="0" anchor="ctr">
                    <a:lnL w="8574" cap="flat" cmpd="sng" algn="ctr">
                      <a:solidFill>
                        <a:srgbClr val="000000"/>
                      </a:solidFill>
                      <a:prstDash val="solid"/>
                      <a:round/>
                      <a:headEnd type="none" w="med" len="med"/>
                      <a:tailEnd type="none" w="med" len="med"/>
                    </a:lnL>
                    <a:lnR w="8574" cap="flat" cmpd="sng" algn="ctr">
                      <a:solidFill>
                        <a:srgbClr val="000000"/>
                      </a:solidFill>
                      <a:prstDash val="solid"/>
                      <a:round/>
                      <a:headEnd type="none" w="med" len="med"/>
                      <a:tailEnd type="none" w="med" len="med"/>
                    </a:lnR>
                    <a:lnT w="8574" cap="flat" cmpd="sng" algn="ctr">
                      <a:solidFill>
                        <a:srgbClr val="000000"/>
                      </a:solidFill>
                      <a:prstDash val="solid"/>
                      <a:round/>
                      <a:headEnd type="none" w="med" len="med"/>
                      <a:tailEnd type="none" w="med" len="med"/>
                    </a:lnT>
                    <a:lnB w="8574" cap="flat" cmpd="sng" algn="ctr">
                      <a:solidFill>
                        <a:srgbClr val="000000"/>
                      </a:solidFill>
                      <a:prstDash val="solid"/>
                      <a:round/>
                      <a:headEnd type="none" w="med" len="med"/>
                      <a:tailEnd type="none" w="med" len="med"/>
                    </a:lnB>
                  </a:tcPr>
                </a:tc>
              </a:tr>
              <a:tr h="453110">
                <a:tc>
                  <a:txBody>
                    <a:bodyPr/>
                    <a:lstStyle/>
                    <a:p>
                      <a:pPr algn="ctr" fontAlgn="ctr"/>
                      <a:r>
                        <a:rPr lang="en-US" sz="1600" b="0" i="0" u="none" strike="noStrike">
                          <a:solidFill>
                            <a:srgbClr val="000000"/>
                          </a:solidFill>
                          <a:effectLst/>
                          <a:latin typeface="Calibri"/>
                        </a:rPr>
                        <a:t>7</a:t>
                      </a:r>
                    </a:p>
                  </a:txBody>
                  <a:tcPr marL="7620" marR="7620" marT="7620" marB="0" anchor="ctr">
                    <a:lnL w="8574" cap="flat" cmpd="sng" algn="ctr">
                      <a:solidFill>
                        <a:srgbClr val="000000"/>
                      </a:solidFill>
                      <a:prstDash val="solid"/>
                      <a:round/>
                      <a:headEnd type="none" w="med" len="med"/>
                      <a:tailEnd type="none" w="med" len="med"/>
                    </a:lnL>
                    <a:lnR w="8574" cap="flat" cmpd="sng" algn="ctr">
                      <a:solidFill>
                        <a:srgbClr val="000000"/>
                      </a:solidFill>
                      <a:prstDash val="solid"/>
                      <a:round/>
                      <a:headEnd type="none" w="med" len="med"/>
                      <a:tailEnd type="none" w="med" len="med"/>
                    </a:lnR>
                    <a:lnT w="8574" cap="flat" cmpd="sng" algn="ctr">
                      <a:solidFill>
                        <a:srgbClr val="000000"/>
                      </a:solidFill>
                      <a:prstDash val="solid"/>
                      <a:round/>
                      <a:headEnd type="none" w="med" len="med"/>
                      <a:tailEnd type="none" w="med" len="med"/>
                    </a:lnT>
                    <a:lnB w="8574" cap="flat" cmpd="sng" algn="ctr">
                      <a:solidFill>
                        <a:srgbClr val="000000"/>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Calibri"/>
                        </a:rPr>
                        <a:t>DURETHEN</a:t>
                      </a:r>
                    </a:p>
                  </a:txBody>
                  <a:tcPr marL="7620" marR="7620" marT="7620" marB="0" anchor="ctr">
                    <a:lnL w="8574" cap="flat" cmpd="sng" algn="ctr">
                      <a:solidFill>
                        <a:srgbClr val="000000"/>
                      </a:solidFill>
                      <a:prstDash val="solid"/>
                      <a:round/>
                      <a:headEnd type="none" w="med" len="med"/>
                      <a:tailEnd type="none" w="med" len="med"/>
                    </a:lnL>
                    <a:lnR w="8574" cap="flat" cmpd="sng" algn="ctr">
                      <a:solidFill>
                        <a:srgbClr val="000000"/>
                      </a:solidFill>
                      <a:prstDash val="solid"/>
                      <a:round/>
                      <a:headEnd type="none" w="med" len="med"/>
                      <a:tailEnd type="none" w="med" len="med"/>
                    </a:lnR>
                    <a:lnT w="8574" cap="flat" cmpd="sng" algn="ctr">
                      <a:solidFill>
                        <a:srgbClr val="000000"/>
                      </a:solidFill>
                      <a:prstDash val="solid"/>
                      <a:round/>
                      <a:headEnd type="none" w="med" len="med"/>
                      <a:tailEnd type="none" w="med" len="med"/>
                    </a:lnT>
                    <a:lnB w="8574" cap="flat" cmpd="sng" algn="ctr">
                      <a:solidFill>
                        <a:srgbClr val="00000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Calibri"/>
                        </a:rPr>
                        <a:t> BKV 30Q</a:t>
                      </a:r>
                    </a:p>
                  </a:txBody>
                  <a:tcPr marL="7620" marR="7620" marT="7620" marB="0" anchor="ctr">
                    <a:lnL w="8574" cap="flat" cmpd="sng" algn="ctr">
                      <a:solidFill>
                        <a:srgbClr val="000000"/>
                      </a:solidFill>
                      <a:prstDash val="solid"/>
                      <a:round/>
                      <a:headEnd type="none" w="med" len="med"/>
                      <a:tailEnd type="none" w="med" len="med"/>
                    </a:lnL>
                    <a:lnR w="8574" cap="flat" cmpd="sng" algn="ctr">
                      <a:solidFill>
                        <a:srgbClr val="000000"/>
                      </a:solidFill>
                      <a:prstDash val="solid"/>
                      <a:round/>
                      <a:headEnd type="none" w="med" len="med"/>
                      <a:tailEnd type="none" w="med" len="med"/>
                    </a:lnR>
                    <a:lnT w="8574" cap="flat" cmpd="sng" algn="ctr">
                      <a:solidFill>
                        <a:srgbClr val="000000"/>
                      </a:solidFill>
                      <a:prstDash val="solid"/>
                      <a:round/>
                      <a:headEnd type="none" w="med" len="med"/>
                      <a:tailEnd type="none" w="med" len="med"/>
                    </a:lnT>
                    <a:lnB w="8574" cap="flat" cmpd="sng" algn="ctr">
                      <a:solidFill>
                        <a:srgbClr val="000000"/>
                      </a:solidFill>
                      <a:prstDash val="solid"/>
                      <a:round/>
                      <a:headEnd type="none" w="med" len="med"/>
                      <a:tailEnd type="none" w="med" len="med"/>
                    </a:lnB>
                  </a:tcPr>
                </a:tc>
              </a:tr>
              <a:tr h="370825">
                <a:tc>
                  <a:txBody>
                    <a:bodyPr/>
                    <a:lstStyle/>
                    <a:p>
                      <a:pPr algn="ctr" fontAlgn="ctr"/>
                      <a:r>
                        <a:rPr lang="en-US" sz="1600" b="0" i="0" u="none" strike="noStrike">
                          <a:solidFill>
                            <a:srgbClr val="000000"/>
                          </a:solidFill>
                          <a:effectLst/>
                          <a:latin typeface="Calibri"/>
                        </a:rPr>
                        <a:t>8</a:t>
                      </a:r>
                    </a:p>
                  </a:txBody>
                  <a:tcPr marL="7620" marR="7620" marT="7620" marB="0" anchor="ctr">
                    <a:lnL w="8574" cap="flat" cmpd="sng" algn="ctr">
                      <a:solidFill>
                        <a:srgbClr val="000000"/>
                      </a:solidFill>
                      <a:prstDash val="solid"/>
                      <a:round/>
                      <a:headEnd type="none" w="med" len="med"/>
                      <a:tailEnd type="none" w="med" len="med"/>
                    </a:lnL>
                    <a:lnR w="8574" cap="flat" cmpd="sng" algn="ctr">
                      <a:solidFill>
                        <a:srgbClr val="000000"/>
                      </a:solidFill>
                      <a:prstDash val="solid"/>
                      <a:round/>
                      <a:headEnd type="none" w="med" len="med"/>
                      <a:tailEnd type="none" w="med" len="med"/>
                    </a:lnR>
                    <a:lnT w="8574" cap="flat" cmpd="sng" algn="ctr">
                      <a:solidFill>
                        <a:srgbClr val="000000"/>
                      </a:solidFill>
                      <a:prstDash val="solid"/>
                      <a:round/>
                      <a:headEnd type="none" w="med" len="med"/>
                      <a:tailEnd type="none" w="med" len="med"/>
                    </a:lnT>
                    <a:lnB w="8574" cap="flat" cmpd="sng" algn="ctr">
                      <a:solidFill>
                        <a:srgbClr val="000000"/>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Calibri"/>
                        </a:rPr>
                        <a:t>EVA</a:t>
                      </a:r>
                    </a:p>
                  </a:txBody>
                  <a:tcPr marL="7620" marR="7620" marT="7620" marB="0" anchor="ctr">
                    <a:lnL w="8574" cap="flat" cmpd="sng" algn="ctr">
                      <a:solidFill>
                        <a:srgbClr val="000000"/>
                      </a:solidFill>
                      <a:prstDash val="solid"/>
                      <a:round/>
                      <a:headEnd type="none" w="med" len="med"/>
                      <a:tailEnd type="none" w="med" len="med"/>
                    </a:lnL>
                    <a:lnR w="8574" cap="flat" cmpd="sng" algn="ctr">
                      <a:solidFill>
                        <a:srgbClr val="000000"/>
                      </a:solidFill>
                      <a:prstDash val="solid"/>
                      <a:round/>
                      <a:headEnd type="none" w="med" len="med"/>
                      <a:tailEnd type="none" w="med" len="med"/>
                    </a:lnR>
                    <a:lnT w="8574" cap="flat" cmpd="sng" algn="ctr">
                      <a:solidFill>
                        <a:srgbClr val="000000"/>
                      </a:solidFill>
                      <a:prstDash val="solid"/>
                      <a:round/>
                      <a:headEnd type="none" w="med" len="med"/>
                      <a:tailEnd type="none" w="med" len="med"/>
                    </a:lnT>
                    <a:lnB w="8574" cap="flat" cmpd="sng" algn="ctr">
                      <a:solidFill>
                        <a:srgbClr val="00000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Calibri"/>
                        </a:rPr>
                        <a:t> N8038</a:t>
                      </a:r>
                    </a:p>
                  </a:txBody>
                  <a:tcPr marL="7620" marR="7620" marT="7620" marB="0" anchor="ctr">
                    <a:lnL w="8574" cap="flat" cmpd="sng" algn="ctr">
                      <a:solidFill>
                        <a:srgbClr val="000000"/>
                      </a:solidFill>
                      <a:prstDash val="solid"/>
                      <a:round/>
                      <a:headEnd type="none" w="med" len="med"/>
                      <a:tailEnd type="none" w="med" len="med"/>
                    </a:lnL>
                    <a:lnR w="8574" cap="flat" cmpd="sng" algn="ctr">
                      <a:solidFill>
                        <a:srgbClr val="000000"/>
                      </a:solidFill>
                      <a:prstDash val="solid"/>
                      <a:round/>
                      <a:headEnd type="none" w="med" len="med"/>
                      <a:tailEnd type="none" w="med" len="med"/>
                    </a:lnR>
                    <a:lnT w="8574" cap="flat" cmpd="sng" algn="ctr">
                      <a:solidFill>
                        <a:srgbClr val="000000"/>
                      </a:solidFill>
                      <a:prstDash val="solid"/>
                      <a:round/>
                      <a:headEnd type="none" w="med" len="med"/>
                      <a:tailEnd type="none" w="med" len="med"/>
                    </a:lnT>
                    <a:lnB w="8574" cap="flat" cmpd="sng" algn="ctr">
                      <a:solidFill>
                        <a:srgbClr val="000000"/>
                      </a:solidFill>
                      <a:prstDash val="solid"/>
                      <a:round/>
                      <a:headEnd type="none" w="med" len="med"/>
                      <a:tailEnd type="none" w="med" len="med"/>
                    </a:lnB>
                  </a:tcPr>
                </a:tc>
              </a:tr>
              <a:tr h="453110">
                <a:tc>
                  <a:txBody>
                    <a:bodyPr/>
                    <a:lstStyle/>
                    <a:p>
                      <a:pPr algn="ctr" fontAlgn="ctr"/>
                      <a:r>
                        <a:rPr lang="en-US" sz="1600" b="0" i="0" u="none" strike="noStrike">
                          <a:solidFill>
                            <a:srgbClr val="000000"/>
                          </a:solidFill>
                          <a:effectLst/>
                          <a:latin typeface="Calibri"/>
                        </a:rPr>
                        <a:t>9</a:t>
                      </a:r>
                    </a:p>
                  </a:txBody>
                  <a:tcPr marL="7620" marR="7620" marT="7620" marB="0" anchor="ctr">
                    <a:lnL w="8574" cap="flat" cmpd="sng" algn="ctr">
                      <a:solidFill>
                        <a:srgbClr val="000000"/>
                      </a:solidFill>
                      <a:prstDash val="solid"/>
                      <a:round/>
                      <a:headEnd type="none" w="med" len="med"/>
                      <a:tailEnd type="none" w="med" len="med"/>
                    </a:lnL>
                    <a:lnR w="8574" cap="flat" cmpd="sng" algn="ctr">
                      <a:solidFill>
                        <a:srgbClr val="000000"/>
                      </a:solidFill>
                      <a:prstDash val="solid"/>
                      <a:round/>
                      <a:headEnd type="none" w="med" len="med"/>
                      <a:tailEnd type="none" w="med" len="med"/>
                    </a:lnR>
                    <a:lnT w="8574" cap="flat" cmpd="sng" algn="ctr">
                      <a:solidFill>
                        <a:srgbClr val="000000"/>
                      </a:solidFill>
                      <a:prstDash val="solid"/>
                      <a:round/>
                      <a:headEnd type="none" w="med" len="med"/>
                      <a:tailEnd type="none" w="med" len="med"/>
                    </a:lnT>
                    <a:lnB w="8574" cap="flat" cmpd="sng" algn="ctr">
                      <a:solidFill>
                        <a:srgbClr val="000000"/>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Calibri"/>
                        </a:rPr>
                        <a:t>HDPE</a:t>
                      </a:r>
                    </a:p>
                  </a:txBody>
                  <a:tcPr marL="7620" marR="7620" marT="7620" marB="0" anchor="ctr">
                    <a:lnL w="8574" cap="flat" cmpd="sng" algn="ctr">
                      <a:solidFill>
                        <a:srgbClr val="000000"/>
                      </a:solidFill>
                      <a:prstDash val="solid"/>
                      <a:round/>
                      <a:headEnd type="none" w="med" len="med"/>
                      <a:tailEnd type="none" w="med" len="med"/>
                    </a:lnL>
                    <a:lnR w="8574" cap="flat" cmpd="sng" algn="ctr">
                      <a:solidFill>
                        <a:srgbClr val="000000"/>
                      </a:solidFill>
                      <a:prstDash val="solid"/>
                      <a:round/>
                      <a:headEnd type="none" w="med" len="med"/>
                      <a:tailEnd type="none" w="med" len="med"/>
                    </a:lnR>
                    <a:lnT w="8574" cap="flat" cmpd="sng" algn="ctr">
                      <a:solidFill>
                        <a:srgbClr val="000000"/>
                      </a:solidFill>
                      <a:prstDash val="solid"/>
                      <a:round/>
                      <a:headEnd type="none" w="med" len="med"/>
                      <a:tailEnd type="none" w="med" len="med"/>
                    </a:lnT>
                    <a:lnB w="8574" cap="flat" cmpd="sng" algn="ctr">
                      <a:solidFill>
                        <a:srgbClr val="00000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Calibri"/>
                        </a:rPr>
                        <a:t> B-6401</a:t>
                      </a:r>
                    </a:p>
                  </a:txBody>
                  <a:tcPr marL="7620" marR="7620" marT="7620" marB="0" anchor="ctr">
                    <a:lnL w="8574" cap="flat" cmpd="sng" algn="ctr">
                      <a:solidFill>
                        <a:srgbClr val="000000"/>
                      </a:solidFill>
                      <a:prstDash val="solid"/>
                      <a:round/>
                      <a:headEnd type="none" w="med" len="med"/>
                      <a:tailEnd type="none" w="med" len="med"/>
                    </a:lnL>
                    <a:lnR w="8574" cap="flat" cmpd="sng" algn="ctr">
                      <a:solidFill>
                        <a:srgbClr val="000000"/>
                      </a:solidFill>
                      <a:prstDash val="solid"/>
                      <a:round/>
                      <a:headEnd type="none" w="med" len="med"/>
                      <a:tailEnd type="none" w="med" len="med"/>
                    </a:lnR>
                    <a:lnT w="8574" cap="flat" cmpd="sng" algn="ctr">
                      <a:solidFill>
                        <a:srgbClr val="000000"/>
                      </a:solidFill>
                      <a:prstDash val="solid"/>
                      <a:round/>
                      <a:headEnd type="none" w="med" len="med"/>
                      <a:tailEnd type="none" w="med" len="med"/>
                    </a:lnT>
                    <a:lnB w="8574" cap="flat" cmpd="sng" algn="ctr">
                      <a:solidFill>
                        <a:srgbClr val="000000"/>
                      </a:solidFill>
                      <a:prstDash val="solid"/>
                      <a:round/>
                      <a:headEnd type="none" w="med" len="med"/>
                      <a:tailEnd type="none" w="med" len="med"/>
                    </a:lnB>
                  </a:tcPr>
                </a:tc>
              </a:tr>
              <a:tr h="370825">
                <a:tc>
                  <a:txBody>
                    <a:bodyPr/>
                    <a:lstStyle/>
                    <a:p>
                      <a:pPr algn="ctr" fontAlgn="ctr"/>
                      <a:r>
                        <a:rPr lang="en-US" sz="1600" b="0" i="0" u="none" strike="noStrike">
                          <a:solidFill>
                            <a:srgbClr val="000000"/>
                          </a:solidFill>
                          <a:effectLst/>
                          <a:latin typeface="Calibri"/>
                        </a:rPr>
                        <a:t>10</a:t>
                      </a:r>
                    </a:p>
                  </a:txBody>
                  <a:tcPr marL="7620" marR="7620" marT="7620" marB="0" anchor="ctr">
                    <a:lnL w="8574" cap="flat" cmpd="sng" algn="ctr">
                      <a:solidFill>
                        <a:srgbClr val="000000"/>
                      </a:solidFill>
                      <a:prstDash val="solid"/>
                      <a:round/>
                      <a:headEnd type="none" w="med" len="med"/>
                      <a:tailEnd type="none" w="med" len="med"/>
                    </a:lnL>
                    <a:lnR w="8574" cap="flat" cmpd="sng" algn="ctr">
                      <a:solidFill>
                        <a:srgbClr val="000000"/>
                      </a:solidFill>
                      <a:prstDash val="solid"/>
                      <a:round/>
                      <a:headEnd type="none" w="med" len="med"/>
                      <a:tailEnd type="none" w="med" len="med"/>
                    </a:lnR>
                    <a:lnT w="8574" cap="flat" cmpd="sng" algn="ctr">
                      <a:solidFill>
                        <a:srgbClr val="000000"/>
                      </a:solidFill>
                      <a:prstDash val="solid"/>
                      <a:round/>
                      <a:headEnd type="none" w="med" len="med"/>
                      <a:tailEnd type="none" w="med" len="med"/>
                    </a:lnT>
                    <a:lnB w="8574" cap="flat" cmpd="sng" algn="ctr">
                      <a:solidFill>
                        <a:srgbClr val="000000"/>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Calibri"/>
                        </a:rPr>
                        <a:t>HDPE</a:t>
                      </a:r>
                    </a:p>
                  </a:txBody>
                  <a:tcPr marL="7620" marR="7620" marT="7620" marB="0" anchor="ctr">
                    <a:lnL w="8574" cap="flat" cmpd="sng" algn="ctr">
                      <a:solidFill>
                        <a:srgbClr val="000000"/>
                      </a:solidFill>
                      <a:prstDash val="solid"/>
                      <a:round/>
                      <a:headEnd type="none" w="med" len="med"/>
                      <a:tailEnd type="none" w="med" len="med"/>
                    </a:lnL>
                    <a:lnR w="8574" cap="flat" cmpd="sng" algn="ctr">
                      <a:solidFill>
                        <a:srgbClr val="000000"/>
                      </a:solidFill>
                      <a:prstDash val="solid"/>
                      <a:round/>
                      <a:headEnd type="none" w="med" len="med"/>
                      <a:tailEnd type="none" w="med" len="med"/>
                    </a:lnR>
                    <a:lnT w="8574" cap="flat" cmpd="sng" algn="ctr">
                      <a:solidFill>
                        <a:srgbClr val="000000"/>
                      </a:solidFill>
                      <a:prstDash val="solid"/>
                      <a:round/>
                      <a:headEnd type="none" w="med" len="med"/>
                      <a:tailEnd type="none" w="med" len="med"/>
                    </a:lnT>
                    <a:lnB w="8574" cap="flat" cmpd="sng" algn="ctr">
                      <a:solidFill>
                        <a:srgbClr val="00000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Calibri"/>
                        </a:rPr>
                        <a:t> HD50MA 180</a:t>
                      </a:r>
                    </a:p>
                  </a:txBody>
                  <a:tcPr marL="7620" marR="7620" marT="7620" marB="0" anchor="ctr">
                    <a:lnL w="8574" cap="flat" cmpd="sng" algn="ctr">
                      <a:solidFill>
                        <a:srgbClr val="000000"/>
                      </a:solidFill>
                      <a:prstDash val="solid"/>
                      <a:round/>
                      <a:headEnd type="none" w="med" len="med"/>
                      <a:tailEnd type="none" w="med" len="med"/>
                    </a:lnL>
                    <a:lnR w="8574" cap="flat" cmpd="sng" algn="ctr">
                      <a:solidFill>
                        <a:srgbClr val="000000"/>
                      </a:solidFill>
                      <a:prstDash val="solid"/>
                      <a:round/>
                      <a:headEnd type="none" w="med" len="med"/>
                      <a:tailEnd type="none" w="med" len="med"/>
                    </a:lnR>
                    <a:lnT w="8574" cap="flat" cmpd="sng" algn="ctr">
                      <a:solidFill>
                        <a:srgbClr val="000000"/>
                      </a:solidFill>
                      <a:prstDash val="solid"/>
                      <a:round/>
                      <a:headEnd type="none" w="med" len="med"/>
                      <a:tailEnd type="none" w="med" len="med"/>
                    </a:lnT>
                    <a:lnB w="8574" cap="flat" cmpd="sng" algn="ctr">
                      <a:solidFill>
                        <a:srgbClr val="000000"/>
                      </a:solidFill>
                      <a:prstDash val="solid"/>
                      <a:round/>
                      <a:headEnd type="none" w="med" len="med"/>
                      <a:tailEnd type="none" w="med" len="med"/>
                    </a:lnB>
                  </a:tcPr>
                </a:tc>
              </a:tr>
              <a:tr h="370825">
                <a:tc>
                  <a:txBody>
                    <a:bodyPr/>
                    <a:lstStyle/>
                    <a:p>
                      <a:pPr algn="ctr" fontAlgn="ctr"/>
                      <a:r>
                        <a:rPr lang="en-US" sz="1600" b="0" i="0" u="none" strike="noStrike">
                          <a:solidFill>
                            <a:srgbClr val="000000"/>
                          </a:solidFill>
                          <a:effectLst/>
                          <a:latin typeface="Calibri"/>
                        </a:rPr>
                        <a:t>11</a:t>
                      </a:r>
                    </a:p>
                  </a:txBody>
                  <a:tcPr marL="7620" marR="7620" marT="7620" marB="0" anchor="ctr">
                    <a:lnL w="8574" cap="flat" cmpd="sng" algn="ctr">
                      <a:solidFill>
                        <a:srgbClr val="000000"/>
                      </a:solidFill>
                      <a:prstDash val="solid"/>
                      <a:round/>
                      <a:headEnd type="none" w="med" len="med"/>
                      <a:tailEnd type="none" w="med" len="med"/>
                    </a:lnL>
                    <a:lnR w="8574" cap="flat" cmpd="sng" algn="ctr">
                      <a:solidFill>
                        <a:srgbClr val="000000"/>
                      </a:solidFill>
                      <a:prstDash val="solid"/>
                      <a:round/>
                      <a:headEnd type="none" w="med" len="med"/>
                      <a:tailEnd type="none" w="med" len="med"/>
                    </a:lnR>
                    <a:lnT w="8574" cap="flat" cmpd="sng" algn="ctr">
                      <a:solidFill>
                        <a:srgbClr val="000000"/>
                      </a:solidFill>
                      <a:prstDash val="solid"/>
                      <a:round/>
                      <a:headEnd type="none" w="med" len="med"/>
                      <a:tailEnd type="none" w="med" len="med"/>
                    </a:lnT>
                    <a:lnB w="8574" cap="flat" cmpd="sng" algn="ctr">
                      <a:solidFill>
                        <a:srgbClr val="000000"/>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Calibri"/>
                        </a:rPr>
                        <a:t>HYTREL</a:t>
                      </a:r>
                    </a:p>
                  </a:txBody>
                  <a:tcPr marL="7620" marR="7620" marT="7620" marB="0" anchor="ctr">
                    <a:lnL w="8574" cap="flat" cmpd="sng" algn="ctr">
                      <a:solidFill>
                        <a:srgbClr val="000000"/>
                      </a:solidFill>
                      <a:prstDash val="solid"/>
                      <a:round/>
                      <a:headEnd type="none" w="med" len="med"/>
                      <a:tailEnd type="none" w="med" len="med"/>
                    </a:lnL>
                    <a:lnR w="8574" cap="flat" cmpd="sng" algn="ctr">
                      <a:solidFill>
                        <a:srgbClr val="000000"/>
                      </a:solidFill>
                      <a:prstDash val="solid"/>
                      <a:round/>
                      <a:headEnd type="none" w="med" len="med"/>
                      <a:tailEnd type="none" w="med" len="med"/>
                    </a:lnR>
                    <a:lnT w="8574" cap="flat" cmpd="sng" algn="ctr">
                      <a:solidFill>
                        <a:srgbClr val="000000"/>
                      </a:solidFill>
                      <a:prstDash val="solid"/>
                      <a:round/>
                      <a:headEnd type="none" w="med" len="med"/>
                      <a:tailEnd type="none" w="med" len="med"/>
                    </a:lnT>
                    <a:lnB w="8574" cap="flat" cmpd="sng" algn="ctr">
                      <a:solidFill>
                        <a:srgbClr val="00000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Calibri"/>
                        </a:rPr>
                        <a:t> 7246</a:t>
                      </a:r>
                    </a:p>
                  </a:txBody>
                  <a:tcPr marL="7620" marR="7620" marT="7620" marB="0" anchor="ctr">
                    <a:lnL w="8574" cap="flat" cmpd="sng" algn="ctr">
                      <a:solidFill>
                        <a:srgbClr val="000000"/>
                      </a:solidFill>
                      <a:prstDash val="solid"/>
                      <a:round/>
                      <a:headEnd type="none" w="med" len="med"/>
                      <a:tailEnd type="none" w="med" len="med"/>
                    </a:lnL>
                    <a:lnR w="8574" cap="flat" cmpd="sng" algn="ctr">
                      <a:solidFill>
                        <a:srgbClr val="000000"/>
                      </a:solidFill>
                      <a:prstDash val="solid"/>
                      <a:round/>
                      <a:headEnd type="none" w="med" len="med"/>
                      <a:tailEnd type="none" w="med" len="med"/>
                    </a:lnR>
                    <a:lnT w="8574" cap="flat" cmpd="sng" algn="ctr">
                      <a:solidFill>
                        <a:srgbClr val="000000"/>
                      </a:solidFill>
                      <a:prstDash val="solid"/>
                      <a:round/>
                      <a:headEnd type="none" w="med" len="med"/>
                      <a:tailEnd type="none" w="med" len="med"/>
                    </a:lnT>
                    <a:lnB w="8574" cap="flat" cmpd="sng" algn="ctr">
                      <a:solidFill>
                        <a:srgbClr val="000000"/>
                      </a:solidFill>
                      <a:prstDash val="solid"/>
                      <a:round/>
                      <a:headEnd type="none" w="med" len="med"/>
                      <a:tailEnd type="none" w="med" len="med"/>
                    </a:lnB>
                  </a:tcPr>
                </a:tc>
              </a:tr>
              <a:tr h="370825">
                <a:tc>
                  <a:txBody>
                    <a:bodyPr/>
                    <a:lstStyle/>
                    <a:p>
                      <a:pPr algn="ctr" fontAlgn="ctr"/>
                      <a:r>
                        <a:rPr lang="en-US" sz="1600" b="0" i="0" u="none" strike="noStrike">
                          <a:solidFill>
                            <a:srgbClr val="000000"/>
                          </a:solidFill>
                          <a:effectLst/>
                          <a:latin typeface="Calibri"/>
                        </a:rPr>
                        <a:t>12</a:t>
                      </a:r>
                    </a:p>
                  </a:txBody>
                  <a:tcPr marL="7620" marR="7620" marT="7620" marB="0" anchor="ctr">
                    <a:lnL w="8574" cap="flat" cmpd="sng" algn="ctr">
                      <a:solidFill>
                        <a:srgbClr val="000000"/>
                      </a:solidFill>
                      <a:prstDash val="solid"/>
                      <a:round/>
                      <a:headEnd type="none" w="med" len="med"/>
                      <a:tailEnd type="none" w="med" len="med"/>
                    </a:lnL>
                    <a:lnR w="8574" cap="flat" cmpd="sng" algn="ctr">
                      <a:solidFill>
                        <a:srgbClr val="000000"/>
                      </a:solidFill>
                      <a:prstDash val="solid"/>
                      <a:round/>
                      <a:headEnd type="none" w="med" len="med"/>
                      <a:tailEnd type="none" w="med" len="med"/>
                    </a:lnR>
                    <a:lnT w="8574" cap="flat" cmpd="sng" algn="ctr">
                      <a:solidFill>
                        <a:srgbClr val="000000"/>
                      </a:solidFill>
                      <a:prstDash val="solid"/>
                      <a:round/>
                      <a:headEnd type="none" w="med" len="med"/>
                      <a:tailEnd type="none" w="med" len="med"/>
                    </a:lnT>
                    <a:lnB w="8574" cap="flat" cmpd="sng" algn="ctr">
                      <a:solidFill>
                        <a:srgbClr val="000000"/>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Calibri"/>
                        </a:rPr>
                        <a:t>LUCHAR</a:t>
                      </a:r>
                    </a:p>
                  </a:txBody>
                  <a:tcPr marL="7620" marR="7620" marT="7620" marB="0" anchor="ctr">
                    <a:lnL w="8574" cap="flat" cmpd="sng" algn="ctr">
                      <a:solidFill>
                        <a:srgbClr val="000000"/>
                      </a:solidFill>
                      <a:prstDash val="solid"/>
                      <a:round/>
                      <a:headEnd type="none" w="med" len="med"/>
                      <a:tailEnd type="none" w="med" len="med"/>
                    </a:lnL>
                    <a:lnR w="8574" cap="flat" cmpd="sng" algn="ctr">
                      <a:solidFill>
                        <a:srgbClr val="000000"/>
                      </a:solidFill>
                      <a:prstDash val="solid"/>
                      <a:round/>
                      <a:headEnd type="none" w="med" len="med"/>
                      <a:tailEnd type="none" w="med" len="med"/>
                    </a:lnR>
                    <a:lnT w="8574" cap="flat" cmpd="sng" algn="ctr">
                      <a:solidFill>
                        <a:srgbClr val="000000"/>
                      </a:solidFill>
                      <a:prstDash val="solid"/>
                      <a:round/>
                      <a:headEnd type="none" w="med" len="med"/>
                      <a:tailEnd type="none" w="med" len="med"/>
                    </a:lnT>
                    <a:lnB w="8574" cap="flat" cmpd="sng" algn="ctr">
                      <a:solidFill>
                        <a:srgbClr val="00000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Calibri"/>
                        </a:rPr>
                        <a:t> ARG-10</a:t>
                      </a:r>
                    </a:p>
                  </a:txBody>
                  <a:tcPr marL="7620" marR="7620" marT="7620" marB="0" anchor="ctr">
                    <a:lnL w="8574" cap="flat" cmpd="sng" algn="ctr">
                      <a:solidFill>
                        <a:srgbClr val="000000"/>
                      </a:solidFill>
                      <a:prstDash val="solid"/>
                      <a:round/>
                      <a:headEnd type="none" w="med" len="med"/>
                      <a:tailEnd type="none" w="med" len="med"/>
                    </a:lnL>
                    <a:lnR w="8574" cap="flat" cmpd="sng" algn="ctr">
                      <a:solidFill>
                        <a:srgbClr val="000000"/>
                      </a:solidFill>
                      <a:prstDash val="solid"/>
                      <a:round/>
                      <a:headEnd type="none" w="med" len="med"/>
                      <a:tailEnd type="none" w="med" len="med"/>
                    </a:lnR>
                    <a:lnT w="8574" cap="flat" cmpd="sng" algn="ctr">
                      <a:solidFill>
                        <a:srgbClr val="000000"/>
                      </a:solidFill>
                      <a:prstDash val="solid"/>
                      <a:round/>
                      <a:headEnd type="none" w="med" len="med"/>
                      <a:tailEnd type="none" w="med" len="med"/>
                    </a:lnT>
                    <a:lnB w="8574" cap="flat" cmpd="sng" algn="ctr">
                      <a:solidFill>
                        <a:srgbClr val="000000"/>
                      </a:solidFill>
                      <a:prstDash val="solid"/>
                      <a:round/>
                      <a:headEnd type="none" w="med" len="med"/>
                      <a:tailEnd type="none" w="med" len="med"/>
                    </a:lnB>
                  </a:tcPr>
                </a:tc>
              </a:tr>
              <a:tr h="370825">
                <a:tc>
                  <a:txBody>
                    <a:bodyPr/>
                    <a:lstStyle/>
                    <a:p>
                      <a:pPr algn="ctr" fontAlgn="ctr"/>
                      <a:r>
                        <a:rPr lang="en-US" sz="1600" b="0" i="0" u="none" strike="noStrike">
                          <a:solidFill>
                            <a:srgbClr val="000000"/>
                          </a:solidFill>
                          <a:effectLst/>
                          <a:latin typeface="Calibri"/>
                        </a:rPr>
                        <a:t>13</a:t>
                      </a:r>
                    </a:p>
                  </a:txBody>
                  <a:tcPr marL="7620" marR="7620" marT="7620" marB="0" anchor="ctr">
                    <a:lnL w="8574" cap="flat" cmpd="sng" algn="ctr">
                      <a:solidFill>
                        <a:srgbClr val="000000"/>
                      </a:solidFill>
                      <a:prstDash val="solid"/>
                      <a:round/>
                      <a:headEnd type="none" w="med" len="med"/>
                      <a:tailEnd type="none" w="med" len="med"/>
                    </a:lnL>
                    <a:lnR w="8574" cap="flat" cmpd="sng" algn="ctr">
                      <a:solidFill>
                        <a:srgbClr val="000000"/>
                      </a:solidFill>
                      <a:prstDash val="solid"/>
                      <a:round/>
                      <a:headEnd type="none" w="med" len="med"/>
                      <a:tailEnd type="none" w="med" len="med"/>
                    </a:lnR>
                    <a:lnT w="8574" cap="flat" cmpd="sng" algn="ctr">
                      <a:solidFill>
                        <a:srgbClr val="000000"/>
                      </a:solidFill>
                      <a:prstDash val="solid"/>
                      <a:round/>
                      <a:headEnd type="none" w="med" len="med"/>
                      <a:tailEnd type="none" w="med" len="med"/>
                    </a:lnT>
                    <a:lnB w="8574" cap="flat" cmpd="sng" algn="ctr">
                      <a:solidFill>
                        <a:srgbClr val="000000"/>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Calibri"/>
                        </a:rPr>
                        <a:t>NYLON</a:t>
                      </a:r>
                    </a:p>
                  </a:txBody>
                  <a:tcPr marL="7620" marR="7620" marT="7620" marB="0" anchor="ctr">
                    <a:lnL w="8574" cap="flat" cmpd="sng" algn="ctr">
                      <a:solidFill>
                        <a:srgbClr val="000000"/>
                      </a:solidFill>
                      <a:prstDash val="solid"/>
                      <a:round/>
                      <a:headEnd type="none" w="med" len="med"/>
                      <a:tailEnd type="none" w="med" len="med"/>
                    </a:lnL>
                    <a:lnR w="8574" cap="flat" cmpd="sng" algn="ctr">
                      <a:solidFill>
                        <a:srgbClr val="000000"/>
                      </a:solidFill>
                      <a:prstDash val="solid"/>
                      <a:round/>
                      <a:headEnd type="none" w="med" len="med"/>
                      <a:tailEnd type="none" w="med" len="med"/>
                    </a:lnR>
                    <a:lnT w="8574" cap="flat" cmpd="sng" algn="ctr">
                      <a:solidFill>
                        <a:srgbClr val="000000"/>
                      </a:solidFill>
                      <a:prstDash val="solid"/>
                      <a:round/>
                      <a:headEnd type="none" w="med" len="med"/>
                      <a:tailEnd type="none" w="med" len="med"/>
                    </a:lnT>
                    <a:lnB w="8574" cap="flat" cmpd="sng" algn="ctr">
                      <a:solidFill>
                        <a:srgbClr val="00000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Calibri"/>
                        </a:rPr>
                        <a:t> 66BN RN66GF33</a:t>
                      </a:r>
                    </a:p>
                  </a:txBody>
                  <a:tcPr marL="7620" marR="7620" marT="7620" marB="0" anchor="ctr">
                    <a:lnL w="8574" cap="flat" cmpd="sng" algn="ctr">
                      <a:solidFill>
                        <a:srgbClr val="000000"/>
                      </a:solidFill>
                      <a:prstDash val="solid"/>
                      <a:round/>
                      <a:headEnd type="none" w="med" len="med"/>
                      <a:tailEnd type="none" w="med" len="med"/>
                    </a:lnL>
                    <a:lnR w="8574" cap="flat" cmpd="sng" algn="ctr">
                      <a:solidFill>
                        <a:srgbClr val="000000"/>
                      </a:solidFill>
                      <a:prstDash val="solid"/>
                      <a:round/>
                      <a:headEnd type="none" w="med" len="med"/>
                      <a:tailEnd type="none" w="med" len="med"/>
                    </a:lnR>
                    <a:lnT w="8574" cap="flat" cmpd="sng" algn="ctr">
                      <a:solidFill>
                        <a:srgbClr val="000000"/>
                      </a:solidFill>
                      <a:prstDash val="solid"/>
                      <a:round/>
                      <a:headEnd type="none" w="med" len="med"/>
                      <a:tailEnd type="none" w="med" len="med"/>
                    </a:lnT>
                    <a:lnB w="8574" cap="flat" cmpd="sng" algn="ctr">
                      <a:solidFill>
                        <a:srgbClr val="000000"/>
                      </a:solidFill>
                      <a:prstDash val="solid"/>
                      <a:round/>
                      <a:headEnd type="none" w="med" len="med"/>
                      <a:tailEnd type="none" w="med" len="med"/>
                    </a:lnB>
                  </a:tcPr>
                </a:tc>
              </a:tr>
              <a:tr h="370825">
                <a:tc>
                  <a:txBody>
                    <a:bodyPr/>
                    <a:lstStyle/>
                    <a:p>
                      <a:pPr algn="ctr" fontAlgn="ctr"/>
                      <a:r>
                        <a:rPr lang="en-US" sz="1600" b="0" i="0" u="none" strike="noStrike">
                          <a:solidFill>
                            <a:srgbClr val="000000"/>
                          </a:solidFill>
                          <a:effectLst/>
                          <a:latin typeface="Calibri"/>
                        </a:rPr>
                        <a:t>14</a:t>
                      </a:r>
                    </a:p>
                  </a:txBody>
                  <a:tcPr marL="7620" marR="7620" marT="7620" marB="0" anchor="ctr">
                    <a:lnL w="8574" cap="flat" cmpd="sng" algn="ctr">
                      <a:solidFill>
                        <a:srgbClr val="000000"/>
                      </a:solidFill>
                      <a:prstDash val="solid"/>
                      <a:round/>
                      <a:headEnd type="none" w="med" len="med"/>
                      <a:tailEnd type="none" w="med" len="med"/>
                    </a:lnL>
                    <a:lnR w="8574" cap="flat" cmpd="sng" algn="ctr">
                      <a:solidFill>
                        <a:srgbClr val="000000"/>
                      </a:solidFill>
                      <a:prstDash val="solid"/>
                      <a:round/>
                      <a:headEnd type="none" w="med" len="med"/>
                      <a:tailEnd type="none" w="med" len="med"/>
                    </a:lnR>
                    <a:lnT w="8574" cap="flat" cmpd="sng" algn="ctr">
                      <a:solidFill>
                        <a:srgbClr val="000000"/>
                      </a:solidFill>
                      <a:prstDash val="solid"/>
                      <a:round/>
                      <a:headEnd type="none" w="med" len="med"/>
                      <a:tailEnd type="none" w="med" len="med"/>
                    </a:lnT>
                    <a:lnB w="8574" cap="flat" cmpd="sng" algn="ctr">
                      <a:solidFill>
                        <a:srgbClr val="000000"/>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Calibri"/>
                        </a:rPr>
                        <a:t>NYLON</a:t>
                      </a:r>
                    </a:p>
                  </a:txBody>
                  <a:tcPr marL="7620" marR="7620" marT="7620" marB="0" anchor="ctr">
                    <a:lnL w="8574" cap="flat" cmpd="sng" algn="ctr">
                      <a:solidFill>
                        <a:srgbClr val="000000"/>
                      </a:solidFill>
                      <a:prstDash val="solid"/>
                      <a:round/>
                      <a:headEnd type="none" w="med" len="med"/>
                      <a:tailEnd type="none" w="med" len="med"/>
                    </a:lnL>
                    <a:lnR w="8574" cap="flat" cmpd="sng" algn="ctr">
                      <a:solidFill>
                        <a:srgbClr val="000000"/>
                      </a:solidFill>
                      <a:prstDash val="solid"/>
                      <a:round/>
                      <a:headEnd type="none" w="med" len="med"/>
                      <a:tailEnd type="none" w="med" len="med"/>
                    </a:lnR>
                    <a:lnT w="8574" cap="flat" cmpd="sng" algn="ctr">
                      <a:solidFill>
                        <a:srgbClr val="000000"/>
                      </a:solidFill>
                      <a:prstDash val="solid"/>
                      <a:round/>
                      <a:headEnd type="none" w="med" len="med"/>
                      <a:tailEnd type="none" w="med" len="med"/>
                    </a:lnT>
                    <a:lnB w="8574" cap="flat" cmpd="sng" algn="ctr">
                      <a:solidFill>
                        <a:srgbClr val="00000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Calibri"/>
                        </a:rPr>
                        <a:t>TORAY(CM3006G50)</a:t>
                      </a:r>
                    </a:p>
                  </a:txBody>
                  <a:tcPr marL="7620" marR="7620" marT="7620" marB="0" anchor="ctr">
                    <a:lnL w="8574" cap="flat" cmpd="sng" algn="ctr">
                      <a:solidFill>
                        <a:srgbClr val="000000"/>
                      </a:solidFill>
                      <a:prstDash val="solid"/>
                      <a:round/>
                      <a:headEnd type="none" w="med" len="med"/>
                      <a:tailEnd type="none" w="med" len="med"/>
                    </a:lnL>
                    <a:lnR w="8574" cap="flat" cmpd="sng" algn="ctr">
                      <a:solidFill>
                        <a:srgbClr val="000000"/>
                      </a:solidFill>
                      <a:prstDash val="solid"/>
                      <a:round/>
                      <a:headEnd type="none" w="med" len="med"/>
                      <a:tailEnd type="none" w="med" len="med"/>
                    </a:lnR>
                    <a:lnT w="8574" cap="flat" cmpd="sng" algn="ctr">
                      <a:solidFill>
                        <a:srgbClr val="000000"/>
                      </a:solidFill>
                      <a:prstDash val="solid"/>
                      <a:round/>
                      <a:headEnd type="none" w="med" len="med"/>
                      <a:tailEnd type="none" w="med" len="med"/>
                    </a:lnT>
                    <a:lnB w="8574" cap="flat" cmpd="sng" algn="ctr">
                      <a:solidFill>
                        <a:srgbClr val="000000"/>
                      </a:solidFill>
                      <a:prstDash val="solid"/>
                      <a:round/>
                      <a:headEnd type="none" w="med" len="med"/>
                      <a:tailEnd type="none" w="med" len="med"/>
                    </a:lnB>
                  </a:tcPr>
                </a:tc>
              </a:tr>
              <a:tr h="370825">
                <a:tc>
                  <a:txBody>
                    <a:bodyPr/>
                    <a:lstStyle/>
                    <a:p>
                      <a:pPr algn="ctr" fontAlgn="ctr"/>
                      <a:r>
                        <a:rPr lang="en-US" sz="1600" b="0" i="0" u="none" strike="noStrike">
                          <a:solidFill>
                            <a:srgbClr val="000000"/>
                          </a:solidFill>
                          <a:effectLst/>
                          <a:latin typeface="Calibri"/>
                        </a:rPr>
                        <a:t>15</a:t>
                      </a:r>
                    </a:p>
                  </a:txBody>
                  <a:tcPr marL="7620" marR="7620" marT="7620" marB="0" anchor="ctr">
                    <a:lnL w="8574" cap="flat" cmpd="sng" algn="ctr">
                      <a:solidFill>
                        <a:srgbClr val="000000"/>
                      </a:solidFill>
                      <a:prstDash val="solid"/>
                      <a:round/>
                      <a:headEnd type="none" w="med" len="med"/>
                      <a:tailEnd type="none" w="med" len="med"/>
                    </a:lnL>
                    <a:lnR w="8574" cap="flat" cmpd="sng" algn="ctr">
                      <a:solidFill>
                        <a:srgbClr val="000000"/>
                      </a:solidFill>
                      <a:prstDash val="solid"/>
                      <a:round/>
                      <a:headEnd type="none" w="med" len="med"/>
                      <a:tailEnd type="none" w="med" len="med"/>
                    </a:lnR>
                    <a:lnT w="8574" cap="flat" cmpd="sng" algn="ctr">
                      <a:solidFill>
                        <a:srgbClr val="000000"/>
                      </a:solidFill>
                      <a:prstDash val="solid"/>
                      <a:round/>
                      <a:headEnd type="none" w="med" len="med"/>
                      <a:tailEnd type="none" w="med" len="med"/>
                    </a:lnT>
                    <a:lnB w="8574" cap="flat" cmpd="sng" algn="ctr">
                      <a:solidFill>
                        <a:srgbClr val="000000"/>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Calibri"/>
                        </a:rPr>
                        <a:t>NYLON-6</a:t>
                      </a:r>
                    </a:p>
                  </a:txBody>
                  <a:tcPr marL="7620" marR="7620" marT="7620" marB="0" anchor="ctr">
                    <a:lnL w="8574" cap="flat" cmpd="sng" algn="ctr">
                      <a:solidFill>
                        <a:srgbClr val="000000"/>
                      </a:solidFill>
                      <a:prstDash val="solid"/>
                      <a:round/>
                      <a:headEnd type="none" w="med" len="med"/>
                      <a:tailEnd type="none" w="med" len="med"/>
                    </a:lnL>
                    <a:lnR w="8574" cap="flat" cmpd="sng" algn="ctr">
                      <a:solidFill>
                        <a:srgbClr val="000000"/>
                      </a:solidFill>
                      <a:prstDash val="solid"/>
                      <a:round/>
                      <a:headEnd type="none" w="med" len="med"/>
                      <a:tailEnd type="none" w="med" len="med"/>
                    </a:lnR>
                    <a:lnT w="8574" cap="flat" cmpd="sng" algn="ctr">
                      <a:solidFill>
                        <a:srgbClr val="000000"/>
                      </a:solidFill>
                      <a:prstDash val="solid"/>
                      <a:round/>
                      <a:headEnd type="none" w="med" len="med"/>
                      <a:tailEnd type="none" w="med" len="med"/>
                    </a:lnT>
                    <a:lnB w="8574" cap="flat" cmpd="sng" algn="ctr">
                      <a:solidFill>
                        <a:srgbClr val="00000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Calibri"/>
                        </a:rPr>
                        <a:t> 73G30L BLACK</a:t>
                      </a:r>
                    </a:p>
                  </a:txBody>
                  <a:tcPr marL="7620" marR="7620" marT="7620" marB="0" anchor="ctr">
                    <a:lnL w="8574" cap="flat" cmpd="sng" algn="ctr">
                      <a:solidFill>
                        <a:srgbClr val="000000"/>
                      </a:solidFill>
                      <a:prstDash val="solid"/>
                      <a:round/>
                      <a:headEnd type="none" w="med" len="med"/>
                      <a:tailEnd type="none" w="med" len="med"/>
                    </a:lnL>
                    <a:lnR w="8574" cap="flat" cmpd="sng" algn="ctr">
                      <a:solidFill>
                        <a:srgbClr val="000000"/>
                      </a:solidFill>
                      <a:prstDash val="solid"/>
                      <a:round/>
                      <a:headEnd type="none" w="med" len="med"/>
                      <a:tailEnd type="none" w="med" len="med"/>
                    </a:lnR>
                    <a:lnT w="8574" cap="flat" cmpd="sng" algn="ctr">
                      <a:solidFill>
                        <a:srgbClr val="000000"/>
                      </a:solidFill>
                      <a:prstDash val="solid"/>
                      <a:round/>
                      <a:headEnd type="none" w="med" len="med"/>
                      <a:tailEnd type="none" w="med" len="med"/>
                    </a:lnT>
                    <a:lnB w="8574" cap="flat" cmpd="sng" algn="ctr">
                      <a:solidFill>
                        <a:srgbClr val="000000"/>
                      </a:solidFill>
                      <a:prstDash val="solid"/>
                      <a:round/>
                      <a:headEnd type="none" w="med" len="med"/>
                      <a:tailEnd type="none" w="med" len="med"/>
                    </a:lnB>
                  </a:tcPr>
                </a:tc>
              </a:tr>
              <a:tr h="370825">
                <a:tc>
                  <a:txBody>
                    <a:bodyPr/>
                    <a:lstStyle/>
                    <a:p>
                      <a:pPr algn="ctr" fontAlgn="ctr"/>
                      <a:r>
                        <a:rPr lang="en-US" sz="1600" b="0" i="0" u="none" strike="noStrike">
                          <a:solidFill>
                            <a:srgbClr val="000000"/>
                          </a:solidFill>
                          <a:effectLst/>
                          <a:latin typeface="Calibri"/>
                        </a:rPr>
                        <a:t>16</a:t>
                      </a:r>
                    </a:p>
                  </a:txBody>
                  <a:tcPr marL="7620" marR="7620" marT="7620" marB="0" anchor="ctr">
                    <a:lnL w="8574" cap="flat" cmpd="sng" algn="ctr">
                      <a:solidFill>
                        <a:srgbClr val="000000"/>
                      </a:solidFill>
                      <a:prstDash val="solid"/>
                      <a:round/>
                      <a:headEnd type="none" w="med" len="med"/>
                      <a:tailEnd type="none" w="med" len="med"/>
                    </a:lnL>
                    <a:lnR w="8574" cap="flat" cmpd="sng" algn="ctr">
                      <a:solidFill>
                        <a:srgbClr val="000000"/>
                      </a:solidFill>
                      <a:prstDash val="solid"/>
                      <a:round/>
                      <a:headEnd type="none" w="med" len="med"/>
                      <a:tailEnd type="none" w="med" len="med"/>
                    </a:lnR>
                    <a:lnT w="8574" cap="flat" cmpd="sng" algn="ctr">
                      <a:solidFill>
                        <a:srgbClr val="000000"/>
                      </a:solidFill>
                      <a:prstDash val="solid"/>
                      <a:round/>
                      <a:headEnd type="none" w="med" len="med"/>
                      <a:tailEnd type="none" w="med" len="med"/>
                    </a:lnT>
                    <a:lnB w="8574" cap="flat" cmpd="sng" algn="ctr">
                      <a:solidFill>
                        <a:srgbClr val="000000"/>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Calibri"/>
                        </a:rPr>
                        <a:t>NYLON-6</a:t>
                      </a:r>
                    </a:p>
                  </a:txBody>
                  <a:tcPr marL="7620" marR="7620" marT="7620" marB="0" anchor="ctr">
                    <a:lnL w="8574" cap="flat" cmpd="sng" algn="ctr">
                      <a:solidFill>
                        <a:srgbClr val="000000"/>
                      </a:solidFill>
                      <a:prstDash val="solid"/>
                      <a:round/>
                      <a:headEnd type="none" w="med" len="med"/>
                      <a:tailEnd type="none" w="med" len="med"/>
                    </a:lnL>
                    <a:lnR w="8574" cap="flat" cmpd="sng" algn="ctr">
                      <a:solidFill>
                        <a:srgbClr val="000000"/>
                      </a:solidFill>
                      <a:prstDash val="solid"/>
                      <a:round/>
                      <a:headEnd type="none" w="med" len="med"/>
                      <a:tailEnd type="none" w="med" len="med"/>
                    </a:lnR>
                    <a:lnT w="8574" cap="flat" cmpd="sng" algn="ctr">
                      <a:solidFill>
                        <a:srgbClr val="000000"/>
                      </a:solidFill>
                      <a:prstDash val="solid"/>
                      <a:round/>
                      <a:headEnd type="none" w="med" len="med"/>
                      <a:tailEnd type="none" w="med" len="med"/>
                    </a:lnT>
                    <a:lnB w="8574" cap="flat" cmpd="sng" algn="ctr">
                      <a:solidFill>
                        <a:srgbClr val="00000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Calibri"/>
                        </a:rPr>
                        <a:t> B30S</a:t>
                      </a:r>
                    </a:p>
                  </a:txBody>
                  <a:tcPr marL="7620" marR="7620" marT="7620" marB="0" anchor="ctr">
                    <a:lnL w="8574" cap="flat" cmpd="sng" algn="ctr">
                      <a:solidFill>
                        <a:srgbClr val="000000"/>
                      </a:solidFill>
                      <a:prstDash val="solid"/>
                      <a:round/>
                      <a:headEnd type="none" w="med" len="med"/>
                      <a:tailEnd type="none" w="med" len="med"/>
                    </a:lnL>
                    <a:lnR w="8574" cap="flat" cmpd="sng" algn="ctr">
                      <a:solidFill>
                        <a:srgbClr val="000000"/>
                      </a:solidFill>
                      <a:prstDash val="solid"/>
                      <a:round/>
                      <a:headEnd type="none" w="med" len="med"/>
                      <a:tailEnd type="none" w="med" len="med"/>
                    </a:lnR>
                    <a:lnT w="8574" cap="flat" cmpd="sng" algn="ctr">
                      <a:solidFill>
                        <a:srgbClr val="000000"/>
                      </a:solidFill>
                      <a:prstDash val="solid"/>
                      <a:round/>
                      <a:headEnd type="none" w="med" len="med"/>
                      <a:tailEnd type="none" w="med" len="med"/>
                    </a:lnT>
                    <a:lnB w="8574" cap="flat" cmpd="sng" algn="ctr">
                      <a:solidFill>
                        <a:srgbClr val="000000"/>
                      </a:solidFill>
                      <a:prstDash val="solid"/>
                      <a:round/>
                      <a:headEnd type="none" w="med" len="med"/>
                      <a:tailEnd type="none" w="med" len="med"/>
                    </a:lnB>
                  </a:tcPr>
                </a:tc>
              </a:tr>
              <a:tr h="370825">
                <a:tc>
                  <a:txBody>
                    <a:bodyPr/>
                    <a:lstStyle/>
                    <a:p>
                      <a:pPr algn="ctr" fontAlgn="ctr"/>
                      <a:r>
                        <a:rPr lang="en-US" sz="1600" b="0" i="0" u="none" strike="noStrike">
                          <a:solidFill>
                            <a:srgbClr val="000000"/>
                          </a:solidFill>
                          <a:effectLst/>
                          <a:latin typeface="Calibri"/>
                        </a:rPr>
                        <a:t>17</a:t>
                      </a:r>
                    </a:p>
                  </a:txBody>
                  <a:tcPr marL="7620" marR="7620" marT="7620" marB="0" anchor="ctr">
                    <a:lnL w="8574" cap="flat" cmpd="sng" algn="ctr">
                      <a:solidFill>
                        <a:srgbClr val="000000"/>
                      </a:solidFill>
                      <a:prstDash val="solid"/>
                      <a:round/>
                      <a:headEnd type="none" w="med" len="med"/>
                      <a:tailEnd type="none" w="med" len="med"/>
                    </a:lnL>
                    <a:lnR w="8574" cap="flat" cmpd="sng" algn="ctr">
                      <a:solidFill>
                        <a:srgbClr val="000000"/>
                      </a:solidFill>
                      <a:prstDash val="solid"/>
                      <a:round/>
                      <a:headEnd type="none" w="med" len="med"/>
                      <a:tailEnd type="none" w="med" len="med"/>
                    </a:lnR>
                    <a:lnT w="8574" cap="flat" cmpd="sng" algn="ctr">
                      <a:solidFill>
                        <a:srgbClr val="000000"/>
                      </a:solidFill>
                      <a:prstDash val="solid"/>
                      <a:round/>
                      <a:headEnd type="none" w="med" len="med"/>
                      <a:tailEnd type="none" w="med" len="med"/>
                    </a:lnT>
                    <a:lnB w="8574" cap="flat" cmpd="sng" algn="ctr">
                      <a:solidFill>
                        <a:srgbClr val="000000"/>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Calibri"/>
                        </a:rPr>
                        <a:t>NYLON-6</a:t>
                      </a:r>
                    </a:p>
                  </a:txBody>
                  <a:tcPr marL="7620" marR="7620" marT="7620" marB="0" anchor="ctr">
                    <a:lnL w="8574" cap="flat" cmpd="sng" algn="ctr">
                      <a:solidFill>
                        <a:srgbClr val="000000"/>
                      </a:solidFill>
                      <a:prstDash val="solid"/>
                      <a:round/>
                      <a:headEnd type="none" w="med" len="med"/>
                      <a:tailEnd type="none" w="med" len="med"/>
                    </a:lnL>
                    <a:lnR w="8574" cap="flat" cmpd="sng" algn="ctr">
                      <a:solidFill>
                        <a:srgbClr val="000000"/>
                      </a:solidFill>
                      <a:prstDash val="solid"/>
                      <a:round/>
                      <a:headEnd type="none" w="med" len="med"/>
                      <a:tailEnd type="none" w="med" len="med"/>
                    </a:lnR>
                    <a:lnT w="8574" cap="flat" cmpd="sng" algn="ctr">
                      <a:solidFill>
                        <a:srgbClr val="000000"/>
                      </a:solidFill>
                      <a:prstDash val="solid"/>
                      <a:round/>
                      <a:headEnd type="none" w="med" len="med"/>
                      <a:tailEnd type="none" w="med" len="med"/>
                    </a:lnT>
                    <a:lnB w="8574" cap="flat" cmpd="sng" algn="ctr">
                      <a:solidFill>
                        <a:srgbClr val="00000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Calibri"/>
                        </a:rPr>
                        <a:t> M28RC</a:t>
                      </a:r>
                    </a:p>
                  </a:txBody>
                  <a:tcPr marL="7620" marR="7620" marT="7620" marB="0" anchor="ctr">
                    <a:lnL w="8574" cap="flat" cmpd="sng" algn="ctr">
                      <a:solidFill>
                        <a:srgbClr val="000000"/>
                      </a:solidFill>
                      <a:prstDash val="solid"/>
                      <a:round/>
                      <a:headEnd type="none" w="med" len="med"/>
                      <a:tailEnd type="none" w="med" len="med"/>
                    </a:lnL>
                    <a:lnR w="8574" cap="flat" cmpd="sng" algn="ctr">
                      <a:solidFill>
                        <a:srgbClr val="000000"/>
                      </a:solidFill>
                      <a:prstDash val="solid"/>
                      <a:round/>
                      <a:headEnd type="none" w="med" len="med"/>
                      <a:tailEnd type="none" w="med" len="med"/>
                    </a:lnR>
                    <a:lnT w="8574" cap="flat" cmpd="sng" algn="ctr">
                      <a:solidFill>
                        <a:srgbClr val="000000"/>
                      </a:solidFill>
                      <a:prstDash val="solid"/>
                      <a:round/>
                      <a:headEnd type="none" w="med" len="med"/>
                      <a:tailEnd type="none" w="med" len="med"/>
                    </a:lnT>
                    <a:lnB w="8574" cap="flat" cmpd="sng" algn="ctr">
                      <a:solidFill>
                        <a:srgbClr val="000000"/>
                      </a:solidFill>
                      <a:prstDash val="solid"/>
                      <a:round/>
                      <a:headEnd type="none" w="med" len="med"/>
                      <a:tailEnd type="none" w="med" len="med"/>
                    </a:lnB>
                  </a:tcPr>
                </a:tc>
              </a:tr>
              <a:tr h="370825">
                <a:tc>
                  <a:txBody>
                    <a:bodyPr/>
                    <a:lstStyle/>
                    <a:p>
                      <a:pPr algn="ctr" fontAlgn="ctr"/>
                      <a:r>
                        <a:rPr lang="en-US" sz="1600" b="0" i="0" u="none" strike="noStrike">
                          <a:solidFill>
                            <a:srgbClr val="000000"/>
                          </a:solidFill>
                          <a:effectLst/>
                          <a:latin typeface="Calibri"/>
                        </a:rPr>
                        <a:t>18</a:t>
                      </a:r>
                    </a:p>
                  </a:txBody>
                  <a:tcPr marL="7620" marR="7620" marT="7620" marB="0" anchor="ctr">
                    <a:lnL w="8574" cap="flat" cmpd="sng" algn="ctr">
                      <a:solidFill>
                        <a:srgbClr val="000000"/>
                      </a:solidFill>
                      <a:prstDash val="solid"/>
                      <a:round/>
                      <a:headEnd type="none" w="med" len="med"/>
                      <a:tailEnd type="none" w="med" len="med"/>
                    </a:lnL>
                    <a:lnR w="8574" cap="flat" cmpd="sng" algn="ctr">
                      <a:solidFill>
                        <a:srgbClr val="000000"/>
                      </a:solidFill>
                      <a:prstDash val="solid"/>
                      <a:round/>
                      <a:headEnd type="none" w="med" len="med"/>
                      <a:tailEnd type="none" w="med" len="med"/>
                    </a:lnR>
                    <a:lnT w="8574" cap="flat" cmpd="sng" algn="ctr">
                      <a:solidFill>
                        <a:srgbClr val="000000"/>
                      </a:solidFill>
                      <a:prstDash val="solid"/>
                      <a:round/>
                      <a:headEnd type="none" w="med" len="med"/>
                      <a:tailEnd type="none" w="med" len="med"/>
                    </a:lnT>
                    <a:lnB w="8574" cap="flat" cmpd="sng" algn="ctr">
                      <a:solidFill>
                        <a:srgbClr val="000000"/>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Calibri"/>
                        </a:rPr>
                        <a:t>NYLON-66</a:t>
                      </a:r>
                    </a:p>
                  </a:txBody>
                  <a:tcPr marL="7620" marR="7620" marT="7620" marB="0" anchor="ctr">
                    <a:lnL w="8574" cap="flat" cmpd="sng" algn="ctr">
                      <a:solidFill>
                        <a:srgbClr val="000000"/>
                      </a:solidFill>
                      <a:prstDash val="solid"/>
                      <a:round/>
                      <a:headEnd type="none" w="med" len="med"/>
                      <a:tailEnd type="none" w="med" len="med"/>
                    </a:lnL>
                    <a:lnR w="8574" cap="flat" cmpd="sng" algn="ctr">
                      <a:solidFill>
                        <a:srgbClr val="000000"/>
                      </a:solidFill>
                      <a:prstDash val="solid"/>
                      <a:round/>
                      <a:headEnd type="none" w="med" len="med"/>
                      <a:tailEnd type="none" w="med" len="med"/>
                    </a:lnR>
                    <a:lnT w="8574" cap="flat" cmpd="sng" algn="ctr">
                      <a:solidFill>
                        <a:srgbClr val="000000"/>
                      </a:solidFill>
                      <a:prstDash val="solid"/>
                      <a:round/>
                      <a:headEnd type="none" w="med" len="med"/>
                      <a:tailEnd type="none" w="med" len="med"/>
                    </a:lnT>
                    <a:lnB w="8574" cap="flat" cmpd="sng" algn="ctr">
                      <a:solidFill>
                        <a:srgbClr val="00000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Calibri"/>
                        </a:rPr>
                        <a:t> NGF66B30%</a:t>
                      </a:r>
                    </a:p>
                  </a:txBody>
                  <a:tcPr marL="7620" marR="7620" marT="7620" marB="0" anchor="ctr">
                    <a:lnL w="8574" cap="flat" cmpd="sng" algn="ctr">
                      <a:solidFill>
                        <a:srgbClr val="000000"/>
                      </a:solidFill>
                      <a:prstDash val="solid"/>
                      <a:round/>
                      <a:headEnd type="none" w="med" len="med"/>
                      <a:tailEnd type="none" w="med" len="med"/>
                    </a:lnL>
                    <a:lnR w="8574" cap="flat" cmpd="sng" algn="ctr">
                      <a:solidFill>
                        <a:srgbClr val="000000"/>
                      </a:solidFill>
                      <a:prstDash val="solid"/>
                      <a:round/>
                      <a:headEnd type="none" w="med" len="med"/>
                      <a:tailEnd type="none" w="med" len="med"/>
                    </a:lnR>
                    <a:lnT w="8574" cap="flat" cmpd="sng" algn="ctr">
                      <a:solidFill>
                        <a:srgbClr val="000000"/>
                      </a:solidFill>
                      <a:prstDash val="solid"/>
                      <a:round/>
                      <a:headEnd type="none" w="med" len="med"/>
                      <a:tailEnd type="none" w="med" len="med"/>
                    </a:lnT>
                    <a:lnB w="8574" cap="flat" cmpd="sng" algn="ctr">
                      <a:solidFill>
                        <a:srgbClr val="000000"/>
                      </a:solidFill>
                      <a:prstDash val="solid"/>
                      <a:round/>
                      <a:headEnd type="none" w="med" len="med"/>
                      <a:tailEnd type="none" w="med" len="med"/>
                    </a:lnB>
                  </a:tcPr>
                </a:tc>
              </a:tr>
            </a:tbl>
          </a:graphicData>
        </a:graphic>
      </p:graphicFrame>
      <p:graphicFrame>
        <p:nvGraphicFramePr>
          <p:cNvPr id="10" name="Table 3"/>
          <p:cNvGraphicFramePr>
            <a:graphicFrameLocks noGrp="1"/>
          </p:cNvGraphicFramePr>
          <p:nvPr>
            <p:extLst>
              <p:ext uri="{D42A27DB-BD31-4B8C-83A1-F6EECF244321}">
                <p14:modId xmlns:p14="http://schemas.microsoft.com/office/powerpoint/2010/main" val="1568504185"/>
              </p:ext>
            </p:extLst>
          </p:nvPr>
        </p:nvGraphicFramePr>
        <p:xfrm>
          <a:off x="12496800" y="2737921"/>
          <a:ext cx="5486400" cy="6616928"/>
        </p:xfrm>
        <a:graphic>
          <a:graphicData uri="http://schemas.openxmlformats.org/drawingml/2006/table">
            <a:tbl>
              <a:tblPr/>
              <a:tblGrid>
                <a:gridCol w="1018973"/>
                <a:gridCol w="1495627"/>
                <a:gridCol w="2971800"/>
              </a:tblGrid>
              <a:tr h="508562">
                <a:tc>
                  <a:txBody>
                    <a:bodyPr/>
                    <a:lstStyle/>
                    <a:p>
                      <a:pPr algn="ctr" fontAlgn="ctr"/>
                      <a:r>
                        <a:rPr lang="en-US" sz="1940" b="0" i="0" u="none" strike="noStrike" dirty="0">
                          <a:solidFill>
                            <a:srgbClr val="000000"/>
                          </a:solidFill>
                          <a:effectLst/>
                          <a:latin typeface="Arial" pitchFamily="34" charset="0"/>
                          <a:cs typeface="Arial" pitchFamily="34" charset="0"/>
                        </a:rPr>
                        <a:t>SR.NO</a:t>
                      </a:r>
                    </a:p>
                  </a:txBody>
                  <a:tcPr marL="7620" marR="7620" marT="7620" marB="0" anchor="ctr">
                    <a:lnL w="8574"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8574" cap="flat" cmpd="sng" algn="ctr">
                      <a:solidFill>
                        <a:srgbClr val="000000"/>
                      </a:solidFill>
                      <a:prstDash val="solid"/>
                      <a:round/>
                      <a:headEnd type="none" w="med" len="med"/>
                      <a:tailEnd type="none" w="med" len="med"/>
                    </a:lnT>
                    <a:lnB w="8574" cap="flat" cmpd="sng" algn="ctr">
                      <a:solidFill>
                        <a:srgbClr val="000000"/>
                      </a:solidFill>
                      <a:prstDash val="solid"/>
                      <a:round/>
                      <a:headEnd type="none" w="med" len="med"/>
                      <a:tailEnd type="none" w="med" len="med"/>
                    </a:lnB>
                    <a:solidFill>
                      <a:srgbClr val="FF0000"/>
                    </a:solidFill>
                  </a:tcPr>
                </a:tc>
                <a:tc>
                  <a:txBody>
                    <a:bodyPr/>
                    <a:lstStyle/>
                    <a:p>
                      <a:pPr algn="ctr" fontAlgn="ctr"/>
                      <a:r>
                        <a:rPr lang="en-US" sz="1940" b="0" i="0" u="none" strike="noStrike" dirty="0">
                          <a:solidFill>
                            <a:srgbClr val="000000"/>
                          </a:solidFill>
                          <a:effectLst/>
                          <a:latin typeface="Arial" pitchFamily="34" charset="0"/>
                          <a:cs typeface="Arial" pitchFamily="34" charset="0"/>
                        </a:rPr>
                        <a:t>RM Name</a:t>
                      </a:r>
                    </a:p>
                  </a:txBody>
                  <a:tcPr marL="7620" marR="7620" marT="762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0000"/>
                    </a:solidFill>
                  </a:tcPr>
                </a:tc>
                <a:tc>
                  <a:txBody>
                    <a:bodyPr/>
                    <a:lstStyle/>
                    <a:p>
                      <a:pPr algn="ctr" fontAlgn="ctr"/>
                      <a:r>
                        <a:rPr lang="en-US" sz="1940" b="0" i="0" u="none" strike="noStrike" dirty="0">
                          <a:solidFill>
                            <a:srgbClr val="000000"/>
                          </a:solidFill>
                          <a:effectLst/>
                          <a:latin typeface="Arial" pitchFamily="34" charset="0"/>
                          <a:cs typeface="Arial" pitchFamily="34" charset="0"/>
                        </a:rPr>
                        <a:t>RM Grade</a:t>
                      </a:r>
                    </a:p>
                  </a:txBody>
                  <a:tcPr marL="7620" marR="7620" marT="762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0000"/>
                    </a:solidFill>
                  </a:tcPr>
                </a:tc>
              </a:tr>
              <a:tr h="381421">
                <a:tc>
                  <a:txBody>
                    <a:bodyPr/>
                    <a:lstStyle/>
                    <a:p>
                      <a:pPr algn="ctr" fontAlgn="ctr"/>
                      <a:r>
                        <a:rPr lang="en-US" sz="1600" b="0" i="0" u="none" strike="noStrike" dirty="0">
                          <a:solidFill>
                            <a:srgbClr val="000000"/>
                          </a:solidFill>
                          <a:effectLst/>
                          <a:latin typeface="Calibri"/>
                        </a:rPr>
                        <a:t>41</a:t>
                      </a:r>
                    </a:p>
                  </a:txBody>
                  <a:tcPr marL="7620" marR="7620" marT="7620" marB="0" anchor="ctr">
                    <a:lnL w="8574" cap="flat" cmpd="sng" algn="ctr">
                      <a:solidFill>
                        <a:srgbClr val="000000"/>
                      </a:solidFill>
                      <a:prstDash val="solid"/>
                      <a:round/>
                      <a:headEnd type="none" w="med" len="med"/>
                      <a:tailEnd type="none" w="med" len="med"/>
                    </a:lnL>
                    <a:lnR w="8574" cap="flat" cmpd="sng" algn="ctr">
                      <a:solidFill>
                        <a:srgbClr val="000000"/>
                      </a:solidFill>
                      <a:prstDash val="solid"/>
                      <a:round/>
                      <a:headEnd type="none" w="med" len="med"/>
                      <a:tailEnd type="none" w="med" len="med"/>
                    </a:lnR>
                    <a:lnT w="8574" cap="flat" cmpd="sng" algn="ctr">
                      <a:solidFill>
                        <a:srgbClr val="000000"/>
                      </a:solidFill>
                      <a:prstDash val="solid"/>
                      <a:round/>
                      <a:headEnd type="none" w="med" len="med"/>
                      <a:tailEnd type="none" w="med" len="med"/>
                    </a:lnT>
                    <a:lnB w="8574" cap="flat" cmpd="sng" algn="ctr">
                      <a:solidFill>
                        <a:srgbClr val="000000"/>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Calibri"/>
                        </a:rPr>
                        <a:t>PPCP</a:t>
                      </a:r>
                    </a:p>
                  </a:txBody>
                  <a:tcPr marL="7620" marR="7620" marT="7620" marB="0" anchor="ctr">
                    <a:lnL w="8574" cap="flat" cmpd="sng" algn="ctr">
                      <a:solidFill>
                        <a:srgbClr val="000000"/>
                      </a:solidFill>
                      <a:prstDash val="solid"/>
                      <a:round/>
                      <a:headEnd type="none" w="med" len="med"/>
                      <a:tailEnd type="none" w="med" len="med"/>
                    </a:lnL>
                    <a:lnR w="8574"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8574" cap="flat" cmpd="sng" algn="ctr">
                      <a:solidFill>
                        <a:srgbClr val="000000"/>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Calibri"/>
                        </a:rPr>
                        <a:t> B-220MN</a:t>
                      </a:r>
                    </a:p>
                  </a:txBody>
                  <a:tcPr marL="7620" marR="7620" marT="7620" marB="0" anchor="ctr">
                    <a:lnL w="8574" cap="flat" cmpd="sng" algn="ctr">
                      <a:solidFill>
                        <a:srgbClr val="000000"/>
                      </a:solidFill>
                      <a:prstDash val="solid"/>
                      <a:round/>
                      <a:headEnd type="none" w="med" len="med"/>
                      <a:tailEnd type="none" w="med" len="med"/>
                    </a:lnL>
                    <a:lnR w="8574"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8574" cap="flat" cmpd="sng" algn="ctr">
                      <a:solidFill>
                        <a:srgbClr val="000000"/>
                      </a:solidFill>
                      <a:prstDash val="solid"/>
                      <a:round/>
                      <a:headEnd type="none" w="med" len="med"/>
                      <a:tailEnd type="none" w="med" len="med"/>
                    </a:lnB>
                  </a:tcPr>
                </a:tc>
              </a:tr>
              <a:tr h="370825">
                <a:tc>
                  <a:txBody>
                    <a:bodyPr/>
                    <a:lstStyle/>
                    <a:p>
                      <a:pPr algn="ctr" fontAlgn="ctr"/>
                      <a:r>
                        <a:rPr lang="en-US" sz="1600" b="0" i="0" u="none" strike="noStrike" dirty="0">
                          <a:solidFill>
                            <a:srgbClr val="000000"/>
                          </a:solidFill>
                          <a:effectLst/>
                          <a:latin typeface="Calibri"/>
                        </a:rPr>
                        <a:t>42</a:t>
                      </a:r>
                    </a:p>
                  </a:txBody>
                  <a:tcPr marL="7620" marR="7620" marT="7620" marB="0" anchor="ctr">
                    <a:lnL w="8574" cap="flat" cmpd="sng" algn="ctr">
                      <a:solidFill>
                        <a:srgbClr val="000000"/>
                      </a:solidFill>
                      <a:prstDash val="solid"/>
                      <a:round/>
                      <a:headEnd type="none" w="med" len="med"/>
                      <a:tailEnd type="none" w="med" len="med"/>
                    </a:lnL>
                    <a:lnR w="8574" cap="flat" cmpd="sng" algn="ctr">
                      <a:solidFill>
                        <a:srgbClr val="000000"/>
                      </a:solidFill>
                      <a:prstDash val="solid"/>
                      <a:round/>
                      <a:headEnd type="none" w="med" len="med"/>
                      <a:tailEnd type="none" w="med" len="med"/>
                    </a:lnR>
                    <a:lnT w="8574" cap="flat" cmpd="sng" algn="ctr">
                      <a:solidFill>
                        <a:srgbClr val="000000"/>
                      </a:solidFill>
                      <a:prstDash val="solid"/>
                      <a:round/>
                      <a:headEnd type="none" w="med" len="med"/>
                      <a:tailEnd type="none" w="med" len="med"/>
                    </a:lnT>
                    <a:lnB w="8574" cap="flat" cmpd="sng" algn="ctr">
                      <a:solidFill>
                        <a:srgbClr val="000000"/>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Calibri"/>
                        </a:rPr>
                        <a:t>PPCP</a:t>
                      </a:r>
                    </a:p>
                  </a:txBody>
                  <a:tcPr marL="7620" marR="7620" marT="7620" marB="0" anchor="ctr">
                    <a:lnL w="8574" cap="flat" cmpd="sng" algn="ctr">
                      <a:solidFill>
                        <a:srgbClr val="000000"/>
                      </a:solidFill>
                      <a:prstDash val="solid"/>
                      <a:round/>
                      <a:headEnd type="none" w="med" len="med"/>
                      <a:tailEnd type="none" w="med" len="med"/>
                    </a:lnL>
                    <a:lnR w="8574" cap="flat" cmpd="sng" algn="ctr">
                      <a:solidFill>
                        <a:srgbClr val="000000"/>
                      </a:solidFill>
                      <a:prstDash val="solid"/>
                      <a:round/>
                      <a:headEnd type="none" w="med" len="med"/>
                      <a:tailEnd type="none" w="med" len="med"/>
                    </a:lnR>
                    <a:lnT w="8574" cap="flat" cmpd="sng" algn="ctr">
                      <a:solidFill>
                        <a:srgbClr val="000000"/>
                      </a:solidFill>
                      <a:prstDash val="solid"/>
                      <a:round/>
                      <a:headEnd type="none" w="med" len="med"/>
                      <a:tailEnd type="none" w="med" len="med"/>
                    </a:lnT>
                    <a:lnB w="8574" cap="flat" cmpd="sng" algn="ctr">
                      <a:solidFill>
                        <a:srgbClr val="000000"/>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Calibri"/>
                        </a:rPr>
                        <a:t> M-304</a:t>
                      </a:r>
                    </a:p>
                  </a:txBody>
                  <a:tcPr marL="7620" marR="7620" marT="7620" marB="0" anchor="ctr">
                    <a:lnL w="8574" cap="flat" cmpd="sng" algn="ctr">
                      <a:solidFill>
                        <a:srgbClr val="000000"/>
                      </a:solidFill>
                      <a:prstDash val="solid"/>
                      <a:round/>
                      <a:headEnd type="none" w="med" len="med"/>
                      <a:tailEnd type="none" w="med" len="med"/>
                    </a:lnL>
                    <a:lnR w="8574" cap="flat" cmpd="sng" algn="ctr">
                      <a:solidFill>
                        <a:srgbClr val="000000"/>
                      </a:solidFill>
                      <a:prstDash val="solid"/>
                      <a:round/>
                      <a:headEnd type="none" w="med" len="med"/>
                      <a:tailEnd type="none" w="med" len="med"/>
                    </a:lnR>
                    <a:lnT w="8574" cap="flat" cmpd="sng" algn="ctr">
                      <a:solidFill>
                        <a:srgbClr val="000000"/>
                      </a:solidFill>
                      <a:prstDash val="solid"/>
                      <a:round/>
                      <a:headEnd type="none" w="med" len="med"/>
                      <a:tailEnd type="none" w="med" len="med"/>
                    </a:lnT>
                    <a:lnB w="8574" cap="flat" cmpd="sng" algn="ctr">
                      <a:solidFill>
                        <a:srgbClr val="000000"/>
                      </a:solidFill>
                      <a:prstDash val="solid"/>
                      <a:round/>
                      <a:headEnd type="none" w="med" len="med"/>
                      <a:tailEnd type="none" w="med" len="med"/>
                    </a:lnB>
                  </a:tcPr>
                </a:tc>
              </a:tr>
              <a:tr h="370825">
                <a:tc>
                  <a:txBody>
                    <a:bodyPr/>
                    <a:lstStyle/>
                    <a:p>
                      <a:pPr algn="ctr" fontAlgn="ctr"/>
                      <a:r>
                        <a:rPr lang="en-US" sz="1600" b="0" i="0" u="none" strike="noStrike" dirty="0">
                          <a:solidFill>
                            <a:srgbClr val="000000"/>
                          </a:solidFill>
                          <a:effectLst/>
                          <a:latin typeface="Calibri"/>
                        </a:rPr>
                        <a:t>43</a:t>
                      </a:r>
                    </a:p>
                  </a:txBody>
                  <a:tcPr marL="7620" marR="7620" marT="7620" marB="0" anchor="ctr">
                    <a:lnL w="8574" cap="flat" cmpd="sng" algn="ctr">
                      <a:solidFill>
                        <a:srgbClr val="000000"/>
                      </a:solidFill>
                      <a:prstDash val="solid"/>
                      <a:round/>
                      <a:headEnd type="none" w="med" len="med"/>
                      <a:tailEnd type="none" w="med" len="med"/>
                    </a:lnL>
                    <a:lnR w="8574" cap="flat" cmpd="sng" algn="ctr">
                      <a:solidFill>
                        <a:srgbClr val="000000"/>
                      </a:solidFill>
                      <a:prstDash val="solid"/>
                      <a:round/>
                      <a:headEnd type="none" w="med" len="med"/>
                      <a:tailEnd type="none" w="med" len="med"/>
                    </a:lnR>
                    <a:lnT w="8574" cap="flat" cmpd="sng" algn="ctr">
                      <a:solidFill>
                        <a:srgbClr val="000000"/>
                      </a:solidFill>
                      <a:prstDash val="solid"/>
                      <a:round/>
                      <a:headEnd type="none" w="med" len="med"/>
                      <a:tailEnd type="none" w="med" len="med"/>
                    </a:lnT>
                    <a:lnB w="8574" cap="flat" cmpd="sng" algn="ctr">
                      <a:solidFill>
                        <a:srgbClr val="00000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Calibri"/>
                        </a:rPr>
                        <a:t>PPCP</a:t>
                      </a:r>
                    </a:p>
                  </a:txBody>
                  <a:tcPr marL="7620" marR="7620" marT="7620" marB="0" anchor="ctr">
                    <a:lnL w="8574" cap="flat" cmpd="sng" algn="ctr">
                      <a:solidFill>
                        <a:srgbClr val="000000"/>
                      </a:solidFill>
                      <a:prstDash val="solid"/>
                      <a:round/>
                      <a:headEnd type="none" w="med" len="med"/>
                      <a:tailEnd type="none" w="med" len="med"/>
                    </a:lnL>
                    <a:lnR w="8574" cap="flat" cmpd="sng" algn="ctr">
                      <a:solidFill>
                        <a:srgbClr val="000000"/>
                      </a:solidFill>
                      <a:prstDash val="solid"/>
                      <a:round/>
                      <a:headEnd type="none" w="med" len="med"/>
                      <a:tailEnd type="none" w="med" len="med"/>
                    </a:lnR>
                    <a:lnT w="8574" cap="flat" cmpd="sng" algn="ctr">
                      <a:solidFill>
                        <a:srgbClr val="000000"/>
                      </a:solidFill>
                      <a:prstDash val="solid"/>
                      <a:round/>
                      <a:headEnd type="none" w="med" len="med"/>
                      <a:tailEnd type="none" w="med" len="med"/>
                    </a:lnT>
                    <a:lnB w="8574" cap="flat" cmpd="sng" algn="ctr">
                      <a:solidFill>
                        <a:srgbClr val="000000"/>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Calibri"/>
                        </a:rPr>
                        <a:t> M312</a:t>
                      </a:r>
                    </a:p>
                  </a:txBody>
                  <a:tcPr marL="7620" marR="7620" marT="7620" marB="0" anchor="ctr">
                    <a:lnL w="8574" cap="flat" cmpd="sng" algn="ctr">
                      <a:solidFill>
                        <a:srgbClr val="000000"/>
                      </a:solidFill>
                      <a:prstDash val="solid"/>
                      <a:round/>
                      <a:headEnd type="none" w="med" len="med"/>
                      <a:tailEnd type="none" w="med" len="med"/>
                    </a:lnL>
                    <a:lnR w="8574" cap="flat" cmpd="sng" algn="ctr">
                      <a:solidFill>
                        <a:srgbClr val="000000"/>
                      </a:solidFill>
                      <a:prstDash val="solid"/>
                      <a:round/>
                      <a:headEnd type="none" w="med" len="med"/>
                      <a:tailEnd type="none" w="med" len="med"/>
                    </a:lnR>
                    <a:lnT w="8574" cap="flat" cmpd="sng" algn="ctr">
                      <a:solidFill>
                        <a:srgbClr val="000000"/>
                      </a:solidFill>
                      <a:prstDash val="solid"/>
                      <a:round/>
                      <a:headEnd type="none" w="med" len="med"/>
                      <a:tailEnd type="none" w="med" len="med"/>
                    </a:lnT>
                    <a:lnB w="8574" cap="flat" cmpd="sng" algn="ctr">
                      <a:solidFill>
                        <a:srgbClr val="000000"/>
                      </a:solidFill>
                      <a:prstDash val="solid"/>
                      <a:round/>
                      <a:headEnd type="none" w="med" len="med"/>
                      <a:tailEnd type="none" w="med" len="med"/>
                    </a:lnB>
                  </a:tcPr>
                </a:tc>
              </a:tr>
              <a:tr h="370825">
                <a:tc>
                  <a:txBody>
                    <a:bodyPr/>
                    <a:lstStyle/>
                    <a:p>
                      <a:pPr algn="ctr" fontAlgn="ctr"/>
                      <a:r>
                        <a:rPr lang="en-US" sz="1600" b="0" i="0" u="none" strike="noStrike" dirty="0">
                          <a:solidFill>
                            <a:srgbClr val="000000"/>
                          </a:solidFill>
                          <a:effectLst/>
                          <a:latin typeface="Calibri"/>
                        </a:rPr>
                        <a:t>44</a:t>
                      </a:r>
                    </a:p>
                  </a:txBody>
                  <a:tcPr marL="7620" marR="7620" marT="7620" marB="0" anchor="ctr">
                    <a:lnL w="8574" cap="flat" cmpd="sng" algn="ctr">
                      <a:solidFill>
                        <a:srgbClr val="000000"/>
                      </a:solidFill>
                      <a:prstDash val="solid"/>
                      <a:round/>
                      <a:headEnd type="none" w="med" len="med"/>
                      <a:tailEnd type="none" w="med" len="med"/>
                    </a:lnL>
                    <a:lnR w="8574" cap="flat" cmpd="sng" algn="ctr">
                      <a:solidFill>
                        <a:srgbClr val="000000"/>
                      </a:solidFill>
                      <a:prstDash val="solid"/>
                      <a:round/>
                      <a:headEnd type="none" w="med" len="med"/>
                      <a:tailEnd type="none" w="med" len="med"/>
                    </a:lnR>
                    <a:lnT w="8574" cap="flat" cmpd="sng" algn="ctr">
                      <a:solidFill>
                        <a:srgbClr val="000000"/>
                      </a:solidFill>
                      <a:prstDash val="solid"/>
                      <a:round/>
                      <a:headEnd type="none" w="med" len="med"/>
                      <a:tailEnd type="none" w="med" len="med"/>
                    </a:lnT>
                    <a:lnB w="8574" cap="flat" cmpd="sng" algn="ctr">
                      <a:solidFill>
                        <a:srgbClr val="000000"/>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Calibri"/>
                        </a:rPr>
                        <a:t>PPCP</a:t>
                      </a:r>
                    </a:p>
                  </a:txBody>
                  <a:tcPr marL="7620" marR="7620" marT="7620" marB="0" anchor="ctr">
                    <a:lnL w="8574" cap="flat" cmpd="sng" algn="ctr">
                      <a:solidFill>
                        <a:srgbClr val="000000"/>
                      </a:solidFill>
                      <a:prstDash val="solid"/>
                      <a:round/>
                      <a:headEnd type="none" w="med" len="med"/>
                      <a:tailEnd type="none" w="med" len="med"/>
                    </a:lnL>
                    <a:lnR w="8574" cap="flat" cmpd="sng" algn="ctr">
                      <a:solidFill>
                        <a:srgbClr val="000000"/>
                      </a:solidFill>
                      <a:prstDash val="solid"/>
                      <a:round/>
                      <a:headEnd type="none" w="med" len="med"/>
                      <a:tailEnd type="none" w="med" len="med"/>
                    </a:lnR>
                    <a:lnT w="8574" cap="flat" cmpd="sng" algn="ctr">
                      <a:solidFill>
                        <a:srgbClr val="000000"/>
                      </a:solidFill>
                      <a:prstDash val="solid"/>
                      <a:round/>
                      <a:headEnd type="none" w="med" len="med"/>
                      <a:tailEnd type="none" w="med" len="med"/>
                    </a:lnT>
                    <a:lnB w="8574" cap="flat" cmpd="sng" algn="ctr">
                      <a:solidFill>
                        <a:srgbClr val="000000"/>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Calibri"/>
                        </a:rPr>
                        <a:t> MI-3530</a:t>
                      </a:r>
                    </a:p>
                  </a:txBody>
                  <a:tcPr marL="7620" marR="7620" marT="7620" marB="0" anchor="ctr">
                    <a:lnL w="8574" cap="flat" cmpd="sng" algn="ctr">
                      <a:solidFill>
                        <a:srgbClr val="000000"/>
                      </a:solidFill>
                      <a:prstDash val="solid"/>
                      <a:round/>
                      <a:headEnd type="none" w="med" len="med"/>
                      <a:tailEnd type="none" w="med" len="med"/>
                    </a:lnL>
                    <a:lnR w="8574" cap="flat" cmpd="sng" algn="ctr">
                      <a:solidFill>
                        <a:srgbClr val="000000"/>
                      </a:solidFill>
                      <a:prstDash val="solid"/>
                      <a:round/>
                      <a:headEnd type="none" w="med" len="med"/>
                      <a:tailEnd type="none" w="med" len="med"/>
                    </a:lnR>
                    <a:lnT w="8574" cap="flat" cmpd="sng" algn="ctr">
                      <a:solidFill>
                        <a:srgbClr val="000000"/>
                      </a:solidFill>
                      <a:prstDash val="solid"/>
                      <a:round/>
                      <a:headEnd type="none" w="med" len="med"/>
                      <a:tailEnd type="none" w="med" len="med"/>
                    </a:lnT>
                    <a:lnB w="8574" cap="flat" cmpd="sng" algn="ctr">
                      <a:solidFill>
                        <a:srgbClr val="000000"/>
                      </a:solidFill>
                      <a:prstDash val="solid"/>
                      <a:round/>
                      <a:headEnd type="none" w="med" len="med"/>
                      <a:tailEnd type="none" w="med" len="med"/>
                    </a:lnB>
                  </a:tcPr>
                </a:tc>
              </a:tr>
              <a:tr h="370825">
                <a:tc>
                  <a:txBody>
                    <a:bodyPr/>
                    <a:lstStyle/>
                    <a:p>
                      <a:pPr algn="ctr" fontAlgn="ctr"/>
                      <a:r>
                        <a:rPr lang="en-US" sz="1600" b="0" i="0" u="none" strike="noStrike" dirty="0">
                          <a:solidFill>
                            <a:srgbClr val="000000"/>
                          </a:solidFill>
                          <a:effectLst/>
                          <a:latin typeface="Calibri"/>
                        </a:rPr>
                        <a:t>41</a:t>
                      </a:r>
                    </a:p>
                  </a:txBody>
                  <a:tcPr marL="7620" marR="7620" marT="7620" marB="0" anchor="ctr">
                    <a:lnL w="8574" cap="flat" cmpd="sng" algn="ctr">
                      <a:solidFill>
                        <a:srgbClr val="000000"/>
                      </a:solidFill>
                      <a:prstDash val="solid"/>
                      <a:round/>
                      <a:headEnd type="none" w="med" len="med"/>
                      <a:tailEnd type="none" w="med" len="med"/>
                    </a:lnL>
                    <a:lnR w="8574" cap="flat" cmpd="sng" algn="ctr">
                      <a:solidFill>
                        <a:srgbClr val="000000"/>
                      </a:solidFill>
                      <a:prstDash val="solid"/>
                      <a:round/>
                      <a:headEnd type="none" w="med" len="med"/>
                      <a:tailEnd type="none" w="med" len="med"/>
                    </a:lnR>
                    <a:lnT w="8574" cap="flat" cmpd="sng" algn="ctr">
                      <a:solidFill>
                        <a:srgbClr val="000000"/>
                      </a:solidFill>
                      <a:prstDash val="solid"/>
                      <a:round/>
                      <a:headEnd type="none" w="med" len="med"/>
                      <a:tailEnd type="none" w="med" len="med"/>
                    </a:lnT>
                    <a:lnB w="8574" cap="flat" cmpd="sng" algn="ctr">
                      <a:solidFill>
                        <a:srgbClr val="00000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Calibri"/>
                        </a:rPr>
                        <a:t>PPCP</a:t>
                      </a:r>
                    </a:p>
                  </a:txBody>
                  <a:tcPr marL="7620" marR="7620" marT="7620" marB="0" anchor="ctr">
                    <a:lnL w="8574" cap="flat" cmpd="sng" algn="ctr">
                      <a:solidFill>
                        <a:srgbClr val="000000"/>
                      </a:solidFill>
                      <a:prstDash val="solid"/>
                      <a:round/>
                      <a:headEnd type="none" w="med" len="med"/>
                      <a:tailEnd type="none" w="med" len="med"/>
                    </a:lnL>
                    <a:lnR w="8574" cap="flat" cmpd="sng" algn="ctr">
                      <a:solidFill>
                        <a:srgbClr val="000000"/>
                      </a:solidFill>
                      <a:prstDash val="solid"/>
                      <a:round/>
                      <a:headEnd type="none" w="med" len="med"/>
                      <a:tailEnd type="none" w="med" len="med"/>
                    </a:lnR>
                    <a:lnT w="8574" cap="flat" cmpd="sng" algn="ctr">
                      <a:solidFill>
                        <a:srgbClr val="000000"/>
                      </a:solidFill>
                      <a:prstDash val="solid"/>
                      <a:round/>
                      <a:headEnd type="none" w="med" len="med"/>
                      <a:tailEnd type="none" w="med" len="med"/>
                    </a:lnT>
                    <a:lnB w="8574" cap="flat" cmpd="sng" algn="ctr">
                      <a:solidFill>
                        <a:srgbClr val="000000"/>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Calibri"/>
                        </a:rPr>
                        <a:t> B-220MN</a:t>
                      </a:r>
                    </a:p>
                  </a:txBody>
                  <a:tcPr marL="7620" marR="7620" marT="7620" marB="0" anchor="ctr">
                    <a:lnL w="8574" cap="flat" cmpd="sng" algn="ctr">
                      <a:solidFill>
                        <a:srgbClr val="000000"/>
                      </a:solidFill>
                      <a:prstDash val="solid"/>
                      <a:round/>
                      <a:headEnd type="none" w="med" len="med"/>
                      <a:tailEnd type="none" w="med" len="med"/>
                    </a:lnL>
                    <a:lnR w="8574" cap="flat" cmpd="sng" algn="ctr">
                      <a:solidFill>
                        <a:srgbClr val="000000"/>
                      </a:solidFill>
                      <a:prstDash val="solid"/>
                      <a:round/>
                      <a:headEnd type="none" w="med" len="med"/>
                      <a:tailEnd type="none" w="med" len="med"/>
                    </a:lnR>
                    <a:lnT w="8574" cap="flat" cmpd="sng" algn="ctr">
                      <a:solidFill>
                        <a:srgbClr val="000000"/>
                      </a:solidFill>
                      <a:prstDash val="solid"/>
                      <a:round/>
                      <a:headEnd type="none" w="med" len="med"/>
                      <a:tailEnd type="none" w="med" len="med"/>
                    </a:lnT>
                    <a:lnB w="8574" cap="flat" cmpd="sng" algn="ctr">
                      <a:solidFill>
                        <a:srgbClr val="000000"/>
                      </a:solidFill>
                      <a:prstDash val="solid"/>
                      <a:round/>
                      <a:headEnd type="none" w="med" len="med"/>
                      <a:tailEnd type="none" w="med" len="med"/>
                    </a:lnB>
                  </a:tcPr>
                </a:tc>
              </a:tr>
              <a:tr h="370825">
                <a:tc>
                  <a:txBody>
                    <a:bodyPr/>
                    <a:lstStyle/>
                    <a:p>
                      <a:pPr algn="ctr" fontAlgn="ctr"/>
                      <a:r>
                        <a:rPr lang="en-US" sz="1600" b="0" i="0" u="none" strike="noStrike" dirty="0">
                          <a:solidFill>
                            <a:srgbClr val="000000"/>
                          </a:solidFill>
                          <a:effectLst/>
                          <a:latin typeface="Calibri"/>
                        </a:rPr>
                        <a:t>42</a:t>
                      </a:r>
                    </a:p>
                  </a:txBody>
                  <a:tcPr marL="7620" marR="7620" marT="7620" marB="0" anchor="ctr">
                    <a:lnL w="8574" cap="flat" cmpd="sng" algn="ctr">
                      <a:solidFill>
                        <a:srgbClr val="000000"/>
                      </a:solidFill>
                      <a:prstDash val="solid"/>
                      <a:round/>
                      <a:headEnd type="none" w="med" len="med"/>
                      <a:tailEnd type="none" w="med" len="med"/>
                    </a:lnL>
                    <a:lnR w="8574" cap="flat" cmpd="sng" algn="ctr">
                      <a:solidFill>
                        <a:srgbClr val="000000"/>
                      </a:solidFill>
                      <a:prstDash val="solid"/>
                      <a:round/>
                      <a:headEnd type="none" w="med" len="med"/>
                      <a:tailEnd type="none" w="med" len="med"/>
                    </a:lnR>
                    <a:lnT w="8574" cap="flat" cmpd="sng" algn="ctr">
                      <a:solidFill>
                        <a:srgbClr val="000000"/>
                      </a:solidFill>
                      <a:prstDash val="solid"/>
                      <a:round/>
                      <a:headEnd type="none" w="med" len="med"/>
                      <a:tailEnd type="none" w="med" len="med"/>
                    </a:lnT>
                    <a:lnB w="8574" cap="flat" cmpd="sng" algn="ctr">
                      <a:solidFill>
                        <a:srgbClr val="00000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Calibri"/>
                        </a:rPr>
                        <a:t>PPCP</a:t>
                      </a:r>
                    </a:p>
                  </a:txBody>
                  <a:tcPr marL="7620" marR="7620" marT="7620" marB="0" anchor="ctr">
                    <a:lnL w="8574" cap="flat" cmpd="sng" algn="ctr">
                      <a:solidFill>
                        <a:srgbClr val="000000"/>
                      </a:solidFill>
                      <a:prstDash val="solid"/>
                      <a:round/>
                      <a:headEnd type="none" w="med" len="med"/>
                      <a:tailEnd type="none" w="med" len="med"/>
                    </a:lnL>
                    <a:lnR w="8574" cap="flat" cmpd="sng" algn="ctr">
                      <a:solidFill>
                        <a:srgbClr val="000000"/>
                      </a:solidFill>
                      <a:prstDash val="solid"/>
                      <a:round/>
                      <a:headEnd type="none" w="med" len="med"/>
                      <a:tailEnd type="none" w="med" len="med"/>
                    </a:lnR>
                    <a:lnT w="8574" cap="flat" cmpd="sng" algn="ctr">
                      <a:solidFill>
                        <a:srgbClr val="000000"/>
                      </a:solidFill>
                      <a:prstDash val="solid"/>
                      <a:round/>
                      <a:headEnd type="none" w="med" len="med"/>
                      <a:tailEnd type="none" w="med" len="med"/>
                    </a:lnT>
                    <a:lnB w="8574" cap="flat" cmpd="sng" algn="ctr">
                      <a:solidFill>
                        <a:srgbClr val="000000"/>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Calibri"/>
                        </a:rPr>
                        <a:t> M-304</a:t>
                      </a:r>
                    </a:p>
                  </a:txBody>
                  <a:tcPr marL="7620" marR="7620" marT="7620" marB="0" anchor="ctr">
                    <a:lnL w="8574" cap="flat" cmpd="sng" algn="ctr">
                      <a:solidFill>
                        <a:srgbClr val="000000"/>
                      </a:solidFill>
                      <a:prstDash val="solid"/>
                      <a:round/>
                      <a:headEnd type="none" w="med" len="med"/>
                      <a:tailEnd type="none" w="med" len="med"/>
                    </a:lnL>
                    <a:lnR w="8574" cap="flat" cmpd="sng" algn="ctr">
                      <a:solidFill>
                        <a:srgbClr val="000000"/>
                      </a:solidFill>
                      <a:prstDash val="solid"/>
                      <a:round/>
                      <a:headEnd type="none" w="med" len="med"/>
                      <a:tailEnd type="none" w="med" len="med"/>
                    </a:lnR>
                    <a:lnT w="8574" cap="flat" cmpd="sng" algn="ctr">
                      <a:solidFill>
                        <a:srgbClr val="000000"/>
                      </a:solidFill>
                      <a:prstDash val="solid"/>
                      <a:round/>
                      <a:headEnd type="none" w="med" len="med"/>
                      <a:tailEnd type="none" w="med" len="med"/>
                    </a:lnT>
                    <a:lnB w="8574" cap="flat" cmpd="sng" algn="ctr">
                      <a:solidFill>
                        <a:srgbClr val="000000"/>
                      </a:solidFill>
                      <a:prstDash val="solid"/>
                      <a:round/>
                      <a:headEnd type="none" w="med" len="med"/>
                      <a:tailEnd type="none" w="med" len="med"/>
                    </a:lnB>
                  </a:tcPr>
                </a:tc>
              </a:tr>
              <a:tr h="453110">
                <a:tc>
                  <a:txBody>
                    <a:bodyPr/>
                    <a:lstStyle/>
                    <a:p>
                      <a:pPr algn="ctr" fontAlgn="ctr"/>
                      <a:r>
                        <a:rPr lang="en-US" sz="1600" b="0" i="0" u="none" strike="noStrike">
                          <a:solidFill>
                            <a:srgbClr val="000000"/>
                          </a:solidFill>
                          <a:effectLst/>
                          <a:latin typeface="Calibri"/>
                        </a:rPr>
                        <a:t>43</a:t>
                      </a:r>
                    </a:p>
                  </a:txBody>
                  <a:tcPr marL="7620" marR="7620" marT="7620" marB="0" anchor="ctr">
                    <a:lnL w="8574" cap="flat" cmpd="sng" algn="ctr">
                      <a:solidFill>
                        <a:srgbClr val="000000"/>
                      </a:solidFill>
                      <a:prstDash val="solid"/>
                      <a:round/>
                      <a:headEnd type="none" w="med" len="med"/>
                      <a:tailEnd type="none" w="med" len="med"/>
                    </a:lnL>
                    <a:lnR w="8574" cap="flat" cmpd="sng" algn="ctr">
                      <a:solidFill>
                        <a:srgbClr val="000000"/>
                      </a:solidFill>
                      <a:prstDash val="solid"/>
                      <a:round/>
                      <a:headEnd type="none" w="med" len="med"/>
                      <a:tailEnd type="none" w="med" len="med"/>
                    </a:lnR>
                    <a:lnT w="8574" cap="flat" cmpd="sng" algn="ctr">
                      <a:solidFill>
                        <a:srgbClr val="000000"/>
                      </a:solidFill>
                      <a:prstDash val="solid"/>
                      <a:round/>
                      <a:headEnd type="none" w="med" len="med"/>
                      <a:tailEnd type="none" w="med" len="med"/>
                    </a:lnT>
                    <a:lnB w="8574" cap="flat" cmpd="sng" algn="ctr">
                      <a:solidFill>
                        <a:srgbClr val="00000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Calibri"/>
                        </a:rPr>
                        <a:t>PPCP</a:t>
                      </a:r>
                    </a:p>
                  </a:txBody>
                  <a:tcPr marL="7620" marR="7620" marT="7620" marB="0" anchor="ctr">
                    <a:lnL w="8574" cap="flat" cmpd="sng" algn="ctr">
                      <a:solidFill>
                        <a:srgbClr val="000000"/>
                      </a:solidFill>
                      <a:prstDash val="solid"/>
                      <a:round/>
                      <a:headEnd type="none" w="med" len="med"/>
                      <a:tailEnd type="none" w="med" len="med"/>
                    </a:lnL>
                    <a:lnR w="8574" cap="flat" cmpd="sng" algn="ctr">
                      <a:solidFill>
                        <a:srgbClr val="000000"/>
                      </a:solidFill>
                      <a:prstDash val="solid"/>
                      <a:round/>
                      <a:headEnd type="none" w="med" len="med"/>
                      <a:tailEnd type="none" w="med" len="med"/>
                    </a:lnR>
                    <a:lnT w="8574" cap="flat" cmpd="sng" algn="ctr">
                      <a:solidFill>
                        <a:srgbClr val="000000"/>
                      </a:solidFill>
                      <a:prstDash val="solid"/>
                      <a:round/>
                      <a:headEnd type="none" w="med" len="med"/>
                      <a:tailEnd type="none" w="med" len="med"/>
                    </a:lnT>
                    <a:lnB w="8574" cap="flat" cmpd="sng" algn="ctr">
                      <a:solidFill>
                        <a:srgbClr val="000000"/>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Calibri"/>
                        </a:rPr>
                        <a:t> M312</a:t>
                      </a:r>
                    </a:p>
                  </a:txBody>
                  <a:tcPr marL="7620" marR="7620" marT="7620" marB="0" anchor="ctr">
                    <a:lnL w="8574" cap="flat" cmpd="sng" algn="ctr">
                      <a:solidFill>
                        <a:srgbClr val="000000"/>
                      </a:solidFill>
                      <a:prstDash val="solid"/>
                      <a:round/>
                      <a:headEnd type="none" w="med" len="med"/>
                      <a:tailEnd type="none" w="med" len="med"/>
                    </a:lnL>
                    <a:lnR w="8574" cap="flat" cmpd="sng" algn="ctr">
                      <a:solidFill>
                        <a:srgbClr val="000000"/>
                      </a:solidFill>
                      <a:prstDash val="solid"/>
                      <a:round/>
                      <a:headEnd type="none" w="med" len="med"/>
                      <a:tailEnd type="none" w="med" len="med"/>
                    </a:lnR>
                    <a:lnT w="8574" cap="flat" cmpd="sng" algn="ctr">
                      <a:solidFill>
                        <a:srgbClr val="000000"/>
                      </a:solidFill>
                      <a:prstDash val="solid"/>
                      <a:round/>
                      <a:headEnd type="none" w="med" len="med"/>
                      <a:tailEnd type="none" w="med" len="med"/>
                    </a:lnT>
                    <a:lnB w="8574" cap="flat" cmpd="sng" algn="ctr">
                      <a:solidFill>
                        <a:srgbClr val="000000"/>
                      </a:solidFill>
                      <a:prstDash val="solid"/>
                      <a:round/>
                      <a:headEnd type="none" w="med" len="med"/>
                      <a:tailEnd type="none" w="med" len="med"/>
                    </a:lnB>
                  </a:tcPr>
                </a:tc>
              </a:tr>
              <a:tr h="370825">
                <a:tc>
                  <a:txBody>
                    <a:bodyPr/>
                    <a:lstStyle/>
                    <a:p>
                      <a:pPr algn="ctr" fontAlgn="ctr"/>
                      <a:r>
                        <a:rPr lang="en-US" sz="1600" b="0" i="0" u="none" strike="noStrike">
                          <a:solidFill>
                            <a:srgbClr val="000000"/>
                          </a:solidFill>
                          <a:effectLst/>
                          <a:latin typeface="Calibri"/>
                        </a:rPr>
                        <a:t>44</a:t>
                      </a:r>
                    </a:p>
                  </a:txBody>
                  <a:tcPr marL="7620" marR="7620" marT="7620" marB="0" anchor="ctr">
                    <a:lnL w="8574" cap="flat" cmpd="sng" algn="ctr">
                      <a:solidFill>
                        <a:srgbClr val="000000"/>
                      </a:solidFill>
                      <a:prstDash val="solid"/>
                      <a:round/>
                      <a:headEnd type="none" w="med" len="med"/>
                      <a:tailEnd type="none" w="med" len="med"/>
                    </a:lnL>
                    <a:lnR w="8574" cap="flat" cmpd="sng" algn="ctr">
                      <a:solidFill>
                        <a:srgbClr val="000000"/>
                      </a:solidFill>
                      <a:prstDash val="solid"/>
                      <a:round/>
                      <a:headEnd type="none" w="med" len="med"/>
                      <a:tailEnd type="none" w="med" len="med"/>
                    </a:lnR>
                    <a:lnT w="8574" cap="flat" cmpd="sng" algn="ctr">
                      <a:solidFill>
                        <a:srgbClr val="000000"/>
                      </a:solidFill>
                      <a:prstDash val="solid"/>
                      <a:round/>
                      <a:headEnd type="none" w="med" len="med"/>
                      <a:tailEnd type="none" w="med" len="med"/>
                    </a:lnT>
                    <a:lnB w="8574" cap="flat" cmpd="sng" algn="ctr">
                      <a:solidFill>
                        <a:srgbClr val="00000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Calibri"/>
                        </a:rPr>
                        <a:t>PPCP</a:t>
                      </a:r>
                    </a:p>
                  </a:txBody>
                  <a:tcPr marL="7620" marR="7620" marT="7620" marB="0" anchor="ctr">
                    <a:lnL w="8574" cap="flat" cmpd="sng" algn="ctr">
                      <a:solidFill>
                        <a:srgbClr val="000000"/>
                      </a:solidFill>
                      <a:prstDash val="solid"/>
                      <a:round/>
                      <a:headEnd type="none" w="med" len="med"/>
                      <a:tailEnd type="none" w="med" len="med"/>
                    </a:lnL>
                    <a:lnR w="8574" cap="flat" cmpd="sng" algn="ctr">
                      <a:solidFill>
                        <a:srgbClr val="000000"/>
                      </a:solidFill>
                      <a:prstDash val="solid"/>
                      <a:round/>
                      <a:headEnd type="none" w="med" len="med"/>
                      <a:tailEnd type="none" w="med" len="med"/>
                    </a:lnR>
                    <a:lnT w="8574" cap="flat" cmpd="sng" algn="ctr">
                      <a:solidFill>
                        <a:srgbClr val="000000"/>
                      </a:solidFill>
                      <a:prstDash val="solid"/>
                      <a:round/>
                      <a:headEnd type="none" w="med" len="med"/>
                      <a:tailEnd type="none" w="med" len="med"/>
                    </a:lnT>
                    <a:lnB w="8574" cap="flat" cmpd="sng" algn="ctr">
                      <a:solidFill>
                        <a:srgbClr val="000000"/>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Calibri"/>
                        </a:rPr>
                        <a:t> MI-3530</a:t>
                      </a:r>
                    </a:p>
                  </a:txBody>
                  <a:tcPr marL="7620" marR="7620" marT="7620" marB="0" anchor="ctr">
                    <a:lnL w="8574" cap="flat" cmpd="sng" algn="ctr">
                      <a:solidFill>
                        <a:srgbClr val="000000"/>
                      </a:solidFill>
                      <a:prstDash val="solid"/>
                      <a:round/>
                      <a:headEnd type="none" w="med" len="med"/>
                      <a:tailEnd type="none" w="med" len="med"/>
                    </a:lnL>
                    <a:lnR w="8574" cap="flat" cmpd="sng" algn="ctr">
                      <a:solidFill>
                        <a:srgbClr val="000000"/>
                      </a:solidFill>
                      <a:prstDash val="solid"/>
                      <a:round/>
                      <a:headEnd type="none" w="med" len="med"/>
                      <a:tailEnd type="none" w="med" len="med"/>
                    </a:lnR>
                    <a:lnT w="8574" cap="flat" cmpd="sng" algn="ctr">
                      <a:solidFill>
                        <a:srgbClr val="000000"/>
                      </a:solidFill>
                      <a:prstDash val="solid"/>
                      <a:round/>
                      <a:headEnd type="none" w="med" len="med"/>
                      <a:tailEnd type="none" w="med" len="med"/>
                    </a:lnT>
                    <a:lnB w="8574" cap="flat" cmpd="sng" algn="ctr">
                      <a:solidFill>
                        <a:srgbClr val="000000"/>
                      </a:solidFill>
                      <a:prstDash val="solid"/>
                      <a:round/>
                      <a:headEnd type="none" w="med" len="med"/>
                      <a:tailEnd type="none" w="med" len="med"/>
                    </a:lnB>
                  </a:tcPr>
                </a:tc>
              </a:tr>
              <a:tr h="453110">
                <a:tc>
                  <a:txBody>
                    <a:bodyPr/>
                    <a:lstStyle/>
                    <a:p>
                      <a:pPr algn="ctr" fontAlgn="ctr"/>
                      <a:r>
                        <a:rPr lang="en-US" sz="1600" b="0" i="0" u="none" strike="noStrike">
                          <a:solidFill>
                            <a:srgbClr val="000000"/>
                          </a:solidFill>
                          <a:effectLst/>
                          <a:latin typeface="Calibri"/>
                        </a:rPr>
                        <a:t>45</a:t>
                      </a:r>
                    </a:p>
                  </a:txBody>
                  <a:tcPr marL="7620" marR="7620" marT="7620" marB="0" anchor="ctr">
                    <a:lnL w="8574" cap="flat" cmpd="sng" algn="ctr">
                      <a:solidFill>
                        <a:srgbClr val="000000"/>
                      </a:solidFill>
                      <a:prstDash val="solid"/>
                      <a:round/>
                      <a:headEnd type="none" w="med" len="med"/>
                      <a:tailEnd type="none" w="med" len="med"/>
                    </a:lnL>
                    <a:lnR w="8574" cap="flat" cmpd="sng" algn="ctr">
                      <a:solidFill>
                        <a:srgbClr val="000000"/>
                      </a:solidFill>
                      <a:prstDash val="solid"/>
                      <a:round/>
                      <a:headEnd type="none" w="med" len="med"/>
                      <a:tailEnd type="none" w="med" len="med"/>
                    </a:lnR>
                    <a:lnT w="8574" cap="flat" cmpd="sng" algn="ctr">
                      <a:solidFill>
                        <a:srgbClr val="000000"/>
                      </a:solidFill>
                      <a:prstDash val="solid"/>
                      <a:round/>
                      <a:headEnd type="none" w="med" len="med"/>
                      <a:tailEnd type="none" w="med" len="med"/>
                    </a:lnT>
                    <a:lnB w="8574" cap="flat" cmpd="sng" algn="ctr">
                      <a:solidFill>
                        <a:srgbClr val="00000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Calibri"/>
                        </a:rPr>
                        <a:t>PVC</a:t>
                      </a:r>
                    </a:p>
                  </a:txBody>
                  <a:tcPr marL="7620" marR="7620" marT="7620" marB="0" anchor="ctr">
                    <a:lnL w="8574" cap="flat" cmpd="sng" algn="ctr">
                      <a:solidFill>
                        <a:srgbClr val="000000"/>
                      </a:solidFill>
                      <a:prstDash val="solid"/>
                      <a:round/>
                      <a:headEnd type="none" w="med" len="med"/>
                      <a:tailEnd type="none" w="med" len="med"/>
                    </a:lnL>
                    <a:lnR w="8574" cap="flat" cmpd="sng" algn="ctr">
                      <a:solidFill>
                        <a:srgbClr val="000000"/>
                      </a:solidFill>
                      <a:prstDash val="solid"/>
                      <a:round/>
                      <a:headEnd type="none" w="med" len="med"/>
                      <a:tailEnd type="none" w="med" len="med"/>
                    </a:lnR>
                    <a:lnT w="8574" cap="flat" cmpd="sng" algn="ctr">
                      <a:solidFill>
                        <a:srgbClr val="000000"/>
                      </a:solidFill>
                      <a:prstDash val="solid"/>
                      <a:round/>
                      <a:headEnd type="none" w="med" len="med"/>
                      <a:tailEnd type="none" w="med" len="med"/>
                    </a:lnT>
                    <a:lnB w="8574" cap="flat" cmpd="sng" algn="ctr">
                      <a:solidFill>
                        <a:srgbClr val="000000"/>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Calibri"/>
                        </a:rPr>
                        <a:t> COMPOUND 50 BK</a:t>
                      </a:r>
                    </a:p>
                  </a:txBody>
                  <a:tcPr marL="7620" marR="7620" marT="7620" marB="0" anchor="ctr">
                    <a:lnL w="8574" cap="flat" cmpd="sng" algn="ctr">
                      <a:solidFill>
                        <a:srgbClr val="000000"/>
                      </a:solidFill>
                      <a:prstDash val="solid"/>
                      <a:round/>
                      <a:headEnd type="none" w="med" len="med"/>
                      <a:tailEnd type="none" w="med" len="med"/>
                    </a:lnL>
                    <a:lnR w="8574" cap="flat" cmpd="sng" algn="ctr">
                      <a:solidFill>
                        <a:srgbClr val="000000"/>
                      </a:solidFill>
                      <a:prstDash val="solid"/>
                      <a:round/>
                      <a:headEnd type="none" w="med" len="med"/>
                      <a:tailEnd type="none" w="med" len="med"/>
                    </a:lnR>
                    <a:lnT w="8574" cap="flat" cmpd="sng" algn="ctr">
                      <a:solidFill>
                        <a:srgbClr val="000000"/>
                      </a:solidFill>
                      <a:prstDash val="solid"/>
                      <a:round/>
                      <a:headEnd type="none" w="med" len="med"/>
                      <a:tailEnd type="none" w="med" len="med"/>
                    </a:lnT>
                    <a:lnB w="8574" cap="flat" cmpd="sng" algn="ctr">
                      <a:solidFill>
                        <a:srgbClr val="000000"/>
                      </a:solidFill>
                      <a:prstDash val="solid"/>
                      <a:round/>
                      <a:headEnd type="none" w="med" len="med"/>
                      <a:tailEnd type="none" w="med" len="med"/>
                    </a:lnB>
                  </a:tcPr>
                </a:tc>
              </a:tr>
              <a:tr h="370825">
                <a:tc>
                  <a:txBody>
                    <a:bodyPr/>
                    <a:lstStyle/>
                    <a:p>
                      <a:pPr algn="ctr" fontAlgn="ctr"/>
                      <a:r>
                        <a:rPr lang="en-US" sz="1600" b="0" i="0" u="none" strike="noStrike">
                          <a:solidFill>
                            <a:srgbClr val="000000"/>
                          </a:solidFill>
                          <a:effectLst/>
                          <a:latin typeface="Calibri"/>
                        </a:rPr>
                        <a:t>46</a:t>
                      </a:r>
                    </a:p>
                  </a:txBody>
                  <a:tcPr marL="7620" marR="7620" marT="7620" marB="0" anchor="ctr">
                    <a:lnL w="8574" cap="flat" cmpd="sng" algn="ctr">
                      <a:solidFill>
                        <a:srgbClr val="000000"/>
                      </a:solidFill>
                      <a:prstDash val="solid"/>
                      <a:round/>
                      <a:headEnd type="none" w="med" len="med"/>
                      <a:tailEnd type="none" w="med" len="med"/>
                    </a:lnL>
                    <a:lnR w="8574" cap="flat" cmpd="sng" algn="ctr">
                      <a:solidFill>
                        <a:srgbClr val="000000"/>
                      </a:solidFill>
                      <a:prstDash val="solid"/>
                      <a:round/>
                      <a:headEnd type="none" w="med" len="med"/>
                      <a:tailEnd type="none" w="med" len="med"/>
                    </a:lnR>
                    <a:lnT w="8574" cap="flat" cmpd="sng" algn="ctr">
                      <a:solidFill>
                        <a:srgbClr val="000000"/>
                      </a:solidFill>
                      <a:prstDash val="solid"/>
                      <a:round/>
                      <a:headEnd type="none" w="med" len="med"/>
                      <a:tailEnd type="none" w="med" len="med"/>
                    </a:lnT>
                    <a:lnB w="8574" cap="flat" cmpd="sng" algn="ctr">
                      <a:solidFill>
                        <a:srgbClr val="00000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Calibri"/>
                        </a:rPr>
                        <a:t>ZYTEL</a:t>
                      </a:r>
                    </a:p>
                  </a:txBody>
                  <a:tcPr marL="7620" marR="7620" marT="7620" marB="0" anchor="ctr">
                    <a:lnL w="8574" cap="flat" cmpd="sng" algn="ctr">
                      <a:solidFill>
                        <a:srgbClr val="000000"/>
                      </a:solidFill>
                      <a:prstDash val="solid"/>
                      <a:round/>
                      <a:headEnd type="none" w="med" len="med"/>
                      <a:tailEnd type="none" w="med" len="med"/>
                    </a:lnL>
                    <a:lnR w="8574" cap="flat" cmpd="sng" algn="ctr">
                      <a:solidFill>
                        <a:srgbClr val="000000"/>
                      </a:solidFill>
                      <a:prstDash val="solid"/>
                      <a:round/>
                      <a:headEnd type="none" w="med" len="med"/>
                      <a:tailEnd type="none" w="med" len="med"/>
                    </a:lnR>
                    <a:lnT w="8574" cap="flat" cmpd="sng" algn="ctr">
                      <a:solidFill>
                        <a:srgbClr val="000000"/>
                      </a:solidFill>
                      <a:prstDash val="solid"/>
                      <a:round/>
                      <a:headEnd type="none" w="med" len="med"/>
                      <a:tailEnd type="none" w="med" len="med"/>
                    </a:lnT>
                    <a:lnB w="8574" cap="flat" cmpd="sng" algn="ctr">
                      <a:solidFill>
                        <a:srgbClr val="000000"/>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Calibri"/>
                        </a:rPr>
                        <a:t> 101FNC010</a:t>
                      </a:r>
                    </a:p>
                  </a:txBody>
                  <a:tcPr marL="7620" marR="7620" marT="7620" marB="0" anchor="ctr">
                    <a:lnL w="8574" cap="flat" cmpd="sng" algn="ctr">
                      <a:solidFill>
                        <a:srgbClr val="000000"/>
                      </a:solidFill>
                      <a:prstDash val="solid"/>
                      <a:round/>
                      <a:headEnd type="none" w="med" len="med"/>
                      <a:tailEnd type="none" w="med" len="med"/>
                    </a:lnL>
                    <a:lnR w="8574" cap="flat" cmpd="sng" algn="ctr">
                      <a:solidFill>
                        <a:srgbClr val="000000"/>
                      </a:solidFill>
                      <a:prstDash val="solid"/>
                      <a:round/>
                      <a:headEnd type="none" w="med" len="med"/>
                      <a:tailEnd type="none" w="med" len="med"/>
                    </a:lnR>
                    <a:lnT w="8574" cap="flat" cmpd="sng" algn="ctr">
                      <a:solidFill>
                        <a:srgbClr val="000000"/>
                      </a:solidFill>
                      <a:prstDash val="solid"/>
                      <a:round/>
                      <a:headEnd type="none" w="med" len="med"/>
                      <a:tailEnd type="none" w="med" len="med"/>
                    </a:lnT>
                    <a:lnB w="8574" cap="flat" cmpd="sng" algn="ctr">
                      <a:solidFill>
                        <a:srgbClr val="000000"/>
                      </a:solidFill>
                      <a:prstDash val="solid"/>
                      <a:round/>
                      <a:headEnd type="none" w="med" len="med"/>
                      <a:tailEnd type="none" w="med" len="med"/>
                    </a:lnB>
                  </a:tcPr>
                </a:tc>
              </a:tr>
              <a:tr h="370825">
                <a:tc>
                  <a:txBody>
                    <a:bodyPr/>
                    <a:lstStyle/>
                    <a:p>
                      <a:pPr algn="ctr" fontAlgn="ctr"/>
                      <a:r>
                        <a:rPr lang="en-US" sz="1600" b="0" i="0" u="none" strike="noStrike">
                          <a:solidFill>
                            <a:srgbClr val="000000"/>
                          </a:solidFill>
                          <a:effectLst/>
                          <a:latin typeface="Calibri"/>
                        </a:rPr>
                        <a:t>47</a:t>
                      </a:r>
                    </a:p>
                  </a:txBody>
                  <a:tcPr marL="7620" marR="7620" marT="7620" marB="0" anchor="ctr">
                    <a:lnL w="8574" cap="flat" cmpd="sng" algn="ctr">
                      <a:solidFill>
                        <a:srgbClr val="000000"/>
                      </a:solidFill>
                      <a:prstDash val="solid"/>
                      <a:round/>
                      <a:headEnd type="none" w="med" len="med"/>
                      <a:tailEnd type="none" w="med" len="med"/>
                    </a:lnL>
                    <a:lnR w="8574" cap="flat" cmpd="sng" algn="ctr">
                      <a:solidFill>
                        <a:srgbClr val="000000"/>
                      </a:solidFill>
                      <a:prstDash val="solid"/>
                      <a:round/>
                      <a:headEnd type="none" w="med" len="med"/>
                      <a:tailEnd type="none" w="med" len="med"/>
                    </a:lnR>
                    <a:lnT w="8574" cap="flat" cmpd="sng" algn="ctr">
                      <a:solidFill>
                        <a:srgbClr val="000000"/>
                      </a:solidFill>
                      <a:prstDash val="solid"/>
                      <a:round/>
                      <a:headEnd type="none" w="med" len="med"/>
                      <a:tailEnd type="none" w="med" len="med"/>
                    </a:lnT>
                    <a:lnB w="8574" cap="flat" cmpd="sng" algn="ctr">
                      <a:solidFill>
                        <a:srgbClr val="000000"/>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Calibri"/>
                        </a:rPr>
                        <a:t>ZYTEL</a:t>
                      </a:r>
                    </a:p>
                  </a:txBody>
                  <a:tcPr marL="7620" marR="7620" marT="7620" marB="0" anchor="ctr">
                    <a:lnL w="8574" cap="flat" cmpd="sng" algn="ctr">
                      <a:solidFill>
                        <a:srgbClr val="000000"/>
                      </a:solidFill>
                      <a:prstDash val="solid"/>
                      <a:round/>
                      <a:headEnd type="none" w="med" len="med"/>
                      <a:tailEnd type="none" w="med" len="med"/>
                    </a:lnL>
                    <a:lnR w="8574" cap="flat" cmpd="sng" algn="ctr">
                      <a:solidFill>
                        <a:srgbClr val="000000"/>
                      </a:solidFill>
                      <a:prstDash val="solid"/>
                      <a:round/>
                      <a:headEnd type="none" w="med" len="med"/>
                      <a:tailEnd type="none" w="med" len="med"/>
                    </a:lnR>
                    <a:lnT w="8574" cap="flat" cmpd="sng" algn="ctr">
                      <a:solidFill>
                        <a:srgbClr val="000000"/>
                      </a:solidFill>
                      <a:prstDash val="solid"/>
                      <a:round/>
                      <a:headEnd type="none" w="med" len="med"/>
                      <a:tailEnd type="none" w="med" len="med"/>
                    </a:lnT>
                    <a:lnB w="8574" cap="flat" cmpd="sng" algn="ctr">
                      <a:solidFill>
                        <a:srgbClr val="00000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Calibri"/>
                        </a:rPr>
                        <a:t> 101LNC</a:t>
                      </a:r>
                    </a:p>
                  </a:txBody>
                  <a:tcPr marL="7620" marR="7620" marT="7620" marB="0" anchor="ctr">
                    <a:lnL w="8574" cap="flat" cmpd="sng" algn="ctr">
                      <a:solidFill>
                        <a:srgbClr val="000000"/>
                      </a:solidFill>
                      <a:prstDash val="solid"/>
                      <a:round/>
                      <a:headEnd type="none" w="med" len="med"/>
                      <a:tailEnd type="none" w="med" len="med"/>
                    </a:lnL>
                    <a:lnR w="8574" cap="flat" cmpd="sng" algn="ctr">
                      <a:solidFill>
                        <a:srgbClr val="000000"/>
                      </a:solidFill>
                      <a:prstDash val="solid"/>
                      <a:round/>
                      <a:headEnd type="none" w="med" len="med"/>
                      <a:tailEnd type="none" w="med" len="med"/>
                    </a:lnR>
                    <a:lnT w="8574" cap="flat" cmpd="sng" algn="ctr">
                      <a:solidFill>
                        <a:srgbClr val="000000"/>
                      </a:solidFill>
                      <a:prstDash val="solid"/>
                      <a:round/>
                      <a:headEnd type="none" w="med" len="med"/>
                      <a:tailEnd type="none" w="med" len="med"/>
                    </a:lnT>
                    <a:lnB w="8574" cap="flat" cmpd="sng" algn="ctr">
                      <a:solidFill>
                        <a:srgbClr val="000000"/>
                      </a:solidFill>
                      <a:prstDash val="solid"/>
                      <a:round/>
                      <a:headEnd type="none" w="med" len="med"/>
                      <a:tailEnd type="none" w="med" len="med"/>
                    </a:lnB>
                  </a:tcPr>
                </a:tc>
              </a:tr>
              <a:tr h="370825">
                <a:tc>
                  <a:txBody>
                    <a:bodyPr/>
                    <a:lstStyle/>
                    <a:p>
                      <a:pPr algn="ctr" fontAlgn="ctr"/>
                      <a:r>
                        <a:rPr lang="en-US" sz="1600" b="0" i="0" u="none" strike="noStrike">
                          <a:solidFill>
                            <a:srgbClr val="000000"/>
                          </a:solidFill>
                          <a:effectLst/>
                          <a:latin typeface="Calibri"/>
                        </a:rPr>
                        <a:t>49</a:t>
                      </a:r>
                    </a:p>
                  </a:txBody>
                  <a:tcPr marL="7620" marR="7620" marT="7620" marB="0" anchor="ctr">
                    <a:lnL w="8574" cap="flat" cmpd="sng" algn="ctr">
                      <a:solidFill>
                        <a:srgbClr val="000000"/>
                      </a:solidFill>
                      <a:prstDash val="solid"/>
                      <a:round/>
                      <a:headEnd type="none" w="med" len="med"/>
                      <a:tailEnd type="none" w="med" len="med"/>
                    </a:lnL>
                    <a:lnR w="8574" cap="flat" cmpd="sng" algn="ctr">
                      <a:solidFill>
                        <a:srgbClr val="000000"/>
                      </a:solidFill>
                      <a:prstDash val="solid"/>
                      <a:round/>
                      <a:headEnd type="none" w="med" len="med"/>
                      <a:tailEnd type="none" w="med" len="med"/>
                    </a:lnR>
                    <a:lnT w="8574" cap="flat" cmpd="sng" algn="ctr">
                      <a:solidFill>
                        <a:srgbClr val="000000"/>
                      </a:solidFill>
                      <a:prstDash val="solid"/>
                      <a:round/>
                      <a:headEnd type="none" w="med" len="med"/>
                      <a:tailEnd type="none" w="med" len="med"/>
                    </a:lnT>
                    <a:lnB w="8574" cap="flat" cmpd="sng" algn="ctr">
                      <a:solidFill>
                        <a:srgbClr val="000000"/>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Calibri"/>
                        </a:rPr>
                        <a:t>ZYTEL</a:t>
                      </a:r>
                    </a:p>
                  </a:txBody>
                  <a:tcPr marL="7620" marR="7620" marT="7620" marB="0" anchor="ctr">
                    <a:lnL w="8574" cap="flat" cmpd="sng" algn="ctr">
                      <a:solidFill>
                        <a:srgbClr val="000000"/>
                      </a:solidFill>
                      <a:prstDash val="solid"/>
                      <a:round/>
                      <a:headEnd type="none" w="med" len="med"/>
                      <a:tailEnd type="none" w="med" len="med"/>
                    </a:lnL>
                    <a:lnR w="8574" cap="flat" cmpd="sng" algn="ctr">
                      <a:solidFill>
                        <a:srgbClr val="000000"/>
                      </a:solidFill>
                      <a:prstDash val="solid"/>
                      <a:round/>
                      <a:headEnd type="none" w="med" len="med"/>
                      <a:tailEnd type="none" w="med" len="med"/>
                    </a:lnR>
                    <a:lnT w="8574" cap="flat" cmpd="sng" algn="ctr">
                      <a:solidFill>
                        <a:srgbClr val="000000"/>
                      </a:solidFill>
                      <a:prstDash val="solid"/>
                      <a:round/>
                      <a:headEnd type="none" w="med" len="med"/>
                      <a:tailEnd type="none" w="med" len="med"/>
                    </a:lnT>
                    <a:lnB w="8574" cap="flat" cmpd="sng" algn="ctr">
                      <a:solidFill>
                        <a:srgbClr val="00000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Calibri"/>
                        </a:rPr>
                        <a:t> 70G30HSLR BK</a:t>
                      </a:r>
                    </a:p>
                  </a:txBody>
                  <a:tcPr marL="7620" marR="7620" marT="7620" marB="0" anchor="ctr">
                    <a:lnL w="8574" cap="flat" cmpd="sng" algn="ctr">
                      <a:solidFill>
                        <a:srgbClr val="000000"/>
                      </a:solidFill>
                      <a:prstDash val="solid"/>
                      <a:round/>
                      <a:headEnd type="none" w="med" len="med"/>
                      <a:tailEnd type="none" w="med" len="med"/>
                    </a:lnL>
                    <a:lnR w="8574" cap="flat" cmpd="sng" algn="ctr">
                      <a:solidFill>
                        <a:srgbClr val="000000"/>
                      </a:solidFill>
                      <a:prstDash val="solid"/>
                      <a:round/>
                      <a:headEnd type="none" w="med" len="med"/>
                      <a:tailEnd type="none" w="med" len="med"/>
                    </a:lnR>
                    <a:lnT w="8574" cap="flat" cmpd="sng" algn="ctr">
                      <a:solidFill>
                        <a:srgbClr val="000000"/>
                      </a:solidFill>
                      <a:prstDash val="solid"/>
                      <a:round/>
                      <a:headEnd type="none" w="med" len="med"/>
                      <a:tailEnd type="none" w="med" len="med"/>
                    </a:lnT>
                    <a:lnB w="8574" cap="flat" cmpd="sng" algn="ctr">
                      <a:solidFill>
                        <a:srgbClr val="000000"/>
                      </a:solidFill>
                      <a:prstDash val="solid"/>
                      <a:round/>
                      <a:headEnd type="none" w="med" len="med"/>
                      <a:tailEnd type="none" w="med" len="med"/>
                    </a:lnB>
                  </a:tcPr>
                </a:tc>
              </a:tr>
              <a:tr h="370825">
                <a:tc>
                  <a:txBody>
                    <a:bodyPr/>
                    <a:lstStyle/>
                    <a:p>
                      <a:pPr algn="ctr" fontAlgn="ctr"/>
                      <a:r>
                        <a:rPr lang="en-US" sz="1600" b="0" i="0" u="none" strike="noStrike">
                          <a:solidFill>
                            <a:srgbClr val="000000"/>
                          </a:solidFill>
                          <a:effectLst/>
                          <a:latin typeface="Calibri"/>
                        </a:rPr>
                        <a:t>50</a:t>
                      </a:r>
                    </a:p>
                  </a:txBody>
                  <a:tcPr marL="7620" marR="7620" marT="7620" marB="0" anchor="ctr">
                    <a:lnL w="8574" cap="flat" cmpd="sng" algn="ctr">
                      <a:solidFill>
                        <a:srgbClr val="000000"/>
                      </a:solidFill>
                      <a:prstDash val="solid"/>
                      <a:round/>
                      <a:headEnd type="none" w="med" len="med"/>
                      <a:tailEnd type="none" w="med" len="med"/>
                    </a:lnL>
                    <a:lnR w="8574" cap="flat" cmpd="sng" algn="ctr">
                      <a:solidFill>
                        <a:srgbClr val="000000"/>
                      </a:solidFill>
                      <a:prstDash val="solid"/>
                      <a:round/>
                      <a:headEnd type="none" w="med" len="med"/>
                      <a:tailEnd type="none" w="med" len="med"/>
                    </a:lnR>
                    <a:lnT w="8574" cap="flat" cmpd="sng" algn="ctr">
                      <a:solidFill>
                        <a:srgbClr val="000000"/>
                      </a:solidFill>
                      <a:prstDash val="solid"/>
                      <a:round/>
                      <a:headEnd type="none" w="med" len="med"/>
                      <a:tailEnd type="none" w="med" len="med"/>
                    </a:lnT>
                    <a:lnB w="8574" cap="flat" cmpd="sng" algn="ctr">
                      <a:solidFill>
                        <a:srgbClr val="000000"/>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Calibri"/>
                        </a:rPr>
                        <a:t>ZYTEL</a:t>
                      </a:r>
                    </a:p>
                  </a:txBody>
                  <a:tcPr marL="7620" marR="7620" marT="7620" marB="0" anchor="ctr">
                    <a:lnL w="8574" cap="flat" cmpd="sng" algn="ctr">
                      <a:solidFill>
                        <a:srgbClr val="000000"/>
                      </a:solidFill>
                      <a:prstDash val="solid"/>
                      <a:round/>
                      <a:headEnd type="none" w="med" len="med"/>
                      <a:tailEnd type="none" w="med" len="med"/>
                    </a:lnL>
                    <a:lnR w="8574" cap="flat" cmpd="sng" algn="ctr">
                      <a:solidFill>
                        <a:srgbClr val="000000"/>
                      </a:solidFill>
                      <a:prstDash val="solid"/>
                      <a:round/>
                      <a:headEnd type="none" w="med" len="med"/>
                      <a:tailEnd type="none" w="med" len="med"/>
                    </a:lnR>
                    <a:lnT w="8574" cap="flat" cmpd="sng" algn="ctr">
                      <a:solidFill>
                        <a:srgbClr val="000000"/>
                      </a:solidFill>
                      <a:prstDash val="solid"/>
                      <a:round/>
                      <a:headEnd type="none" w="med" len="med"/>
                      <a:tailEnd type="none" w="med" len="med"/>
                    </a:lnT>
                    <a:lnB w="8574" cap="flat" cmpd="sng" algn="ctr">
                      <a:solidFill>
                        <a:srgbClr val="00000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Calibri"/>
                        </a:rPr>
                        <a:t> 70G30HSLR NC</a:t>
                      </a:r>
                    </a:p>
                  </a:txBody>
                  <a:tcPr marL="7620" marR="7620" marT="7620" marB="0" anchor="ctr">
                    <a:lnL w="8574" cap="flat" cmpd="sng" algn="ctr">
                      <a:solidFill>
                        <a:srgbClr val="000000"/>
                      </a:solidFill>
                      <a:prstDash val="solid"/>
                      <a:round/>
                      <a:headEnd type="none" w="med" len="med"/>
                      <a:tailEnd type="none" w="med" len="med"/>
                    </a:lnL>
                    <a:lnR w="8574" cap="flat" cmpd="sng" algn="ctr">
                      <a:solidFill>
                        <a:srgbClr val="000000"/>
                      </a:solidFill>
                      <a:prstDash val="solid"/>
                      <a:round/>
                      <a:headEnd type="none" w="med" len="med"/>
                      <a:tailEnd type="none" w="med" len="med"/>
                    </a:lnR>
                    <a:lnT w="8574" cap="flat" cmpd="sng" algn="ctr">
                      <a:solidFill>
                        <a:srgbClr val="000000"/>
                      </a:solidFill>
                      <a:prstDash val="solid"/>
                      <a:round/>
                      <a:headEnd type="none" w="med" len="med"/>
                      <a:tailEnd type="none" w="med" len="med"/>
                    </a:lnT>
                    <a:lnB w="8574" cap="flat" cmpd="sng" algn="ctr">
                      <a:solidFill>
                        <a:srgbClr val="000000"/>
                      </a:solidFill>
                      <a:prstDash val="solid"/>
                      <a:round/>
                      <a:headEnd type="none" w="med" len="med"/>
                      <a:tailEnd type="none" w="med" len="med"/>
                    </a:lnB>
                  </a:tcPr>
                </a:tc>
              </a:tr>
              <a:tr h="370825">
                <a:tc>
                  <a:txBody>
                    <a:bodyPr/>
                    <a:lstStyle/>
                    <a:p>
                      <a:pPr algn="ctr" fontAlgn="ctr"/>
                      <a:r>
                        <a:rPr lang="en-US" sz="1600" b="0" i="0" u="none" strike="noStrike">
                          <a:solidFill>
                            <a:srgbClr val="000000"/>
                          </a:solidFill>
                          <a:effectLst/>
                          <a:latin typeface="Calibri"/>
                        </a:rPr>
                        <a:t>51</a:t>
                      </a:r>
                    </a:p>
                  </a:txBody>
                  <a:tcPr marL="7620" marR="7620" marT="7620" marB="0" anchor="ctr">
                    <a:lnL w="8574" cap="flat" cmpd="sng" algn="ctr">
                      <a:solidFill>
                        <a:srgbClr val="000000"/>
                      </a:solidFill>
                      <a:prstDash val="solid"/>
                      <a:round/>
                      <a:headEnd type="none" w="med" len="med"/>
                      <a:tailEnd type="none" w="med" len="med"/>
                    </a:lnL>
                    <a:lnR w="8574" cap="flat" cmpd="sng" algn="ctr">
                      <a:solidFill>
                        <a:srgbClr val="000000"/>
                      </a:solidFill>
                      <a:prstDash val="solid"/>
                      <a:round/>
                      <a:headEnd type="none" w="med" len="med"/>
                      <a:tailEnd type="none" w="med" len="med"/>
                    </a:lnR>
                    <a:lnT w="8574" cap="flat" cmpd="sng" algn="ctr">
                      <a:solidFill>
                        <a:srgbClr val="000000"/>
                      </a:solidFill>
                      <a:prstDash val="solid"/>
                      <a:round/>
                      <a:headEnd type="none" w="med" len="med"/>
                      <a:tailEnd type="none" w="med" len="med"/>
                    </a:lnT>
                    <a:lnB w="8574" cap="flat" cmpd="sng" algn="ctr">
                      <a:solidFill>
                        <a:srgbClr val="000000"/>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Calibri"/>
                        </a:rPr>
                        <a:t>ZYTEL</a:t>
                      </a:r>
                    </a:p>
                  </a:txBody>
                  <a:tcPr marL="7620" marR="7620" marT="7620" marB="0" anchor="ctr">
                    <a:lnL w="8574" cap="flat" cmpd="sng" algn="ctr">
                      <a:solidFill>
                        <a:srgbClr val="000000"/>
                      </a:solidFill>
                      <a:prstDash val="solid"/>
                      <a:round/>
                      <a:headEnd type="none" w="med" len="med"/>
                      <a:tailEnd type="none" w="med" len="med"/>
                    </a:lnL>
                    <a:lnR w="8574" cap="flat" cmpd="sng" algn="ctr">
                      <a:solidFill>
                        <a:srgbClr val="000000"/>
                      </a:solidFill>
                      <a:prstDash val="solid"/>
                      <a:round/>
                      <a:headEnd type="none" w="med" len="med"/>
                      <a:tailEnd type="none" w="med" len="med"/>
                    </a:lnR>
                    <a:lnT w="8574" cap="flat" cmpd="sng" algn="ctr">
                      <a:solidFill>
                        <a:srgbClr val="000000"/>
                      </a:solidFill>
                      <a:prstDash val="solid"/>
                      <a:round/>
                      <a:headEnd type="none" w="med" len="med"/>
                      <a:tailEnd type="none" w="med" len="med"/>
                    </a:lnT>
                    <a:lnB w="8574" cap="flat" cmpd="sng" algn="ctr">
                      <a:solidFill>
                        <a:srgbClr val="00000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Calibri"/>
                        </a:rPr>
                        <a:t> 7331 JNC010</a:t>
                      </a:r>
                    </a:p>
                  </a:txBody>
                  <a:tcPr marL="7620" marR="7620" marT="7620" marB="0" anchor="ctr">
                    <a:lnL w="8574" cap="flat" cmpd="sng" algn="ctr">
                      <a:solidFill>
                        <a:srgbClr val="000000"/>
                      </a:solidFill>
                      <a:prstDash val="solid"/>
                      <a:round/>
                      <a:headEnd type="none" w="med" len="med"/>
                      <a:tailEnd type="none" w="med" len="med"/>
                    </a:lnL>
                    <a:lnR w="8574" cap="flat" cmpd="sng" algn="ctr">
                      <a:solidFill>
                        <a:srgbClr val="000000"/>
                      </a:solidFill>
                      <a:prstDash val="solid"/>
                      <a:round/>
                      <a:headEnd type="none" w="med" len="med"/>
                      <a:tailEnd type="none" w="med" len="med"/>
                    </a:lnR>
                    <a:lnT w="8574" cap="flat" cmpd="sng" algn="ctr">
                      <a:solidFill>
                        <a:srgbClr val="000000"/>
                      </a:solidFill>
                      <a:prstDash val="solid"/>
                      <a:round/>
                      <a:headEnd type="none" w="med" len="med"/>
                      <a:tailEnd type="none" w="med" len="med"/>
                    </a:lnT>
                    <a:lnB w="8574" cap="flat" cmpd="sng" algn="ctr">
                      <a:solidFill>
                        <a:srgbClr val="000000"/>
                      </a:solidFill>
                      <a:prstDash val="solid"/>
                      <a:round/>
                      <a:headEnd type="none" w="med" len="med"/>
                      <a:tailEnd type="none" w="med" len="med"/>
                    </a:lnB>
                  </a:tcPr>
                </a:tc>
              </a:tr>
              <a:tr h="370825">
                <a:tc>
                  <a:txBody>
                    <a:bodyPr/>
                    <a:lstStyle/>
                    <a:p>
                      <a:pPr algn="ctr" fontAlgn="ctr"/>
                      <a:r>
                        <a:rPr lang="en-US" sz="1600" b="0" i="0" u="none" strike="noStrike">
                          <a:solidFill>
                            <a:srgbClr val="000000"/>
                          </a:solidFill>
                          <a:effectLst/>
                          <a:latin typeface="Calibri"/>
                        </a:rPr>
                        <a:t>52</a:t>
                      </a:r>
                    </a:p>
                  </a:txBody>
                  <a:tcPr marL="7620" marR="7620" marT="7620" marB="0" anchor="ctr">
                    <a:lnL w="8574" cap="flat" cmpd="sng" algn="ctr">
                      <a:solidFill>
                        <a:srgbClr val="000000"/>
                      </a:solidFill>
                      <a:prstDash val="solid"/>
                      <a:round/>
                      <a:headEnd type="none" w="med" len="med"/>
                      <a:tailEnd type="none" w="med" len="med"/>
                    </a:lnL>
                    <a:lnR w="8574" cap="flat" cmpd="sng" algn="ctr">
                      <a:solidFill>
                        <a:srgbClr val="000000"/>
                      </a:solidFill>
                      <a:prstDash val="solid"/>
                      <a:round/>
                      <a:headEnd type="none" w="med" len="med"/>
                      <a:tailEnd type="none" w="med" len="med"/>
                    </a:lnR>
                    <a:lnT w="8574" cap="flat" cmpd="sng" algn="ctr">
                      <a:solidFill>
                        <a:srgbClr val="000000"/>
                      </a:solidFill>
                      <a:prstDash val="solid"/>
                      <a:round/>
                      <a:headEnd type="none" w="med" len="med"/>
                      <a:tailEnd type="none" w="med" len="med"/>
                    </a:lnT>
                    <a:lnB w="8574" cap="flat" cmpd="sng" algn="ctr">
                      <a:solidFill>
                        <a:srgbClr val="000000"/>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Calibri"/>
                        </a:rPr>
                        <a:t>ZYTEL</a:t>
                      </a:r>
                    </a:p>
                  </a:txBody>
                  <a:tcPr marL="7620" marR="7620" marT="7620" marB="0" anchor="ctr">
                    <a:lnL w="8574" cap="flat" cmpd="sng" algn="ctr">
                      <a:solidFill>
                        <a:srgbClr val="000000"/>
                      </a:solidFill>
                      <a:prstDash val="solid"/>
                      <a:round/>
                      <a:headEnd type="none" w="med" len="med"/>
                      <a:tailEnd type="none" w="med" len="med"/>
                    </a:lnL>
                    <a:lnR w="8574" cap="flat" cmpd="sng" algn="ctr">
                      <a:solidFill>
                        <a:srgbClr val="000000"/>
                      </a:solidFill>
                      <a:prstDash val="solid"/>
                      <a:round/>
                      <a:headEnd type="none" w="med" len="med"/>
                      <a:tailEnd type="none" w="med" len="med"/>
                    </a:lnR>
                    <a:lnT w="8574" cap="flat" cmpd="sng" algn="ctr">
                      <a:solidFill>
                        <a:srgbClr val="000000"/>
                      </a:solidFill>
                      <a:prstDash val="solid"/>
                      <a:round/>
                      <a:headEnd type="none" w="med" len="med"/>
                      <a:tailEnd type="none" w="med" len="med"/>
                    </a:lnT>
                    <a:lnB w="8574" cap="flat" cmpd="sng" algn="ctr">
                      <a:solidFill>
                        <a:srgbClr val="00000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Calibri"/>
                        </a:rPr>
                        <a:t> FR50 BK</a:t>
                      </a:r>
                    </a:p>
                  </a:txBody>
                  <a:tcPr marL="7620" marR="7620" marT="7620" marB="0" anchor="ctr">
                    <a:lnL w="8574" cap="flat" cmpd="sng" algn="ctr">
                      <a:solidFill>
                        <a:srgbClr val="000000"/>
                      </a:solidFill>
                      <a:prstDash val="solid"/>
                      <a:round/>
                      <a:headEnd type="none" w="med" len="med"/>
                      <a:tailEnd type="none" w="med" len="med"/>
                    </a:lnL>
                    <a:lnR w="8574" cap="flat" cmpd="sng" algn="ctr">
                      <a:solidFill>
                        <a:srgbClr val="000000"/>
                      </a:solidFill>
                      <a:prstDash val="solid"/>
                      <a:round/>
                      <a:headEnd type="none" w="med" len="med"/>
                      <a:tailEnd type="none" w="med" len="med"/>
                    </a:lnR>
                    <a:lnT w="8574" cap="flat" cmpd="sng" algn="ctr">
                      <a:solidFill>
                        <a:srgbClr val="000000"/>
                      </a:solidFill>
                      <a:prstDash val="solid"/>
                      <a:round/>
                      <a:headEnd type="none" w="med" len="med"/>
                      <a:tailEnd type="none" w="med" len="med"/>
                    </a:lnT>
                    <a:lnB w="8574" cap="flat" cmpd="sng" algn="ctr">
                      <a:solidFill>
                        <a:srgbClr val="000000"/>
                      </a:solidFill>
                      <a:prstDash val="solid"/>
                      <a:round/>
                      <a:headEnd type="none" w="med" len="med"/>
                      <a:tailEnd type="none" w="med" len="med"/>
                    </a:lnB>
                  </a:tcPr>
                </a:tc>
              </a:tr>
              <a:tr h="370825">
                <a:tc>
                  <a:txBody>
                    <a:bodyPr/>
                    <a:lstStyle/>
                    <a:p>
                      <a:pPr algn="ctr" fontAlgn="ctr"/>
                      <a:r>
                        <a:rPr lang="en-US" sz="1600" b="0" i="0" u="none" strike="noStrike">
                          <a:solidFill>
                            <a:srgbClr val="000000"/>
                          </a:solidFill>
                          <a:effectLst/>
                          <a:latin typeface="Calibri"/>
                        </a:rPr>
                        <a:t>53</a:t>
                      </a:r>
                    </a:p>
                  </a:txBody>
                  <a:tcPr marL="7620" marR="7620" marT="7620" marB="0" anchor="ctr">
                    <a:lnL w="8574" cap="flat" cmpd="sng" algn="ctr">
                      <a:solidFill>
                        <a:srgbClr val="000000"/>
                      </a:solidFill>
                      <a:prstDash val="solid"/>
                      <a:round/>
                      <a:headEnd type="none" w="med" len="med"/>
                      <a:tailEnd type="none" w="med" len="med"/>
                    </a:lnL>
                    <a:lnR w="8574" cap="flat" cmpd="sng" algn="ctr">
                      <a:solidFill>
                        <a:srgbClr val="000000"/>
                      </a:solidFill>
                      <a:prstDash val="solid"/>
                      <a:round/>
                      <a:headEnd type="none" w="med" len="med"/>
                      <a:tailEnd type="none" w="med" len="med"/>
                    </a:lnR>
                    <a:lnT w="8574" cap="flat" cmpd="sng" algn="ctr">
                      <a:solidFill>
                        <a:srgbClr val="000000"/>
                      </a:solidFill>
                      <a:prstDash val="solid"/>
                      <a:round/>
                      <a:headEnd type="none" w="med" len="med"/>
                      <a:tailEnd type="none" w="med" len="med"/>
                    </a:lnT>
                    <a:lnB w="8574" cap="flat" cmpd="sng" algn="ctr">
                      <a:solidFill>
                        <a:srgbClr val="000000"/>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Calibri"/>
                        </a:rPr>
                        <a:t>ZYTEL</a:t>
                      </a:r>
                    </a:p>
                  </a:txBody>
                  <a:tcPr marL="7620" marR="7620" marT="7620" marB="0" anchor="ctr">
                    <a:lnL w="8574" cap="flat" cmpd="sng" algn="ctr">
                      <a:solidFill>
                        <a:srgbClr val="000000"/>
                      </a:solidFill>
                      <a:prstDash val="solid"/>
                      <a:round/>
                      <a:headEnd type="none" w="med" len="med"/>
                      <a:tailEnd type="none" w="med" len="med"/>
                    </a:lnL>
                    <a:lnR w="8574" cap="flat" cmpd="sng" algn="ctr">
                      <a:solidFill>
                        <a:srgbClr val="000000"/>
                      </a:solidFill>
                      <a:prstDash val="solid"/>
                      <a:round/>
                      <a:headEnd type="none" w="med" len="med"/>
                      <a:tailEnd type="none" w="med" len="med"/>
                    </a:lnR>
                    <a:lnT w="8574" cap="flat" cmpd="sng" algn="ctr">
                      <a:solidFill>
                        <a:srgbClr val="000000"/>
                      </a:solidFill>
                      <a:prstDash val="solid"/>
                      <a:round/>
                      <a:headEnd type="none" w="med" len="med"/>
                      <a:tailEnd type="none" w="med" len="med"/>
                    </a:lnT>
                    <a:lnB w="8574" cap="flat" cmpd="sng" algn="ctr">
                      <a:solidFill>
                        <a:srgbClr val="00000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Calibri"/>
                        </a:rPr>
                        <a:t> MT409ASH NC010</a:t>
                      </a:r>
                    </a:p>
                  </a:txBody>
                  <a:tcPr marL="7620" marR="7620" marT="7620" marB="0" anchor="ctr">
                    <a:lnL w="8574" cap="flat" cmpd="sng" algn="ctr">
                      <a:solidFill>
                        <a:srgbClr val="000000"/>
                      </a:solidFill>
                      <a:prstDash val="solid"/>
                      <a:round/>
                      <a:headEnd type="none" w="med" len="med"/>
                      <a:tailEnd type="none" w="med" len="med"/>
                    </a:lnL>
                    <a:lnR w="8574" cap="flat" cmpd="sng" algn="ctr">
                      <a:solidFill>
                        <a:srgbClr val="000000"/>
                      </a:solidFill>
                      <a:prstDash val="solid"/>
                      <a:round/>
                      <a:headEnd type="none" w="med" len="med"/>
                      <a:tailEnd type="none" w="med" len="med"/>
                    </a:lnR>
                    <a:lnT w="8574" cap="flat" cmpd="sng" algn="ctr">
                      <a:solidFill>
                        <a:srgbClr val="000000"/>
                      </a:solidFill>
                      <a:prstDash val="solid"/>
                      <a:round/>
                      <a:headEnd type="none" w="med" len="med"/>
                      <a:tailEnd type="none" w="med" len="med"/>
                    </a:lnT>
                    <a:lnB w="8574"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78908375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600472" y="2625967"/>
            <a:ext cx="3963112" cy="2610324"/>
            <a:chOff x="0" y="0"/>
            <a:chExt cx="9983472" cy="6575666"/>
          </a:xfrm>
        </p:grpSpPr>
        <p:sp>
          <p:nvSpPr>
            <p:cNvPr id="3" name="Freeform 3"/>
            <p:cNvSpPr/>
            <p:nvPr/>
          </p:nvSpPr>
          <p:spPr>
            <a:xfrm>
              <a:off x="9964" y="6350"/>
              <a:ext cx="9963566" cy="6562979"/>
            </a:xfrm>
            <a:custGeom>
              <a:avLst/>
              <a:gdLst/>
              <a:ahLst/>
              <a:cxnLst/>
              <a:rect l="l" t="t" r="r" b="b"/>
              <a:pathLst>
                <a:path w="9963566" h="6562979">
                  <a:moveTo>
                    <a:pt x="9963545" y="5480583"/>
                  </a:moveTo>
                  <a:cubicBezTo>
                    <a:pt x="9963545" y="6078372"/>
                    <a:pt x="9203207" y="6562979"/>
                    <a:pt x="8265218" y="6562979"/>
                  </a:cubicBezTo>
                  <a:lnTo>
                    <a:pt x="1698326" y="6562979"/>
                  </a:lnTo>
                  <a:cubicBezTo>
                    <a:pt x="760358" y="6562979"/>
                    <a:pt x="0" y="6078385"/>
                    <a:pt x="0" y="5480583"/>
                  </a:cubicBezTo>
                  <a:lnTo>
                    <a:pt x="0" y="1082383"/>
                  </a:lnTo>
                  <a:cubicBezTo>
                    <a:pt x="0" y="484594"/>
                    <a:pt x="760338" y="0"/>
                    <a:pt x="1698326" y="0"/>
                  </a:cubicBezTo>
                  <a:lnTo>
                    <a:pt x="8265239" y="0"/>
                  </a:lnTo>
                  <a:cubicBezTo>
                    <a:pt x="9203207" y="0"/>
                    <a:pt x="9963565" y="484594"/>
                    <a:pt x="9963565" y="1082383"/>
                  </a:cubicBezTo>
                  <a:lnTo>
                    <a:pt x="9963565" y="5480583"/>
                  </a:lnTo>
                  <a:close/>
                </a:path>
              </a:pathLst>
            </a:custGeom>
            <a:blipFill>
              <a:blip r:embed="rId2"/>
              <a:stretch>
                <a:fillRect l="-834" t="-96" r="-761" b="-97"/>
              </a:stretch>
            </a:blipFill>
          </p:spPr>
        </p:sp>
      </p:grpSp>
      <p:grpSp>
        <p:nvGrpSpPr>
          <p:cNvPr id="4" name="Group 4"/>
          <p:cNvGrpSpPr/>
          <p:nvPr/>
        </p:nvGrpSpPr>
        <p:grpSpPr>
          <a:xfrm>
            <a:off x="2600472" y="6422772"/>
            <a:ext cx="3963112" cy="2610324"/>
            <a:chOff x="0" y="0"/>
            <a:chExt cx="9983472" cy="6575666"/>
          </a:xfrm>
        </p:grpSpPr>
        <p:sp>
          <p:nvSpPr>
            <p:cNvPr id="5" name="Freeform 5"/>
            <p:cNvSpPr/>
            <p:nvPr/>
          </p:nvSpPr>
          <p:spPr>
            <a:xfrm>
              <a:off x="9964" y="6350"/>
              <a:ext cx="9963566" cy="6562979"/>
            </a:xfrm>
            <a:custGeom>
              <a:avLst/>
              <a:gdLst/>
              <a:ahLst/>
              <a:cxnLst/>
              <a:rect l="l" t="t" r="r" b="b"/>
              <a:pathLst>
                <a:path w="9963566" h="6562979">
                  <a:moveTo>
                    <a:pt x="9963545" y="5480583"/>
                  </a:moveTo>
                  <a:cubicBezTo>
                    <a:pt x="9963545" y="6078372"/>
                    <a:pt x="9203207" y="6562979"/>
                    <a:pt x="8265218" y="6562979"/>
                  </a:cubicBezTo>
                  <a:lnTo>
                    <a:pt x="1698326" y="6562979"/>
                  </a:lnTo>
                  <a:cubicBezTo>
                    <a:pt x="760358" y="6562979"/>
                    <a:pt x="0" y="6078385"/>
                    <a:pt x="0" y="5480583"/>
                  </a:cubicBezTo>
                  <a:lnTo>
                    <a:pt x="0" y="1082383"/>
                  </a:lnTo>
                  <a:cubicBezTo>
                    <a:pt x="0" y="484594"/>
                    <a:pt x="760338" y="0"/>
                    <a:pt x="1698326" y="0"/>
                  </a:cubicBezTo>
                  <a:lnTo>
                    <a:pt x="8265239" y="0"/>
                  </a:lnTo>
                  <a:cubicBezTo>
                    <a:pt x="9203207" y="0"/>
                    <a:pt x="9963565" y="484594"/>
                    <a:pt x="9963565" y="1082383"/>
                  </a:cubicBezTo>
                  <a:lnTo>
                    <a:pt x="9963565" y="5480583"/>
                  </a:lnTo>
                  <a:close/>
                </a:path>
              </a:pathLst>
            </a:custGeom>
            <a:blipFill>
              <a:blip r:embed="rId3"/>
              <a:stretch>
                <a:fillRect t="-1700" b="-1700"/>
              </a:stretch>
            </a:blipFill>
          </p:spPr>
        </p:sp>
      </p:grpSp>
      <p:grpSp>
        <p:nvGrpSpPr>
          <p:cNvPr id="6" name="Group 6"/>
          <p:cNvGrpSpPr/>
          <p:nvPr/>
        </p:nvGrpSpPr>
        <p:grpSpPr>
          <a:xfrm>
            <a:off x="11724416" y="2625967"/>
            <a:ext cx="3963112" cy="2610324"/>
            <a:chOff x="0" y="0"/>
            <a:chExt cx="9983472" cy="6575666"/>
          </a:xfrm>
        </p:grpSpPr>
        <p:sp>
          <p:nvSpPr>
            <p:cNvPr id="7" name="Freeform 7"/>
            <p:cNvSpPr/>
            <p:nvPr/>
          </p:nvSpPr>
          <p:spPr>
            <a:xfrm>
              <a:off x="9964" y="6350"/>
              <a:ext cx="9963566" cy="6562979"/>
            </a:xfrm>
            <a:custGeom>
              <a:avLst/>
              <a:gdLst/>
              <a:ahLst/>
              <a:cxnLst/>
              <a:rect l="l" t="t" r="r" b="b"/>
              <a:pathLst>
                <a:path w="9963566" h="6562979">
                  <a:moveTo>
                    <a:pt x="9963545" y="5480583"/>
                  </a:moveTo>
                  <a:cubicBezTo>
                    <a:pt x="9963545" y="6078372"/>
                    <a:pt x="9203207" y="6562979"/>
                    <a:pt x="8265218" y="6562979"/>
                  </a:cubicBezTo>
                  <a:lnTo>
                    <a:pt x="1698326" y="6562979"/>
                  </a:lnTo>
                  <a:cubicBezTo>
                    <a:pt x="760358" y="6562979"/>
                    <a:pt x="0" y="6078385"/>
                    <a:pt x="0" y="5480583"/>
                  </a:cubicBezTo>
                  <a:lnTo>
                    <a:pt x="0" y="1082383"/>
                  </a:lnTo>
                  <a:cubicBezTo>
                    <a:pt x="0" y="484594"/>
                    <a:pt x="760338" y="0"/>
                    <a:pt x="1698326" y="0"/>
                  </a:cubicBezTo>
                  <a:lnTo>
                    <a:pt x="8265239" y="0"/>
                  </a:lnTo>
                  <a:cubicBezTo>
                    <a:pt x="9203207" y="0"/>
                    <a:pt x="9963565" y="484594"/>
                    <a:pt x="9963565" y="1082383"/>
                  </a:cubicBezTo>
                  <a:lnTo>
                    <a:pt x="9963565" y="5480583"/>
                  </a:lnTo>
                  <a:close/>
                </a:path>
              </a:pathLst>
            </a:custGeom>
            <a:blipFill>
              <a:blip r:embed="rId4"/>
              <a:stretch>
                <a:fillRect t="-3022" b="-3022"/>
              </a:stretch>
            </a:blipFill>
          </p:spPr>
        </p:sp>
      </p:grpSp>
      <p:grpSp>
        <p:nvGrpSpPr>
          <p:cNvPr id="8" name="Group 8"/>
          <p:cNvGrpSpPr/>
          <p:nvPr/>
        </p:nvGrpSpPr>
        <p:grpSpPr>
          <a:xfrm>
            <a:off x="7665205" y="2625967"/>
            <a:ext cx="2960683" cy="2610324"/>
            <a:chOff x="0" y="0"/>
            <a:chExt cx="9983472" cy="8802057"/>
          </a:xfrm>
        </p:grpSpPr>
        <p:sp>
          <p:nvSpPr>
            <p:cNvPr id="9" name="Freeform 9"/>
            <p:cNvSpPr/>
            <p:nvPr/>
          </p:nvSpPr>
          <p:spPr>
            <a:xfrm>
              <a:off x="9964" y="8500"/>
              <a:ext cx="9963566" cy="8785074"/>
            </a:xfrm>
            <a:custGeom>
              <a:avLst/>
              <a:gdLst/>
              <a:ahLst/>
              <a:cxnLst/>
              <a:rect l="l" t="t" r="r" b="b"/>
              <a:pathLst>
                <a:path w="9963566" h="8785074">
                  <a:moveTo>
                    <a:pt x="9963545" y="7336201"/>
                  </a:moveTo>
                  <a:cubicBezTo>
                    <a:pt x="9963545" y="8136389"/>
                    <a:pt x="9203207" y="8785074"/>
                    <a:pt x="8265218" y="8785074"/>
                  </a:cubicBezTo>
                  <a:lnTo>
                    <a:pt x="1698326" y="8785074"/>
                  </a:lnTo>
                  <a:cubicBezTo>
                    <a:pt x="760358" y="8785074"/>
                    <a:pt x="0" y="8136406"/>
                    <a:pt x="0" y="7336201"/>
                  </a:cubicBezTo>
                  <a:lnTo>
                    <a:pt x="0" y="1448856"/>
                  </a:lnTo>
                  <a:cubicBezTo>
                    <a:pt x="0" y="648668"/>
                    <a:pt x="760338" y="0"/>
                    <a:pt x="1698326" y="0"/>
                  </a:cubicBezTo>
                  <a:lnTo>
                    <a:pt x="8265239" y="0"/>
                  </a:lnTo>
                  <a:cubicBezTo>
                    <a:pt x="9203207" y="0"/>
                    <a:pt x="9963565" y="648668"/>
                    <a:pt x="9963565" y="1448856"/>
                  </a:cubicBezTo>
                  <a:lnTo>
                    <a:pt x="9963565" y="7336201"/>
                  </a:lnTo>
                  <a:close/>
                </a:path>
              </a:pathLst>
            </a:custGeom>
            <a:blipFill>
              <a:blip r:embed="rId5"/>
              <a:stretch>
                <a:fillRect l="-99" t="-1822" r="-100" b="-1773"/>
              </a:stretch>
            </a:blipFill>
          </p:spPr>
        </p:sp>
      </p:grpSp>
      <p:grpSp>
        <p:nvGrpSpPr>
          <p:cNvPr id="10" name="Group 10"/>
          <p:cNvGrpSpPr/>
          <p:nvPr/>
        </p:nvGrpSpPr>
        <p:grpSpPr>
          <a:xfrm>
            <a:off x="7665205" y="6422772"/>
            <a:ext cx="2960683" cy="2610324"/>
            <a:chOff x="0" y="0"/>
            <a:chExt cx="9983472" cy="8802057"/>
          </a:xfrm>
        </p:grpSpPr>
        <p:sp>
          <p:nvSpPr>
            <p:cNvPr id="11" name="Freeform 11"/>
            <p:cNvSpPr/>
            <p:nvPr/>
          </p:nvSpPr>
          <p:spPr>
            <a:xfrm>
              <a:off x="9964" y="8500"/>
              <a:ext cx="9963566" cy="8785074"/>
            </a:xfrm>
            <a:custGeom>
              <a:avLst/>
              <a:gdLst/>
              <a:ahLst/>
              <a:cxnLst/>
              <a:rect l="l" t="t" r="r" b="b"/>
              <a:pathLst>
                <a:path w="9963566" h="8785074">
                  <a:moveTo>
                    <a:pt x="9963545" y="7336201"/>
                  </a:moveTo>
                  <a:cubicBezTo>
                    <a:pt x="9963545" y="8136389"/>
                    <a:pt x="9203207" y="8785074"/>
                    <a:pt x="8265218" y="8785074"/>
                  </a:cubicBezTo>
                  <a:lnTo>
                    <a:pt x="1698326" y="8785074"/>
                  </a:lnTo>
                  <a:cubicBezTo>
                    <a:pt x="760358" y="8785074"/>
                    <a:pt x="0" y="8136406"/>
                    <a:pt x="0" y="7336201"/>
                  </a:cubicBezTo>
                  <a:lnTo>
                    <a:pt x="0" y="1448856"/>
                  </a:lnTo>
                  <a:cubicBezTo>
                    <a:pt x="0" y="648668"/>
                    <a:pt x="760338" y="0"/>
                    <a:pt x="1698326" y="0"/>
                  </a:cubicBezTo>
                  <a:lnTo>
                    <a:pt x="8265239" y="0"/>
                  </a:lnTo>
                  <a:cubicBezTo>
                    <a:pt x="9203207" y="0"/>
                    <a:pt x="9963565" y="648668"/>
                    <a:pt x="9963565" y="1448856"/>
                  </a:cubicBezTo>
                  <a:lnTo>
                    <a:pt x="9963565" y="7336201"/>
                  </a:lnTo>
                  <a:close/>
                </a:path>
              </a:pathLst>
            </a:custGeom>
            <a:blipFill>
              <a:blip r:embed="rId6"/>
              <a:stretch>
                <a:fillRect t="-4357" b="-4357"/>
              </a:stretch>
            </a:blipFill>
          </p:spPr>
        </p:sp>
      </p:grpSp>
      <p:sp>
        <p:nvSpPr>
          <p:cNvPr id="12" name="Freeform 12"/>
          <p:cNvSpPr/>
          <p:nvPr/>
        </p:nvSpPr>
        <p:spPr>
          <a:xfrm>
            <a:off x="14312580" y="522611"/>
            <a:ext cx="3544898" cy="1018687"/>
          </a:xfrm>
          <a:custGeom>
            <a:avLst/>
            <a:gdLst/>
            <a:ahLst/>
            <a:cxnLst/>
            <a:rect l="l" t="t" r="r" b="b"/>
            <a:pathLst>
              <a:path w="3544898" h="1018687">
                <a:moveTo>
                  <a:pt x="0" y="0"/>
                </a:moveTo>
                <a:lnTo>
                  <a:pt x="3544898" y="0"/>
                </a:lnTo>
                <a:lnTo>
                  <a:pt x="3544898" y="1018687"/>
                </a:lnTo>
                <a:lnTo>
                  <a:pt x="0" y="1018687"/>
                </a:lnTo>
                <a:lnTo>
                  <a:pt x="0" y="0"/>
                </a:lnTo>
                <a:close/>
              </a:path>
            </a:pathLst>
          </a:custGeom>
          <a:blipFill>
            <a:blip r:embed="rId7"/>
            <a:stretch>
              <a:fillRect l="-31354" t="-192761" r="-31354" b="-192761"/>
            </a:stretch>
          </a:blipFill>
        </p:spPr>
      </p:sp>
      <p:grpSp>
        <p:nvGrpSpPr>
          <p:cNvPr id="13" name="Group 13"/>
          <p:cNvGrpSpPr/>
          <p:nvPr/>
        </p:nvGrpSpPr>
        <p:grpSpPr>
          <a:xfrm>
            <a:off x="11258907" y="6501114"/>
            <a:ext cx="4894129" cy="658175"/>
            <a:chOff x="0" y="0"/>
            <a:chExt cx="1288989" cy="173347"/>
          </a:xfrm>
        </p:grpSpPr>
        <p:sp>
          <p:nvSpPr>
            <p:cNvPr id="14" name="Freeform 14"/>
            <p:cNvSpPr/>
            <p:nvPr/>
          </p:nvSpPr>
          <p:spPr>
            <a:xfrm>
              <a:off x="0" y="0"/>
              <a:ext cx="1288989" cy="173347"/>
            </a:xfrm>
            <a:custGeom>
              <a:avLst/>
              <a:gdLst/>
              <a:ahLst/>
              <a:cxnLst/>
              <a:rect l="l" t="t" r="r" b="b"/>
              <a:pathLst>
                <a:path w="1288989" h="173347">
                  <a:moveTo>
                    <a:pt x="15819" y="0"/>
                  </a:moveTo>
                  <a:lnTo>
                    <a:pt x="1273170" y="0"/>
                  </a:lnTo>
                  <a:cubicBezTo>
                    <a:pt x="1281906" y="0"/>
                    <a:pt x="1288989" y="7082"/>
                    <a:pt x="1288989" y="15819"/>
                  </a:cubicBezTo>
                  <a:lnTo>
                    <a:pt x="1288989" y="157528"/>
                  </a:lnTo>
                  <a:cubicBezTo>
                    <a:pt x="1288989" y="166264"/>
                    <a:pt x="1281906" y="173347"/>
                    <a:pt x="1273170" y="173347"/>
                  </a:cubicBezTo>
                  <a:lnTo>
                    <a:pt x="15819" y="173347"/>
                  </a:lnTo>
                  <a:cubicBezTo>
                    <a:pt x="11623" y="173347"/>
                    <a:pt x="7600" y="171680"/>
                    <a:pt x="4633" y="168713"/>
                  </a:cubicBezTo>
                  <a:cubicBezTo>
                    <a:pt x="1667" y="165747"/>
                    <a:pt x="0" y="161723"/>
                    <a:pt x="0" y="157528"/>
                  </a:cubicBezTo>
                  <a:lnTo>
                    <a:pt x="0" y="15819"/>
                  </a:lnTo>
                  <a:cubicBezTo>
                    <a:pt x="0" y="7082"/>
                    <a:pt x="7082" y="0"/>
                    <a:pt x="15819" y="0"/>
                  </a:cubicBezTo>
                  <a:close/>
                </a:path>
              </a:pathLst>
            </a:custGeom>
            <a:solidFill>
              <a:srgbClr val="FF0000"/>
            </a:solidFill>
          </p:spPr>
        </p:sp>
        <p:sp>
          <p:nvSpPr>
            <p:cNvPr id="15" name="TextBox 15"/>
            <p:cNvSpPr txBox="1"/>
            <p:nvPr/>
          </p:nvSpPr>
          <p:spPr>
            <a:xfrm>
              <a:off x="0" y="-38100"/>
              <a:ext cx="1288989" cy="211447"/>
            </a:xfrm>
            <a:prstGeom prst="rect">
              <a:avLst/>
            </a:prstGeom>
          </p:spPr>
          <p:txBody>
            <a:bodyPr lIns="50800" tIns="50800" rIns="50800" bIns="50800" rtlCol="0" anchor="ctr"/>
            <a:lstStyle/>
            <a:p>
              <a:pPr algn="ctr">
                <a:lnSpc>
                  <a:spcPts val="2100"/>
                </a:lnSpc>
              </a:pPr>
              <a:r>
                <a:rPr lang="en-US" sz="1500" b="1">
                  <a:solidFill>
                    <a:srgbClr val="FFFFFF"/>
                  </a:solidFill>
                  <a:latin typeface="Montserrat Bold"/>
                  <a:ea typeface="Montserrat Bold"/>
                  <a:cs typeface="Montserrat Bold"/>
                  <a:sym typeface="Montserrat Bold"/>
                </a:rPr>
                <a:t>MULTIPLE INSERT MOULDING MOULDS</a:t>
              </a:r>
            </a:p>
          </p:txBody>
        </p:sp>
      </p:grpSp>
      <p:grpSp>
        <p:nvGrpSpPr>
          <p:cNvPr id="16" name="Group 16"/>
          <p:cNvGrpSpPr/>
          <p:nvPr/>
        </p:nvGrpSpPr>
        <p:grpSpPr>
          <a:xfrm>
            <a:off x="11258907" y="7301812"/>
            <a:ext cx="4894129" cy="658175"/>
            <a:chOff x="0" y="0"/>
            <a:chExt cx="1288989" cy="173347"/>
          </a:xfrm>
        </p:grpSpPr>
        <p:sp>
          <p:nvSpPr>
            <p:cNvPr id="17" name="Freeform 17"/>
            <p:cNvSpPr/>
            <p:nvPr/>
          </p:nvSpPr>
          <p:spPr>
            <a:xfrm>
              <a:off x="0" y="0"/>
              <a:ext cx="1288989" cy="173347"/>
            </a:xfrm>
            <a:custGeom>
              <a:avLst/>
              <a:gdLst/>
              <a:ahLst/>
              <a:cxnLst/>
              <a:rect l="l" t="t" r="r" b="b"/>
              <a:pathLst>
                <a:path w="1288989" h="173347">
                  <a:moveTo>
                    <a:pt x="15819" y="0"/>
                  </a:moveTo>
                  <a:lnTo>
                    <a:pt x="1273170" y="0"/>
                  </a:lnTo>
                  <a:cubicBezTo>
                    <a:pt x="1281906" y="0"/>
                    <a:pt x="1288989" y="7082"/>
                    <a:pt x="1288989" y="15819"/>
                  </a:cubicBezTo>
                  <a:lnTo>
                    <a:pt x="1288989" y="157528"/>
                  </a:lnTo>
                  <a:cubicBezTo>
                    <a:pt x="1288989" y="166264"/>
                    <a:pt x="1281906" y="173347"/>
                    <a:pt x="1273170" y="173347"/>
                  </a:cubicBezTo>
                  <a:lnTo>
                    <a:pt x="15819" y="173347"/>
                  </a:lnTo>
                  <a:cubicBezTo>
                    <a:pt x="11623" y="173347"/>
                    <a:pt x="7600" y="171680"/>
                    <a:pt x="4633" y="168713"/>
                  </a:cubicBezTo>
                  <a:cubicBezTo>
                    <a:pt x="1667" y="165747"/>
                    <a:pt x="0" y="161723"/>
                    <a:pt x="0" y="157528"/>
                  </a:cubicBezTo>
                  <a:lnTo>
                    <a:pt x="0" y="15819"/>
                  </a:lnTo>
                  <a:cubicBezTo>
                    <a:pt x="0" y="7082"/>
                    <a:pt x="7082" y="0"/>
                    <a:pt x="15819" y="0"/>
                  </a:cubicBezTo>
                  <a:close/>
                </a:path>
              </a:pathLst>
            </a:custGeom>
            <a:solidFill>
              <a:srgbClr val="FF0000"/>
            </a:solidFill>
          </p:spPr>
        </p:sp>
        <p:sp>
          <p:nvSpPr>
            <p:cNvPr id="18" name="TextBox 18"/>
            <p:cNvSpPr txBox="1"/>
            <p:nvPr/>
          </p:nvSpPr>
          <p:spPr>
            <a:xfrm>
              <a:off x="0" y="-38100"/>
              <a:ext cx="1288989" cy="211447"/>
            </a:xfrm>
            <a:prstGeom prst="rect">
              <a:avLst/>
            </a:prstGeom>
          </p:spPr>
          <p:txBody>
            <a:bodyPr lIns="50800" tIns="50800" rIns="50800" bIns="50800" rtlCol="0" anchor="ctr"/>
            <a:lstStyle/>
            <a:p>
              <a:pPr algn="ctr">
                <a:lnSpc>
                  <a:spcPts val="2100"/>
                </a:lnSpc>
              </a:pPr>
              <a:r>
                <a:rPr lang="en-US" sz="1500" b="1">
                  <a:solidFill>
                    <a:srgbClr val="FFFFFF"/>
                  </a:solidFill>
                  <a:latin typeface="Montserrat Bold"/>
                  <a:ea typeface="Montserrat Bold"/>
                  <a:cs typeface="Montserrat Bold"/>
                  <a:sym typeface="Montserrat Bold"/>
                </a:rPr>
                <a:t>BLOW MOULDS FROM 1 LITRE TO 200 LITRES</a:t>
              </a:r>
            </a:p>
          </p:txBody>
        </p:sp>
      </p:grpSp>
      <p:grpSp>
        <p:nvGrpSpPr>
          <p:cNvPr id="19" name="Group 19"/>
          <p:cNvGrpSpPr/>
          <p:nvPr/>
        </p:nvGrpSpPr>
        <p:grpSpPr>
          <a:xfrm>
            <a:off x="11258907" y="8102863"/>
            <a:ext cx="4894129" cy="851893"/>
            <a:chOff x="0" y="0"/>
            <a:chExt cx="1288989" cy="224367"/>
          </a:xfrm>
        </p:grpSpPr>
        <p:sp>
          <p:nvSpPr>
            <p:cNvPr id="20" name="Freeform 20"/>
            <p:cNvSpPr/>
            <p:nvPr/>
          </p:nvSpPr>
          <p:spPr>
            <a:xfrm>
              <a:off x="0" y="0"/>
              <a:ext cx="1288989" cy="224367"/>
            </a:xfrm>
            <a:custGeom>
              <a:avLst/>
              <a:gdLst/>
              <a:ahLst/>
              <a:cxnLst/>
              <a:rect l="l" t="t" r="r" b="b"/>
              <a:pathLst>
                <a:path w="1288989" h="224367">
                  <a:moveTo>
                    <a:pt x="15819" y="0"/>
                  </a:moveTo>
                  <a:lnTo>
                    <a:pt x="1273170" y="0"/>
                  </a:lnTo>
                  <a:cubicBezTo>
                    <a:pt x="1281906" y="0"/>
                    <a:pt x="1288989" y="7082"/>
                    <a:pt x="1288989" y="15819"/>
                  </a:cubicBezTo>
                  <a:lnTo>
                    <a:pt x="1288989" y="208548"/>
                  </a:lnTo>
                  <a:cubicBezTo>
                    <a:pt x="1288989" y="212743"/>
                    <a:pt x="1287322" y="216767"/>
                    <a:pt x="1284356" y="219734"/>
                  </a:cubicBezTo>
                  <a:cubicBezTo>
                    <a:pt x="1281389" y="222700"/>
                    <a:pt x="1277365" y="224367"/>
                    <a:pt x="1273170" y="224367"/>
                  </a:cubicBezTo>
                  <a:lnTo>
                    <a:pt x="15819" y="224367"/>
                  </a:lnTo>
                  <a:cubicBezTo>
                    <a:pt x="7082" y="224367"/>
                    <a:pt x="0" y="217284"/>
                    <a:pt x="0" y="208548"/>
                  </a:cubicBezTo>
                  <a:lnTo>
                    <a:pt x="0" y="15819"/>
                  </a:lnTo>
                  <a:cubicBezTo>
                    <a:pt x="0" y="7082"/>
                    <a:pt x="7082" y="0"/>
                    <a:pt x="15819" y="0"/>
                  </a:cubicBezTo>
                  <a:close/>
                </a:path>
              </a:pathLst>
            </a:custGeom>
            <a:solidFill>
              <a:srgbClr val="FF0000"/>
            </a:solidFill>
          </p:spPr>
        </p:sp>
        <p:sp>
          <p:nvSpPr>
            <p:cNvPr id="21" name="TextBox 21"/>
            <p:cNvSpPr txBox="1"/>
            <p:nvPr/>
          </p:nvSpPr>
          <p:spPr>
            <a:xfrm>
              <a:off x="0" y="-38100"/>
              <a:ext cx="1288989" cy="262467"/>
            </a:xfrm>
            <a:prstGeom prst="rect">
              <a:avLst/>
            </a:prstGeom>
          </p:spPr>
          <p:txBody>
            <a:bodyPr lIns="50800" tIns="50800" rIns="50800" bIns="50800" rtlCol="0" anchor="ctr"/>
            <a:lstStyle/>
            <a:p>
              <a:pPr algn="ctr">
                <a:lnSpc>
                  <a:spcPts val="2100"/>
                </a:lnSpc>
              </a:pPr>
              <a:r>
                <a:rPr lang="en-US" sz="1500" b="1">
                  <a:solidFill>
                    <a:srgbClr val="FFFFFF"/>
                  </a:solidFill>
                  <a:latin typeface="Montserrat Bold"/>
                  <a:ea typeface="Montserrat Bold"/>
                  <a:cs typeface="Montserrat Bold"/>
                  <a:sym typeface="Montserrat Bold"/>
                </a:rPr>
                <a:t>MOULDS SUITABLE FOR PROCESSING HIGH PERFORMANCE MATERIAL LIKE PEEK,PPS ETC.</a:t>
              </a:r>
            </a:p>
          </p:txBody>
        </p:sp>
      </p:grpSp>
      <p:sp>
        <p:nvSpPr>
          <p:cNvPr id="23" name="TextBox 23"/>
          <p:cNvSpPr txBox="1"/>
          <p:nvPr/>
        </p:nvSpPr>
        <p:spPr>
          <a:xfrm>
            <a:off x="3651321" y="5503300"/>
            <a:ext cx="1861414" cy="276688"/>
          </a:xfrm>
          <a:prstGeom prst="rect">
            <a:avLst/>
          </a:prstGeom>
        </p:spPr>
        <p:txBody>
          <a:bodyPr lIns="0" tIns="0" rIns="0" bIns="0" rtlCol="0" anchor="t">
            <a:spAutoFit/>
          </a:bodyPr>
          <a:lstStyle/>
          <a:p>
            <a:pPr algn="ctr">
              <a:lnSpc>
                <a:spcPts val="2386"/>
              </a:lnSpc>
              <a:spcBef>
                <a:spcPct val="0"/>
              </a:spcBef>
            </a:pPr>
            <a:r>
              <a:rPr lang="en-US" sz="1704" b="1">
                <a:solidFill>
                  <a:srgbClr val="000000"/>
                </a:solidFill>
                <a:latin typeface="Montserrat Semi-Bold"/>
                <a:ea typeface="Montserrat Semi-Bold"/>
                <a:cs typeface="Montserrat Semi-Bold"/>
                <a:sym typeface="Montserrat Semi-Bold"/>
              </a:rPr>
              <a:t>2-PLATE MOULD</a:t>
            </a:r>
          </a:p>
        </p:txBody>
      </p:sp>
      <p:sp>
        <p:nvSpPr>
          <p:cNvPr id="24" name="TextBox 24"/>
          <p:cNvSpPr txBox="1"/>
          <p:nvPr/>
        </p:nvSpPr>
        <p:spPr>
          <a:xfrm>
            <a:off x="8213293" y="5503300"/>
            <a:ext cx="1861414" cy="276688"/>
          </a:xfrm>
          <a:prstGeom prst="rect">
            <a:avLst/>
          </a:prstGeom>
        </p:spPr>
        <p:txBody>
          <a:bodyPr lIns="0" tIns="0" rIns="0" bIns="0" rtlCol="0" anchor="t">
            <a:spAutoFit/>
          </a:bodyPr>
          <a:lstStyle/>
          <a:p>
            <a:pPr algn="ctr">
              <a:lnSpc>
                <a:spcPts val="2386"/>
              </a:lnSpc>
              <a:spcBef>
                <a:spcPct val="0"/>
              </a:spcBef>
            </a:pPr>
            <a:r>
              <a:rPr lang="en-US" sz="1704" b="1">
                <a:solidFill>
                  <a:srgbClr val="000000"/>
                </a:solidFill>
                <a:latin typeface="Montserrat Semi-Bold"/>
                <a:ea typeface="Montserrat Semi-Bold"/>
                <a:cs typeface="Montserrat Semi-Bold"/>
                <a:sym typeface="Montserrat Semi-Bold"/>
              </a:rPr>
              <a:t>2-PLATE MOULD</a:t>
            </a:r>
          </a:p>
        </p:txBody>
      </p:sp>
      <p:sp>
        <p:nvSpPr>
          <p:cNvPr id="25" name="TextBox 25"/>
          <p:cNvSpPr txBox="1"/>
          <p:nvPr/>
        </p:nvSpPr>
        <p:spPr>
          <a:xfrm>
            <a:off x="12476868" y="5503300"/>
            <a:ext cx="2458208" cy="276688"/>
          </a:xfrm>
          <a:prstGeom prst="rect">
            <a:avLst/>
          </a:prstGeom>
        </p:spPr>
        <p:txBody>
          <a:bodyPr lIns="0" tIns="0" rIns="0" bIns="0" rtlCol="0" anchor="t">
            <a:spAutoFit/>
          </a:bodyPr>
          <a:lstStyle/>
          <a:p>
            <a:pPr algn="ctr">
              <a:lnSpc>
                <a:spcPts val="2386"/>
              </a:lnSpc>
              <a:spcBef>
                <a:spcPct val="0"/>
              </a:spcBef>
            </a:pPr>
            <a:r>
              <a:rPr lang="en-US" sz="1704" b="1">
                <a:solidFill>
                  <a:srgbClr val="000000"/>
                </a:solidFill>
                <a:latin typeface="Montserrat Semi-Bold"/>
                <a:ea typeface="Montserrat Semi-Bold"/>
                <a:cs typeface="Montserrat Semi-Bold"/>
                <a:sym typeface="Montserrat Semi-Bold"/>
              </a:rPr>
              <a:t>HOT RUNNER MOULD</a:t>
            </a:r>
          </a:p>
        </p:txBody>
      </p:sp>
      <p:sp>
        <p:nvSpPr>
          <p:cNvPr id="26" name="TextBox 26"/>
          <p:cNvSpPr txBox="1"/>
          <p:nvPr/>
        </p:nvSpPr>
        <p:spPr>
          <a:xfrm>
            <a:off x="3317205" y="9299797"/>
            <a:ext cx="2529645" cy="276688"/>
          </a:xfrm>
          <a:prstGeom prst="rect">
            <a:avLst/>
          </a:prstGeom>
        </p:spPr>
        <p:txBody>
          <a:bodyPr lIns="0" tIns="0" rIns="0" bIns="0" rtlCol="0" anchor="t">
            <a:spAutoFit/>
          </a:bodyPr>
          <a:lstStyle/>
          <a:p>
            <a:pPr algn="ctr">
              <a:lnSpc>
                <a:spcPts val="2386"/>
              </a:lnSpc>
              <a:spcBef>
                <a:spcPct val="0"/>
              </a:spcBef>
            </a:pPr>
            <a:r>
              <a:rPr lang="en-US" sz="1704" b="1">
                <a:solidFill>
                  <a:srgbClr val="000000"/>
                </a:solidFill>
                <a:latin typeface="Montserrat Semi-Bold"/>
                <a:ea typeface="Montserrat Semi-Bold"/>
                <a:cs typeface="Montserrat Semi-Bold"/>
                <a:sym typeface="Montserrat Semi-Bold"/>
              </a:rPr>
              <a:t>UNSCREWING MOULD</a:t>
            </a:r>
          </a:p>
        </p:txBody>
      </p:sp>
      <p:sp>
        <p:nvSpPr>
          <p:cNvPr id="27" name="TextBox 27"/>
          <p:cNvSpPr txBox="1"/>
          <p:nvPr/>
        </p:nvSpPr>
        <p:spPr>
          <a:xfrm>
            <a:off x="7665205" y="9299797"/>
            <a:ext cx="2960683" cy="568103"/>
          </a:xfrm>
          <a:prstGeom prst="rect">
            <a:avLst/>
          </a:prstGeom>
        </p:spPr>
        <p:txBody>
          <a:bodyPr lIns="0" tIns="0" rIns="0" bIns="0" rtlCol="0" anchor="t">
            <a:spAutoFit/>
          </a:bodyPr>
          <a:lstStyle/>
          <a:p>
            <a:pPr algn="ctr">
              <a:lnSpc>
                <a:spcPts val="2386"/>
              </a:lnSpc>
              <a:spcBef>
                <a:spcPct val="0"/>
              </a:spcBef>
            </a:pPr>
            <a:r>
              <a:rPr lang="en-US" sz="1704" b="1">
                <a:solidFill>
                  <a:srgbClr val="000000"/>
                </a:solidFill>
                <a:latin typeface="Montserrat Semi-Bold"/>
                <a:ea typeface="Montserrat Semi-Bold"/>
                <a:cs typeface="Montserrat Semi-Bold"/>
                <a:sym typeface="Montserrat Semi-Bold"/>
              </a:rPr>
              <a:t>MOULDS WITH MULTIPLE LIFTERS AND SIDE CORES</a:t>
            </a:r>
          </a:p>
        </p:txBody>
      </p:sp>
      <p:sp>
        <p:nvSpPr>
          <p:cNvPr id="31" name="TextBox 8"/>
          <p:cNvSpPr txBox="1"/>
          <p:nvPr/>
        </p:nvSpPr>
        <p:spPr>
          <a:xfrm>
            <a:off x="809827" y="993854"/>
            <a:ext cx="8335720" cy="1744067"/>
          </a:xfrm>
          <a:prstGeom prst="rect">
            <a:avLst/>
          </a:prstGeom>
        </p:spPr>
        <p:txBody>
          <a:bodyPr lIns="0" tIns="0" rIns="0" bIns="0" rtlCol="0" anchor="t">
            <a:spAutoFit/>
          </a:bodyPr>
          <a:lstStyle/>
          <a:p>
            <a:pPr algn="l">
              <a:lnSpc>
                <a:spcPts val="6760"/>
              </a:lnSpc>
            </a:pPr>
            <a:r>
              <a:rPr lang="en-US" sz="5200" b="1" dirty="0" smtClean="0">
                <a:solidFill>
                  <a:srgbClr val="000000"/>
                </a:solidFill>
                <a:latin typeface="Montserrat Bold"/>
                <a:ea typeface="Montserrat Bold"/>
                <a:cs typeface="Montserrat Bold"/>
                <a:sym typeface="Montserrat Bold"/>
              </a:rPr>
              <a:t>In-House Mould </a:t>
            </a:r>
            <a:r>
              <a:rPr lang="en-US" sz="5200" b="1" dirty="0">
                <a:solidFill>
                  <a:srgbClr val="FF0000"/>
                </a:solidFill>
                <a:latin typeface="Montserrat Bold"/>
                <a:ea typeface="Montserrat Bold"/>
                <a:cs typeface="Montserrat Bold"/>
                <a:sym typeface="Montserrat Bold"/>
              </a:rPr>
              <a:t>Design and Manufacturing</a:t>
            </a: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4312580" y="522611"/>
            <a:ext cx="3544898" cy="1018687"/>
          </a:xfrm>
          <a:custGeom>
            <a:avLst/>
            <a:gdLst/>
            <a:ahLst/>
            <a:cxnLst/>
            <a:rect l="l" t="t" r="r" b="b"/>
            <a:pathLst>
              <a:path w="3544898" h="1018687">
                <a:moveTo>
                  <a:pt x="0" y="0"/>
                </a:moveTo>
                <a:lnTo>
                  <a:pt x="3544898" y="0"/>
                </a:lnTo>
                <a:lnTo>
                  <a:pt x="3544898" y="1018687"/>
                </a:lnTo>
                <a:lnTo>
                  <a:pt x="0" y="1018687"/>
                </a:lnTo>
                <a:lnTo>
                  <a:pt x="0" y="0"/>
                </a:lnTo>
                <a:close/>
              </a:path>
            </a:pathLst>
          </a:custGeom>
          <a:blipFill>
            <a:blip r:embed="rId2"/>
            <a:stretch>
              <a:fillRect l="-31354" t="-192761" r="-31354" b="-192761"/>
            </a:stretch>
          </a:blipFill>
        </p:spPr>
      </p:sp>
      <p:sp>
        <p:nvSpPr>
          <p:cNvPr id="3" name="Freeform 3"/>
          <p:cNvSpPr/>
          <p:nvPr/>
        </p:nvSpPr>
        <p:spPr>
          <a:xfrm>
            <a:off x="2392447" y="3046347"/>
            <a:ext cx="6239927" cy="3628782"/>
          </a:xfrm>
          <a:custGeom>
            <a:avLst/>
            <a:gdLst/>
            <a:ahLst/>
            <a:cxnLst/>
            <a:rect l="l" t="t" r="r" b="b"/>
            <a:pathLst>
              <a:path w="6239927" h="3628782">
                <a:moveTo>
                  <a:pt x="0" y="0"/>
                </a:moveTo>
                <a:lnTo>
                  <a:pt x="6239928" y="0"/>
                </a:lnTo>
                <a:lnTo>
                  <a:pt x="6239928" y="3628782"/>
                </a:lnTo>
                <a:lnTo>
                  <a:pt x="0" y="3628782"/>
                </a:lnTo>
                <a:lnTo>
                  <a:pt x="0" y="0"/>
                </a:lnTo>
                <a:close/>
              </a:path>
            </a:pathLst>
          </a:custGeom>
          <a:blipFill>
            <a:blip r:embed="rId3"/>
            <a:stretch>
              <a:fillRect/>
            </a:stretch>
          </a:blipFill>
        </p:spPr>
      </p:sp>
      <p:sp>
        <p:nvSpPr>
          <p:cNvPr id="4" name="Freeform 4"/>
          <p:cNvSpPr/>
          <p:nvPr/>
        </p:nvSpPr>
        <p:spPr>
          <a:xfrm>
            <a:off x="8632375" y="3046347"/>
            <a:ext cx="7263178" cy="3483160"/>
          </a:xfrm>
          <a:custGeom>
            <a:avLst/>
            <a:gdLst/>
            <a:ahLst/>
            <a:cxnLst/>
            <a:rect l="l" t="t" r="r" b="b"/>
            <a:pathLst>
              <a:path w="7263178" h="3483160">
                <a:moveTo>
                  <a:pt x="0" y="0"/>
                </a:moveTo>
                <a:lnTo>
                  <a:pt x="7263178" y="0"/>
                </a:lnTo>
                <a:lnTo>
                  <a:pt x="7263178" y="3483160"/>
                </a:lnTo>
                <a:lnTo>
                  <a:pt x="0" y="3483160"/>
                </a:lnTo>
                <a:lnTo>
                  <a:pt x="0" y="0"/>
                </a:lnTo>
                <a:close/>
              </a:path>
            </a:pathLst>
          </a:custGeom>
          <a:blipFill>
            <a:blip r:embed="rId4"/>
            <a:stretch>
              <a:fillRect t="-10165" b="-14346"/>
            </a:stretch>
          </a:blipFill>
        </p:spPr>
      </p:sp>
      <p:sp>
        <p:nvSpPr>
          <p:cNvPr id="5" name="Freeform 5"/>
          <p:cNvSpPr/>
          <p:nvPr/>
        </p:nvSpPr>
        <p:spPr>
          <a:xfrm>
            <a:off x="2392447" y="6760341"/>
            <a:ext cx="5471641" cy="2870709"/>
          </a:xfrm>
          <a:custGeom>
            <a:avLst/>
            <a:gdLst/>
            <a:ahLst/>
            <a:cxnLst/>
            <a:rect l="l" t="t" r="r" b="b"/>
            <a:pathLst>
              <a:path w="5471641" h="2870709">
                <a:moveTo>
                  <a:pt x="0" y="0"/>
                </a:moveTo>
                <a:lnTo>
                  <a:pt x="5471641" y="0"/>
                </a:lnTo>
                <a:lnTo>
                  <a:pt x="5471641" y="2870709"/>
                </a:lnTo>
                <a:lnTo>
                  <a:pt x="0" y="2870709"/>
                </a:lnTo>
                <a:lnTo>
                  <a:pt x="0" y="0"/>
                </a:lnTo>
                <a:close/>
              </a:path>
            </a:pathLst>
          </a:custGeom>
          <a:blipFill>
            <a:blip r:embed="rId5"/>
            <a:stretch>
              <a:fillRect/>
            </a:stretch>
          </a:blipFill>
        </p:spPr>
      </p:sp>
      <p:sp>
        <p:nvSpPr>
          <p:cNvPr id="6" name="Freeform 6"/>
          <p:cNvSpPr/>
          <p:nvPr/>
        </p:nvSpPr>
        <p:spPr>
          <a:xfrm>
            <a:off x="7860988" y="6760341"/>
            <a:ext cx="3422778" cy="2729736"/>
          </a:xfrm>
          <a:custGeom>
            <a:avLst/>
            <a:gdLst/>
            <a:ahLst/>
            <a:cxnLst/>
            <a:rect l="l" t="t" r="r" b="b"/>
            <a:pathLst>
              <a:path w="3422778" h="2729736">
                <a:moveTo>
                  <a:pt x="0" y="0"/>
                </a:moveTo>
                <a:lnTo>
                  <a:pt x="3422778" y="0"/>
                </a:lnTo>
                <a:lnTo>
                  <a:pt x="3422778" y="2729736"/>
                </a:lnTo>
                <a:lnTo>
                  <a:pt x="0" y="2729736"/>
                </a:lnTo>
                <a:lnTo>
                  <a:pt x="0" y="0"/>
                </a:lnTo>
                <a:close/>
              </a:path>
            </a:pathLst>
          </a:custGeom>
          <a:blipFill>
            <a:blip r:embed="rId6"/>
            <a:stretch>
              <a:fillRect/>
            </a:stretch>
          </a:blipFill>
        </p:spPr>
      </p:sp>
      <p:sp>
        <p:nvSpPr>
          <p:cNvPr id="7" name="Freeform 7"/>
          <p:cNvSpPr/>
          <p:nvPr/>
        </p:nvSpPr>
        <p:spPr>
          <a:xfrm>
            <a:off x="11492739" y="6675129"/>
            <a:ext cx="4402814" cy="3030774"/>
          </a:xfrm>
          <a:custGeom>
            <a:avLst/>
            <a:gdLst/>
            <a:ahLst/>
            <a:cxnLst/>
            <a:rect l="l" t="t" r="r" b="b"/>
            <a:pathLst>
              <a:path w="4402814" h="3030774">
                <a:moveTo>
                  <a:pt x="0" y="0"/>
                </a:moveTo>
                <a:lnTo>
                  <a:pt x="4402814" y="0"/>
                </a:lnTo>
                <a:lnTo>
                  <a:pt x="4402814" y="3030774"/>
                </a:lnTo>
                <a:lnTo>
                  <a:pt x="0" y="3030774"/>
                </a:lnTo>
                <a:lnTo>
                  <a:pt x="0" y="0"/>
                </a:lnTo>
                <a:close/>
              </a:path>
            </a:pathLst>
          </a:custGeom>
          <a:blipFill>
            <a:blip r:embed="rId7"/>
            <a:stretch>
              <a:fillRect/>
            </a:stretch>
          </a:blipFill>
        </p:spPr>
      </p:sp>
      <p:sp>
        <p:nvSpPr>
          <p:cNvPr id="8" name="TextBox 8"/>
          <p:cNvSpPr txBox="1"/>
          <p:nvPr/>
        </p:nvSpPr>
        <p:spPr>
          <a:xfrm>
            <a:off x="809827" y="993854"/>
            <a:ext cx="8335720" cy="1744067"/>
          </a:xfrm>
          <a:prstGeom prst="rect">
            <a:avLst/>
          </a:prstGeom>
        </p:spPr>
        <p:txBody>
          <a:bodyPr lIns="0" tIns="0" rIns="0" bIns="0" rtlCol="0" anchor="t">
            <a:spAutoFit/>
          </a:bodyPr>
          <a:lstStyle/>
          <a:p>
            <a:pPr algn="l">
              <a:lnSpc>
                <a:spcPts val="6760"/>
              </a:lnSpc>
            </a:pPr>
            <a:r>
              <a:rPr lang="en-US" sz="5200" b="1" dirty="0" smtClean="0">
                <a:solidFill>
                  <a:srgbClr val="000000"/>
                </a:solidFill>
                <a:latin typeface="Montserrat Bold"/>
                <a:ea typeface="Montserrat Bold"/>
                <a:cs typeface="Montserrat Bold"/>
                <a:sym typeface="Montserrat Bold"/>
              </a:rPr>
              <a:t>In-House Mould </a:t>
            </a:r>
            <a:r>
              <a:rPr lang="en-US" sz="5200" b="1" dirty="0">
                <a:solidFill>
                  <a:srgbClr val="FF0000"/>
                </a:solidFill>
                <a:latin typeface="Montserrat Bold"/>
                <a:ea typeface="Montserrat Bold"/>
                <a:cs typeface="Montserrat Bold"/>
                <a:sym typeface="Montserrat Bold"/>
              </a:rPr>
              <a:t>Design and Manufacturing</a:t>
            </a: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4312580" y="522611"/>
            <a:ext cx="3544898" cy="1018687"/>
          </a:xfrm>
          <a:custGeom>
            <a:avLst/>
            <a:gdLst/>
            <a:ahLst/>
            <a:cxnLst/>
            <a:rect l="l" t="t" r="r" b="b"/>
            <a:pathLst>
              <a:path w="3544898" h="1018687">
                <a:moveTo>
                  <a:pt x="0" y="0"/>
                </a:moveTo>
                <a:lnTo>
                  <a:pt x="3544898" y="0"/>
                </a:lnTo>
                <a:lnTo>
                  <a:pt x="3544898" y="1018687"/>
                </a:lnTo>
                <a:lnTo>
                  <a:pt x="0" y="1018687"/>
                </a:lnTo>
                <a:lnTo>
                  <a:pt x="0" y="0"/>
                </a:lnTo>
                <a:close/>
              </a:path>
            </a:pathLst>
          </a:custGeom>
          <a:blipFill>
            <a:blip r:embed="rId2"/>
            <a:stretch>
              <a:fillRect l="-31354" t="-192761" r="-31354" b="-192761"/>
            </a:stretch>
          </a:blipFill>
        </p:spPr>
      </p:sp>
      <p:sp>
        <p:nvSpPr>
          <p:cNvPr id="3" name="Freeform 3"/>
          <p:cNvSpPr/>
          <p:nvPr/>
        </p:nvSpPr>
        <p:spPr>
          <a:xfrm>
            <a:off x="1195988" y="2609042"/>
            <a:ext cx="9801688" cy="5942274"/>
          </a:xfrm>
          <a:custGeom>
            <a:avLst/>
            <a:gdLst/>
            <a:ahLst/>
            <a:cxnLst/>
            <a:rect l="l" t="t" r="r" b="b"/>
            <a:pathLst>
              <a:path w="9801688" h="5942274">
                <a:moveTo>
                  <a:pt x="0" y="0"/>
                </a:moveTo>
                <a:lnTo>
                  <a:pt x="9801688" y="0"/>
                </a:lnTo>
                <a:lnTo>
                  <a:pt x="9801688" y="5942274"/>
                </a:lnTo>
                <a:lnTo>
                  <a:pt x="0" y="5942274"/>
                </a:lnTo>
                <a:lnTo>
                  <a:pt x="0" y="0"/>
                </a:lnTo>
                <a:close/>
              </a:path>
            </a:pathLst>
          </a:custGeom>
          <a:blipFill>
            <a:blip r:embed="rId3"/>
            <a:stretch>
              <a:fillRect/>
            </a:stretch>
          </a:blipFill>
        </p:spPr>
      </p:sp>
      <p:sp>
        <p:nvSpPr>
          <p:cNvPr id="4" name="Freeform 4"/>
          <p:cNvSpPr/>
          <p:nvPr/>
        </p:nvSpPr>
        <p:spPr>
          <a:xfrm>
            <a:off x="12250021" y="2609042"/>
            <a:ext cx="4841991" cy="5879560"/>
          </a:xfrm>
          <a:custGeom>
            <a:avLst/>
            <a:gdLst/>
            <a:ahLst/>
            <a:cxnLst/>
            <a:rect l="l" t="t" r="r" b="b"/>
            <a:pathLst>
              <a:path w="4841991" h="5879560">
                <a:moveTo>
                  <a:pt x="0" y="0"/>
                </a:moveTo>
                <a:lnTo>
                  <a:pt x="4841991" y="0"/>
                </a:lnTo>
                <a:lnTo>
                  <a:pt x="4841991" y="5879561"/>
                </a:lnTo>
                <a:lnTo>
                  <a:pt x="0" y="5879561"/>
                </a:lnTo>
                <a:lnTo>
                  <a:pt x="0" y="0"/>
                </a:lnTo>
                <a:close/>
              </a:path>
            </a:pathLst>
          </a:custGeom>
          <a:blipFill>
            <a:blip r:embed="rId4"/>
            <a:stretch>
              <a:fillRect/>
            </a:stretch>
          </a:blipFill>
        </p:spPr>
      </p:sp>
      <p:sp>
        <p:nvSpPr>
          <p:cNvPr id="5" name="TextBox 5"/>
          <p:cNvSpPr txBox="1"/>
          <p:nvPr/>
        </p:nvSpPr>
        <p:spPr>
          <a:xfrm>
            <a:off x="809827" y="993854"/>
            <a:ext cx="8335720" cy="829310"/>
          </a:xfrm>
          <a:prstGeom prst="rect">
            <a:avLst/>
          </a:prstGeom>
        </p:spPr>
        <p:txBody>
          <a:bodyPr lIns="0" tIns="0" rIns="0" bIns="0" rtlCol="0" anchor="t">
            <a:spAutoFit/>
          </a:bodyPr>
          <a:lstStyle/>
          <a:p>
            <a:pPr algn="l">
              <a:lnSpc>
                <a:spcPts val="6760"/>
              </a:lnSpc>
            </a:pPr>
            <a:r>
              <a:rPr lang="en-US" sz="5200" b="1">
                <a:solidFill>
                  <a:srgbClr val="000000"/>
                </a:solidFill>
                <a:latin typeface="Montserrat Bold"/>
                <a:ea typeface="Montserrat Bold"/>
                <a:cs typeface="Montserrat Bold"/>
                <a:sym typeface="Montserrat Bold"/>
              </a:rPr>
              <a:t>Main </a:t>
            </a:r>
            <a:r>
              <a:rPr lang="en-US" sz="5200" b="1">
                <a:solidFill>
                  <a:srgbClr val="FF0000"/>
                </a:solidFill>
                <a:latin typeface="Montserrat Bold"/>
                <a:ea typeface="Montserrat Bold"/>
                <a:cs typeface="Montserrat Bold"/>
                <a:sym typeface="Montserrat Bold"/>
              </a:rPr>
              <a:t>Customers</a:t>
            </a:r>
          </a:p>
        </p:txBody>
      </p:sp>
      <p:sp>
        <p:nvSpPr>
          <p:cNvPr id="6" name="TextBox 6"/>
          <p:cNvSpPr txBox="1"/>
          <p:nvPr/>
        </p:nvSpPr>
        <p:spPr>
          <a:xfrm>
            <a:off x="3961306" y="8787154"/>
            <a:ext cx="4271052" cy="471146"/>
          </a:xfrm>
          <a:prstGeom prst="rect">
            <a:avLst/>
          </a:prstGeom>
        </p:spPr>
        <p:txBody>
          <a:bodyPr lIns="0" tIns="0" rIns="0" bIns="0" rtlCol="0" anchor="t">
            <a:spAutoFit/>
          </a:bodyPr>
          <a:lstStyle/>
          <a:p>
            <a:pPr algn="ctr">
              <a:lnSpc>
                <a:spcPts val="4074"/>
              </a:lnSpc>
              <a:spcBef>
                <a:spcPct val="0"/>
              </a:spcBef>
            </a:pPr>
            <a:r>
              <a:rPr lang="en-US" sz="2910" b="1">
                <a:solidFill>
                  <a:srgbClr val="000000"/>
                </a:solidFill>
                <a:latin typeface="Montserrat Semi-Bold"/>
                <a:ea typeface="Montserrat Semi-Bold"/>
                <a:cs typeface="Montserrat Semi-Bold"/>
                <a:sym typeface="Montserrat Semi-Bold"/>
              </a:rPr>
              <a:t>Brands directly served</a:t>
            </a:r>
          </a:p>
        </p:txBody>
      </p:sp>
      <p:sp>
        <p:nvSpPr>
          <p:cNvPr id="7" name="TextBox 7"/>
          <p:cNvSpPr txBox="1"/>
          <p:nvPr/>
        </p:nvSpPr>
        <p:spPr>
          <a:xfrm>
            <a:off x="12355515" y="8787154"/>
            <a:ext cx="4631003" cy="471146"/>
          </a:xfrm>
          <a:prstGeom prst="rect">
            <a:avLst/>
          </a:prstGeom>
        </p:spPr>
        <p:txBody>
          <a:bodyPr lIns="0" tIns="0" rIns="0" bIns="0" rtlCol="0" anchor="t">
            <a:spAutoFit/>
          </a:bodyPr>
          <a:lstStyle/>
          <a:p>
            <a:pPr algn="ctr">
              <a:lnSpc>
                <a:spcPts val="4074"/>
              </a:lnSpc>
              <a:spcBef>
                <a:spcPct val="0"/>
              </a:spcBef>
            </a:pPr>
            <a:r>
              <a:rPr lang="en-US" sz="2910" b="1">
                <a:solidFill>
                  <a:srgbClr val="000000"/>
                </a:solidFill>
                <a:latin typeface="Montserrat Semi-Bold"/>
                <a:ea typeface="Montserrat Semi-Bold"/>
                <a:cs typeface="Montserrat Semi-Bold"/>
                <a:sym typeface="Montserrat Semi-Bold"/>
              </a:rPr>
              <a:t>Brands indirectly served</a:t>
            </a: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4312580" y="522611"/>
            <a:ext cx="3544898" cy="1018687"/>
          </a:xfrm>
          <a:custGeom>
            <a:avLst/>
            <a:gdLst/>
            <a:ahLst/>
            <a:cxnLst/>
            <a:rect l="l" t="t" r="r" b="b"/>
            <a:pathLst>
              <a:path w="3544898" h="1018687">
                <a:moveTo>
                  <a:pt x="0" y="0"/>
                </a:moveTo>
                <a:lnTo>
                  <a:pt x="3544898" y="0"/>
                </a:lnTo>
                <a:lnTo>
                  <a:pt x="3544898" y="1018687"/>
                </a:lnTo>
                <a:lnTo>
                  <a:pt x="0" y="1018687"/>
                </a:lnTo>
                <a:lnTo>
                  <a:pt x="0" y="0"/>
                </a:lnTo>
                <a:close/>
              </a:path>
            </a:pathLst>
          </a:custGeom>
          <a:blipFill>
            <a:blip r:embed="rId2"/>
            <a:stretch>
              <a:fillRect l="-31354" t="-192761" r="-31354" b="-192761"/>
            </a:stretch>
          </a:blipFill>
        </p:spPr>
      </p:sp>
      <p:grpSp>
        <p:nvGrpSpPr>
          <p:cNvPr id="6" name="Group 6"/>
          <p:cNvGrpSpPr/>
          <p:nvPr/>
        </p:nvGrpSpPr>
        <p:grpSpPr>
          <a:xfrm>
            <a:off x="1345479" y="2906597"/>
            <a:ext cx="5082213" cy="2169839"/>
            <a:chOff x="0" y="0"/>
            <a:chExt cx="6776284" cy="2893119"/>
          </a:xfrm>
        </p:grpSpPr>
        <p:grpSp>
          <p:nvGrpSpPr>
            <p:cNvPr id="7" name="Group 7"/>
            <p:cNvGrpSpPr/>
            <p:nvPr/>
          </p:nvGrpSpPr>
          <p:grpSpPr>
            <a:xfrm>
              <a:off x="2146581" y="625265"/>
              <a:ext cx="4629703" cy="1642589"/>
              <a:chOff x="0" y="0"/>
              <a:chExt cx="1274359" cy="452134"/>
            </a:xfrm>
          </p:grpSpPr>
          <p:sp>
            <p:nvSpPr>
              <p:cNvPr id="8" name="Freeform 8"/>
              <p:cNvSpPr/>
              <p:nvPr/>
            </p:nvSpPr>
            <p:spPr>
              <a:xfrm>
                <a:off x="0" y="0"/>
                <a:ext cx="1274359" cy="452134"/>
              </a:xfrm>
              <a:custGeom>
                <a:avLst/>
                <a:gdLst/>
                <a:ahLst/>
                <a:cxnLst/>
                <a:rect l="l" t="t" r="r" b="b"/>
                <a:pathLst>
                  <a:path w="1274359" h="452134">
                    <a:moveTo>
                      <a:pt x="40162" y="0"/>
                    </a:moveTo>
                    <a:lnTo>
                      <a:pt x="1234197" y="0"/>
                    </a:lnTo>
                    <a:cubicBezTo>
                      <a:pt x="1256377" y="0"/>
                      <a:pt x="1274359" y="17981"/>
                      <a:pt x="1274359" y="40162"/>
                    </a:cubicBezTo>
                    <a:lnTo>
                      <a:pt x="1274359" y="411972"/>
                    </a:lnTo>
                    <a:cubicBezTo>
                      <a:pt x="1274359" y="434153"/>
                      <a:pt x="1256377" y="452134"/>
                      <a:pt x="1234197" y="452134"/>
                    </a:cubicBezTo>
                    <a:lnTo>
                      <a:pt x="40162" y="452134"/>
                    </a:lnTo>
                    <a:cubicBezTo>
                      <a:pt x="17981" y="452134"/>
                      <a:pt x="0" y="434153"/>
                      <a:pt x="0" y="411972"/>
                    </a:cubicBezTo>
                    <a:lnTo>
                      <a:pt x="0" y="40162"/>
                    </a:lnTo>
                    <a:cubicBezTo>
                      <a:pt x="0" y="17981"/>
                      <a:pt x="17981" y="0"/>
                      <a:pt x="40162" y="0"/>
                    </a:cubicBezTo>
                    <a:close/>
                  </a:path>
                </a:pathLst>
              </a:custGeom>
              <a:solidFill>
                <a:srgbClr val="FF0000"/>
              </a:solidFill>
            </p:spPr>
          </p:sp>
          <p:sp>
            <p:nvSpPr>
              <p:cNvPr id="9" name="TextBox 9"/>
              <p:cNvSpPr txBox="1"/>
              <p:nvPr/>
            </p:nvSpPr>
            <p:spPr>
              <a:xfrm>
                <a:off x="0" y="-28575"/>
                <a:ext cx="1274359" cy="480709"/>
              </a:xfrm>
              <a:prstGeom prst="rect">
                <a:avLst/>
              </a:prstGeom>
            </p:spPr>
            <p:txBody>
              <a:bodyPr lIns="50800" tIns="50800" rIns="50800" bIns="50800" rtlCol="0" anchor="ctr"/>
              <a:lstStyle/>
              <a:p>
                <a:pPr algn="ctr">
                  <a:lnSpc>
                    <a:spcPts val="2099"/>
                  </a:lnSpc>
                </a:pPr>
                <a:endParaRPr/>
              </a:p>
            </p:txBody>
          </p:sp>
        </p:grpSp>
        <p:grpSp>
          <p:nvGrpSpPr>
            <p:cNvPr id="10" name="Group 10"/>
            <p:cNvGrpSpPr/>
            <p:nvPr/>
          </p:nvGrpSpPr>
          <p:grpSpPr>
            <a:xfrm>
              <a:off x="0" y="0"/>
              <a:ext cx="2708821" cy="2893119"/>
              <a:chOff x="0" y="0"/>
              <a:chExt cx="812800" cy="868100"/>
            </a:xfrm>
          </p:grpSpPr>
          <p:sp>
            <p:nvSpPr>
              <p:cNvPr id="11" name="Freeform 11"/>
              <p:cNvSpPr/>
              <p:nvPr/>
            </p:nvSpPr>
            <p:spPr>
              <a:xfrm>
                <a:off x="0" y="0"/>
                <a:ext cx="812800" cy="868100"/>
              </a:xfrm>
              <a:custGeom>
                <a:avLst/>
                <a:gdLst/>
                <a:ahLst/>
                <a:cxnLst/>
                <a:rect l="l" t="t" r="r" b="b"/>
                <a:pathLst>
                  <a:path w="812800" h="868100">
                    <a:moveTo>
                      <a:pt x="81716" y="0"/>
                    </a:moveTo>
                    <a:lnTo>
                      <a:pt x="731084" y="0"/>
                    </a:lnTo>
                    <a:cubicBezTo>
                      <a:pt x="752756" y="0"/>
                      <a:pt x="773541" y="8609"/>
                      <a:pt x="788866" y="23934"/>
                    </a:cubicBezTo>
                    <a:cubicBezTo>
                      <a:pt x="804191" y="39259"/>
                      <a:pt x="812800" y="60044"/>
                      <a:pt x="812800" y="81716"/>
                    </a:cubicBezTo>
                    <a:lnTo>
                      <a:pt x="812800" y="786384"/>
                    </a:lnTo>
                    <a:cubicBezTo>
                      <a:pt x="812800" y="808056"/>
                      <a:pt x="804191" y="828841"/>
                      <a:pt x="788866" y="844166"/>
                    </a:cubicBezTo>
                    <a:cubicBezTo>
                      <a:pt x="773541" y="859491"/>
                      <a:pt x="752756" y="868100"/>
                      <a:pt x="731084" y="868100"/>
                    </a:cubicBezTo>
                    <a:lnTo>
                      <a:pt x="81716" y="868100"/>
                    </a:lnTo>
                    <a:cubicBezTo>
                      <a:pt x="60044" y="868100"/>
                      <a:pt x="39259" y="859491"/>
                      <a:pt x="23934" y="844166"/>
                    </a:cubicBezTo>
                    <a:cubicBezTo>
                      <a:pt x="8609" y="828841"/>
                      <a:pt x="0" y="808056"/>
                      <a:pt x="0" y="786384"/>
                    </a:cubicBezTo>
                    <a:lnTo>
                      <a:pt x="0" y="81716"/>
                    </a:lnTo>
                    <a:cubicBezTo>
                      <a:pt x="0" y="60044"/>
                      <a:pt x="8609" y="39259"/>
                      <a:pt x="23934" y="23934"/>
                    </a:cubicBezTo>
                    <a:cubicBezTo>
                      <a:pt x="39259" y="8609"/>
                      <a:pt x="60044" y="0"/>
                      <a:pt x="81716" y="0"/>
                    </a:cubicBezTo>
                    <a:close/>
                  </a:path>
                </a:pathLst>
              </a:custGeom>
              <a:blipFill>
                <a:blip r:embed="rId3"/>
                <a:stretch>
                  <a:fillRect b="-101493"/>
                </a:stretch>
              </a:blipFill>
            </p:spPr>
          </p:sp>
        </p:grpSp>
        <p:sp>
          <p:nvSpPr>
            <p:cNvPr id="12" name="TextBox 12"/>
            <p:cNvSpPr txBox="1"/>
            <p:nvPr/>
          </p:nvSpPr>
          <p:spPr>
            <a:xfrm>
              <a:off x="2908255" y="896785"/>
              <a:ext cx="3868028" cy="1179811"/>
            </a:xfrm>
            <a:prstGeom prst="rect">
              <a:avLst/>
            </a:prstGeom>
          </p:spPr>
          <p:txBody>
            <a:bodyPr wrap="square" lIns="0" tIns="0" rIns="0" bIns="0" rtlCol="0" anchor="t">
              <a:spAutoFit/>
            </a:bodyPr>
            <a:lstStyle/>
            <a:p>
              <a:pPr algn="ctr">
                <a:lnSpc>
                  <a:spcPts val="2315"/>
                </a:lnSpc>
              </a:pPr>
              <a:r>
                <a:rPr lang="en-US" sz="1653" b="1" dirty="0">
                  <a:solidFill>
                    <a:srgbClr val="FFFFFF"/>
                  </a:solidFill>
                  <a:latin typeface="Montserrat Bold"/>
                  <a:ea typeface="Montserrat Bold"/>
                  <a:cs typeface="Montserrat Bold"/>
                  <a:sym typeface="Montserrat Bold"/>
                </a:rPr>
                <a:t>Recognition from JTEKT</a:t>
              </a:r>
            </a:p>
            <a:p>
              <a:pPr algn="ctr">
                <a:lnSpc>
                  <a:spcPts val="2315"/>
                </a:lnSpc>
              </a:pPr>
              <a:r>
                <a:rPr lang="en-US" sz="1653" b="1" dirty="0">
                  <a:solidFill>
                    <a:srgbClr val="FFFFFF"/>
                  </a:solidFill>
                  <a:latin typeface="Montserrat Bold"/>
                  <a:ea typeface="Montserrat Bold"/>
                  <a:cs typeface="Montserrat Bold"/>
                  <a:sym typeface="Montserrat Bold"/>
                </a:rPr>
                <a:t>for Indigenization</a:t>
              </a:r>
            </a:p>
            <a:p>
              <a:pPr algn="ctr">
                <a:lnSpc>
                  <a:spcPts val="2315"/>
                </a:lnSpc>
                <a:spcBef>
                  <a:spcPct val="0"/>
                </a:spcBef>
              </a:pPr>
              <a:r>
                <a:rPr lang="en-US" sz="1653" b="1" dirty="0">
                  <a:solidFill>
                    <a:srgbClr val="FFFFFF"/>
                  </a:solidFill>
                  <a:latin typeface="Montserrat Bold"/>
                  <a:ea typeface="Montserrat Bold"/>
                  <a:cs typeface="Montserrat Bold"/>
                  <a:sym typeface="Montserrat Bold"/>
                </a:rPr>
                <a:t>2023-24</a:t>
              </a:r>
            </a:p>
          </p:txBody>
        </p:sp>
      </p:grpSp>
      <p:grpSp>
        <p:nvGrpSpPr>
          <p:cNvPr id="13" name="Group 13"/>
          <p:cNvGrpSpPr/>
          <p:nvPr/>
        </p:nvGrpSpPr>
        <p:grpSpPr>
          <a:xfrm>
            <a:off x="6618334" y="2906597"/>
            <a:ext cx="5082213" cy="2169839"/>
            <a:chOff x="0" y="0"/>
            <a:chExt cx="6776284" cy="2893119"/>
          </a:xfrm>
        </p:grpSpPr>
        <p:grpSp>
          <p:nvGrpSpPr>
            <p:cNvPr id="14" name="Group 14"/>
            <p:cNvGrpSpPr/>
            <p:nvPr/>
          </p:nvGrpSpPr>
          <p:grpSpPr>
            <a:xfrm>
              <a:off x="2146581" y="625265"/>
              <a:ext cx="4629703" cy="1642589"/>
              <a:chOff x="0" y="0"/>
              <a:chExt cx="1274359" cy="452134"/>
            </a:xfrm>
          </p:grpSpPr>
          <p:sp>
            <p:nvSpPr>
              <p:cNvPr id="15" name="Freeform 15"/>
              <p:cNvSpPr/>
              <p:nvPr/>
            </p:nvSpPr>
            <p:spPr>
              <a:xfrm>
                <a:off x="0" y="0"/>
                <a:ext cx="1274359" cy="452134"/>
              </a:xfrm>
              <a:custGeom>
                <a:avLst/>
                <a:gdLst/>
                <a:ahLst/>
                <a:cxnLst/>
                <a:rect l="l" t="t" r="r" b="b"/>
                <a:pathLst>
                  <a:path w="1274359" h="452134">
                    <a:moveTo>
                      <a:pt x="40162" y="0"/>
                    </a:moveTo>
                    <a:lnTo>
                      <a:pt x="1234197" y="0"/>
                    </a:lnTo>
                    <a:cubicBezTo>
                      <a:pt x="1256377" y="0"/>
                      <a:pt x="1274359" y="17981"/>
                      <a:pt x="1274359" y="40162"/>
                    </a:cubicBezTo>
                    <a:lnTo>
                      <a:pt x="1274359" y="411972"/>
                    </a:lnTo>
                    <a:cubicBezTo>
                      <a:pt x="1274359" y="434153"/>
                      <a:pt x="1256377" y="452134"/>
                      <a:pt x="1234197" y="452134"/>
                    </a:cubicBezTo>
                    <a:lnTo>
                      <a:pt x="40162" y="452134"/>
                    </a:lnTo>
                    <a:cubicBezTo>
                      <a:pt x="17981" y="452134"/>
                      <a:pt x="0" y="434153"/>
                      <a:pt x="0" y="411972"/>
                    </a:cubicBezTo>
                    <a:lnTo>
                      <a:pt x="0" y="40162"/>
                    </a:lnTo>
                    <a:cubicBezTo>
                      <a:pt x="0" y="17981"/>
                      <a:pt x="17981" y="0"/>
                      <a:pt x="40162" y="0"/>
                    </a:cubicBezTo>
                    <a:close/>
                  </a:path>
                </a:pathLst>
              </a:custGeom>
              <a:solidFill>
                <a:srgbClr val="FF0000"/>
              </a:solidFill>
            </p:spPr>
          </p:sp>
          <p:sp>
            <p:nvSpPr>
              <p:cNvPr id="16" name="TextBox 16"/>
              <p:cNvSpPr txBox="1"/>
              <p:nvPr/>
            </p:nvSpPr>
            <p:spPr>
              <a:xfrm>
                <a:off x="0" y="-28575"/>
                <a:ext cx="1274359" cy="480709"/>
              </a:xfrm>
              <a:prstGeom prst="rect">
                <a:avLst/>
              </a:prstGeom>
            </p:spPr>
            <p:txBody>
              <a:bodyPr lIns="50800" tIns="50800" rIns="50800" bIns="50800" rtlCol="0" anchor="ctr"/>
              <a:lstStyle/>
              <a:p>
                <a:pPr algn="ctr">
                  <a:lnSpc>
                    <a:spcPts val="2099"/>
                  </a:lnSpc>
                </a:pPr>
                <a:endParaRPr/>
              </a:p>
            </p:txBody>
          </p:sp>
        </p:grpSp>
        <p:grpSp>
          <p:nvGrpSpPr>
            <p:cNvPr id="17" name="Group 17"/>
            <p:cNvGrpSpPr/>
            <p:nvPr/>
          </p:nvGrpSpPr>
          <p:grpSpPr>
            <a:xfrm>
              <a:off x="0" y="0"/>
              <a:ext cx="2708821" cy="2893119"/>
              <a:chOff x="0" y="0"/>
              <a:chExt cx="812800" cy="868100"/>
            </a:xfrm>
          </p:grpSpPr>
          <p:sp>
            <p:nvSpPr>
              <p:cNvPr id="18" name="Freeform 18"/>
              <p:cNvSpPr/>
              <p:nvPr/>
            </p:nvSpPr>
            <p:spPr>
              <a:xfrm>
                <a:off x="0" y="0"/>
                <a:ext cx="812800" cy="868100"/>
              </a:xfrm>
              <a:custGeom>
                <a:avLst/>
                <a:gdLst/>
                <a:ahLst/>
                <a:cxnLst/>
                <a:rect l="l" t="t" r="r" b="b"/>
                <a:pathLst>
                  <a:path w="812800" h="868100">
                    <a:moveTo>
                      <a:pt x="81716" y="0"/>
                    </a:moveTo>
                    <a:lnTo>
                      <a:pt x="731084" y="0"/>
                    </a:lnTo>
                    <a:cubicBezTo>
                      <a:pt x="752756" y="0"/>
                      <a:pt x="773541" y="8609"/>
                      <a:pt x="788866" y="23934"/>
                    </a:cubicBezTo>
                    <a:cubicBezTo>
                      <a:pt x="804191" y="39259"/>
                      <a:pt x="812800" y="60044"/>
                      <a:pt x="812800" y="81716"/>
                    </a:cubicBezTo>
                    <a:lnTo>
                      <a:pt x="812800" y="786384"/>
                    </a:lnTo>
                    <a:cubicBezTo>
                      <a:pt x="812800" y="808056"/>
                      <a:pt x="804191" y="828841"/>
                      <a:pt x="788866" y="844166"/>
                    </a:cubicBezTo>
                    <a:cubicBezTo>
                      <a:pt x="773541" y="859491"/>
                      <a:pt x="752756" y="868100"/>
                      <a:pt x="731084" y="868100"/>
                    </a:cubicBezTo>
                    <a:lnTo>
                      <a:pt x="81716" y="868100"/>
                    </a:lnTo>
                    <a:cubicBezTo>
                      <a:pt x="60044" y="868100"/>
                      <a:pt x="39259" y="859491"/>
                      <a:pt x="23934" y="844166"/>
                    </a:cubicBezTo>
                    <a:cubicBezTo>
                      <a:pt x="8609" y="828841"/>
                      <a:pt x="0" y="808056"/>
                      <a:pt x="0" y="786384"/>
                    </a:cubicBezTo>
                    <a:lnTo>
                      <a:pt x="0" y="81716"/>
                    </a:lnTo>
                    <a:cubicBezTo>
                      <a:pt x="0" y="60044"/>
                      <a:pt x="8609" y="39259"/>
                      <a:pt x="23934" y="23934"/>
                    </a:cubicBezTo>
                    <a:cubicBezTo>
                      <a:pt x="39259" y="8609"/>
                      <a:pt x="60044" y="0"/>
                      <a:pt x="81716" y="0"/>
                    </a:cubicBezTo>
                    <a:close/>
                  </a:path>
                </a:pathLst>
              </a:custGeom>
              <a:blipFill>
                <a:blip r:embed="rId4"/>
                <a:stretch>
                  <a:fillRect t="-2812" b="-2812"/>
                </a:stretch>
              </a:blipFill>
            </p:spPr>
          </p:sp>
        </p:grpSp>
        <p:sp>
          <p:nvSpPr>
            <p:cNvPr id="19" name="TextBox 19"/>
            <p:cNvSpPr txBox="1"/>
            <p:nvPr/>
          </p:nvSpPr>
          <p:spPr>
            <a:xfrm>
              <a:off x="2908255" y="896785"/>
              <a:ext cx="3868028" cy="1179811"/>
            </a:xfrm>
            <a:prstGeom prst="rect">
              <a:avLst/>
            </a:prstGeom>
          </p:spPr>
          <p:txBody>
            <a:bodyPr wrap="square" lIns="0" tIns="0" rIns="0" bIns="0" rtlCol="0" anchor="t">
              <a:spAutoFit/>
            </a:bodyPr>
            <a:lstStyle/>
            <a:p>
              <a:pPr algn="ctr">
                <a:lnSpc>
                  <a:spcPts val="2315"/>
                </a:lnSpc>
              </a:pPr>
              <a:r>
                <a:rPr lang="en-US" sz="1653" b="1" dirty="0">
                  <a:solidFill>
                    <a:srgbClr val="FFFFFF"/>
                  </a:solidFill>
                  <a:latin typeface="Montserrat Bold"/>
                  <a:ea typeface="Montserrat Bold"/>
                  <a:cs typeface="Montserrat Bold"/>
                  <a:sym typeface="Montserrat Bold"/>
                </a:rPr>
                <a:t>Recognition from IFB</a:t>
              </a:r>
            </a:p>
            <a:p>
              <a:pPr algn="ctr">
                <a:lnSpc>
                  <a:spcPts val="2315"/>
                </a:lnSpc>
              </a:pPr>
              <a:r>
                <a:rPr lang="en-US" sz="1653" b="1" dirty="0">
                  <a:solidFill>
                    <a:srgbClr val="FFFFFF"/>
                  </a:solidFill>
                  <a:latin typeface="Montserrat Bold"/>
                  <a:ea typeface="Montserrat Bold"/>
                  <a:cs typeface="Montserrat Bold"/>
                  <a:sym typeface="Montserrat Bold"/>
                </a:rPr>
                <a:t> for Best Supplier </a:t>
              </a:r>
            </a:p>
            <a:p>
              <a:pPr algn="ctr">
                <a:lnSpc>
                  <a:spcPts val="2315"/>
                </a:lnSpc>
                <a:spcBef>
                  <a:spcPct val="0"/>
                </a:spcBef>
              </a:pPr>
              <a:r>
                <a:rPr lang="en-US" sz="1653" b="1" dirty="0">
                  <a:solidFill>
                    <a:srgbClr val="FFFFFF"/>
                  </a:solidFill>
                  <a:latin typeface="Montserrat Bold"/>
                  <a:ea typeface="Montserrat Bold"/>
                  <a:cs typeface="Montserrat Bold"/>
                  <a:sym typeface="Montserrat Bold"/>
                </a:rPr>
                <a:t>2022-23</a:t>
              </a:r>
            </a:p>
          </p:txBody>
        </p:sp>
      </p:grpSp>
      <p:grpSp>
        <p:nvGrpSpPr>
          <p:cNvPr id="20" name="Group 20"/>
          <p:cNvGrpSpPr/>
          <p:nvPr/>
        </p:nvGrpSpPr>
        <p:grpSpPr>
          <a:xfrm>
            <a:off x="13498395" y="3375546"/>
            <a:ext cx="3870224" cy="1231942"/>
            <a:chOff x="0" y="0"/>
            <a:chExt cx="1420409" cy="452134"/>
          </a:xfrm>
        </p:grpSpPr>
        <p:sp>
          <p:nvSpPr>
            <p:cNvPr id="21" name="Freeform 21"/>
            <p:cNvSpPr/>
            <p:nvPr/>
          </p:nvSpPr>
          <p:spPr>
            <a:xfrm>
              <a:off x="0" y="0"/>
              <a:ext cx="1420409" cy="452134"/>
            </a:xfrm>
            <a:custGeom>
              <a:avLst/>
              <a:gdLst/>
              <a:ahLst/>
              <a:cxnLst/>
              <a:rect l="l" t="t" r="r" b="b"/>
              <a:pathLst>
                <a:path w="1420409" h="452134">
                  <a:moveTo>
                    <a:pt x="42008" y="0"/>
                  </a:moveTo>
                  <a:lnTo>
                    <a:pt x="1378401" y="0"/>
                  </a:lnTo>
                  <a:cubicBezTo>
                    <a:pt x="1389542" y="0"/>
                    <a:pt x="1400227" y="4426"/>
                    <a:pt x="1408105" y="12304"/>
                  </a:cubicBezTo>
                  <a:cubicBezTo>
                    <a:pt x="1415983" y="20182"/>
                    <a:pt x="1420409" y="30867"/>
                    <a:pt x="1420409" y="42008"/>
                  </a:cubicBezTo>
                  <a:lnTo>
                    <a:pt x="1420409" y="410126"/>
                  </a:lnTo>
                  <a:cubicBezTo>
                    <a:pt x="1420409" y="421267"/>
                    <a:pt x="1415983" y="431952"/>
                    <a:pt x="1408105" y="439830"/>
                  </a:cubicBezTo>
                  <a:cubicBezTo>
                    <a:pt x="1400227" y="447708"/>
                    <a:pt x="1389542" y="452134"/>
                    <a:pt x="1378401" y="452134"/>
                  </a:cubicBezTo>
                  <a:lnTo>
                    <a:pt x="42008" y="452134"/>
                  </a:lnTo>
                  <a:cubicBezTo>
                    <a:pt x="30867" y="452134"/>
                    <a:pt x="20182" y="447708"/>
                    <a:pt x="12304" y="439830"/>
                  </a:cubicBezTo>
                  <a:cubicBezTo>
                    <a:pt x="4426" y="431952"/>
                    <a:pt x="0" y="421267"/>
                    <a:pt x="0" y="410126"/>
                  </a:cubicBezTo>
                  <a:lnTo>
                    <a:pt x="0" y="42008"/>
                  </a:lnTo>
                  <a:cubicBezTo>
                    <a:pt x="0" y="30867"/>
                    <a:pt x="4426" y="20182"/>
                    <a:pt x="12304" y="12304"/>
                  </a:cubicBezTo>
                  <a:cubicBezTo>
                    <a:pt x="20182" y="4426"/>
                    <a:pt x="30867" y="0"/>
                    <a:pt x="42008" y="0"/>
                  </a:cubicBezTo>
                  <a:close/>
                </a:path>
              </a:pathLst>
            </a:custGeom>
            <a:solidFill>
              <a:srgbClr val="FF0000"/>
            </a:solidFill>
          </p:spPr>
        </p:sp>
        <p:sp>
          <p:nvSpPr>
            <p:cNvPr id="22" name="TextBox 22"/>
            <p:cNvSpPr txBox="1"/>
            <p:nvPr/>
          </p:nvSpPr>
          <p:spPr>
            <a:xfrm>
              <a:off x="0" y="-38100"/>
              <a:ext cx="1420409" cy="490234"/>
            </a:xfrm>
            <a:prstGeom prst="rect">
              <a:avLst/>
            </a:prstGeom>
          </p:spPr>
          <p:txBody>
            <a:bodyPr lIns="46665" tIns="46665" rIns="46665" bIns="46665" rtlCol="0" anchor="ctr"/>
            <a:lstStyle/>
            <a:p>
              <a:pPr algn="ctr">
                <a:lnSpc>
                  <a:spcPts val="2100"/>
                </a:lnSpc>
              </a:pPr>
              <a:endParaRPr/>
            </a:p>
          </p:txBody>
        </p:sp>
      </p:grpSp>
      <p:grpSp>
        <p:nvGrpSpPr>
          <p:cNvPr id="23" name="Group 23"/>
          <p:cNvGrpSpPr/>
          <p:nvPr/>
        </p:nvGrpSpPr>
        <p:grpSpPr>
          <a:xfrm>
            <a:off x="11888460" y="2906597"/>
            <a:ext cx="2031616" cy="2169839"/>
            <a:chOff x="0" y="0"/>
            <a:chExt cx="812800" cy="868100"/>
          </a:xfrm>
        </p:grpSpPr>
        <p:sp>
          <p:nvSpPr>
            <p:cNvPr id="24" name="Freeform 24"/>
            <p:cNvSpPr/>
            <p:nvPr/>
          </p:nvSpPr>
          <p:spPr>
            <a:xfrm>
              <a:off x="0" y="0"/>
              <a:ext cx="812800" cy="868100"/>
            </a:xfrm>
            <a:custGeom>
              <a:avLst/>
              <a:gdLst/>
              <a:ahLst/>
              <a:cxnLst/>
              <a:rect l="l" t="t" r="r" b="b"/>
              <a:pathLst>
                <a:path w="812800" h="868100">
                  <a:moveTo>
                    <a:pt x="95268" y="0"/>
                  </a:moveTo>
                  <a:lnTo>
                    <a:pt x="717532" y="0"/>
                  </a:lnTo>
                  <a:cubicBezTo>
                    <a:pt x="742799" y="0"/>
                    <a:pt x="767030" y="10037"/>
                    <a:pt x="784897" y="27903"/>
                  </a:cubicBezTo>
                  <a:cubicBezTo>
                    <a:pt x="802763" y="45770"/>
                    <a:pt x="812800" y="70001"/>
                    <a:pt x="812800" y="95268"/>
                  </a:cubicBezTo>
                  <a:lnTo>
                    <a:pt x="812800" y="772832"/>
                  </a:lnTo>
                  <a:cubicBezTo>
                    <a:pt x="812800" y="798099"/>
                    <a:pt x="802763" y="822330"/>
                    <a:pt x="784897" y="840197"/>
                  </a:cubicBezTo>
                  <a:cubicBezTo>
                    <a:pt x="767030" y="858063"/>
                    <a:pt x="742799" y="868100"/>
                    <a:pt x="717532" y="868100"/>
                  </a:cubicBezTo>
                  <a:lnTo>
                    <a:pt x="95268" y="868100"/>
                  </a:lnTo>
                  <a:cubicBezTo>
                    <a:pt x="70001" y="868100"/>
                    <a:pt x="45770" y="858063"/>
                    <a:pt x="27903" y="840197"/>
                  </a:cubicBezTo>
                  <a:cubicBezTo>
                    <a:pt x="10037" y="822330"/>
                    <a:pt x="0" y="798099"/>
                    <a:pt x="0" y="772832"/>
                  </a:cubicBezTo>
                  <a:lnTo>
                    <a:pt x="0" y="95268"/>
                  </a:lnTo>
                  <a:cubicBezTo>
                    <a:pt x="0" y="70001"/>
                    <a:pt x="10037" y="45770"/>
                    <a:pt x="27903" y="27903"/>
                  </a:cubicBezTo>
                  <a:cubicBezTo>
                    <a:pt x="45770" y="10037"/>
                    <a:pt x="70001" y="0"/>
                    <a:pt x="95268" y="0"/>
                  </a:cubicBezTo>
                  <a:close/>
                </a:path>
              </a:pathLst>
            </a:custGeom>
            <a:blipFill>
              <a:blip r:embed="rId5"/>
              <a:stretch>
                <a:fillRect b="-102864"/>
              </a:stretch>
            </a:blipFill>
          </p:spPr>
        </p:sp>
      </p:grpSp>
      <p:grpSp>
        <p:nvGrpSpPr>
          <p:cNvPr id="25" name="Group 25"/>
          <p:cNvGrpSpPr/>
          <p:nvPr/>
        </p:nvGrpSpPr>
        <p:grpSpPr>
          <a:xfrm>
            <a:off x="1345479" y="5293824"/>
            <a:ext cx="5082213" cy="2101764"/>
            <a:chOff x="0" y="0"/>
            <a:chExt cx="6776284" cy="2802351"/>
          </a:xfrm>
        </p:grpSpPr>
        <p:grpSp>
          <p:nvGrpSpPr>
            <p:cNvPr id="26" name="Group 26"/>
            <p:cNvGrpSpPr/>
            <p:nvPr/>
          </p:nvGrpSpPr>
          <p:grpSpPr>
            <a:xfrm>
              <a:off x="2146581" y="605648"/>
              <a:ext cx="4629703" cy="1591055"/>
              <a:chOff x="0" y="0"/>
              <a:chExt cx="1315635" cy="452134"/>
            </a:xfrm>
          </p:grpSpPr>
          <p:sp>
            <p:nvSpPr>
              <p:cNvPr id="27" name="Freeform 27"/>
              <p:cNvSpPr/>
              <p:nvPr/>
            </p:nvSpPr>
            <p:spPr>
              <a:xfrm>
                <a:off x="0" y="0"/>
                <a:ext cx="1315635" cy="452134"/>
              </a:xfrm>
              <a:custGeom>
                <a:avLst/>
                <a:gdLst/>
                <a:ahLst/>
                <a:cxnLst/>
                <a:rect l="l" t="t" r="r" b="b"/>
                <a:pathLst>
                  <a:path w="1315635" h="452134">
                    <a:moveTo>
                      <a:pt x="38902" y="0"/>
                    </a:moveTo>
                    <a:lnTo>
                      <a:pt x="1276733" y="0"/>
                    </a:lnTo>
                    <a:cubicBezTo>
                      <a:pt x="1287050" y="0"/>
                      <a:pt x="1296945" y="4099"/>
                      <a:pt x="1304241" y="11394"/>
                    </a:cubicBezTo>
                    <a:cubicBezTo>
                      <a:pt x="1311536" y="18690"/>
                      <a:pt x="1315635" y="28585"/>
                      <a:pt x="1315635" y="38902"/>
                    </a:cubicBezTo>
                    <a:lnTo>
                      <a:pt x="1315635" y="413232"/>
                    </a:lnTo>
                    <a:cubicBezTo>
                      <a:pt x="1315635" y="434717"/>
                      <a:pt x="1298218" y="452134"/>
                      <a:pt x="1276733" y="452134"/>
                    </a:cubicBezTo>
                    <a:lnTo>
                      <a:pt x="38902" y="452134"/>
                    </a:lnTo>
                    <a:cubicBezTo>
                      <a:pt x="17417" y="452134"/>
                      <a:pt x="0" y="434717"/>
                      <a:pt x="0" y="413232"/>
                    </a:cubicBezTo>
                    <a:lnTo>
                      <a:pt x="0" y="38902"/>
                    </a:lnTo>
                    <a:cubicBezTo>
                      <a:pt x="0" y="17417"/>
                      <a:pt x="17417" y="0"/>
                      <a:pt x="38902" y="0"/>
                    </a:cubicBezTo>
                    <a:close/>
                  </a:path>
                </a:pathLst>
              </a:custGeom>
              <a:solidFill>
                <a:srgbClr val="FF0000"/>
              </a:solidFill>
            </p:spPr>
          </p:sp>
          <p:sp>
            <p:nvSpPr>
              <p:cNvPr id="28" name="TextBox 28"/>
              <p:cNvSpPr txBox="1"/>
              <p:nvPr/>
            </p:nvSpPr>
            <p:spPr>
              <a:xfrm>
                <a:off x="0" y="-38100"/>
                <a:ext cx="1315635" cy="490234"/>
              </a:xfrm>
              <a:prstGeom prst="rect">
                <a:avLst/>
              </a:prstGeom>
            </p:spPr>
            <p:txBody>
              <a:bodyPr lIns="50800" tIns="50800" rIns="50800" bIns="50800" rtlCol="0" anchor="ctr"/>
              <a:lstStyle/>
              <a:p>
                <a:pPr algn="ctr">
                  <a:lnSpc>
                    <a:spcPts val="2100"/>
                  </a:lnSpc>
                </a:pPr>
                <a:endParaRPr/>
              </a:p>
            </p:txBody>
          </p:sp>
        </p:grpSp>
        <p:grpSp>
          <p:nvGrpSpPr>
            <p:cNvPr id="29" name="Group 29"/>
            <p:cNvGrpSpPr/>
            <p:nvPr/>
          </p:nvGrpSpPr>
          <p:grpSpPr>
            <a:xfrm>
              <a:off x="0" y="0"/>
              <a:ext cx="2708821" cy="2802351"/>
              <a:chOff x="0" y="0"/>
              <a:chExt cx="839126" cy="868100"/>
            </a:xfrm>
          </p:grpSpPr>
          <p:sp>
            <p:nvSpPr>
              <p:cNvPr id="30" name="Freeform 30"/>
              <p:cNvSpPr/>
              <p:nvPr/>
            </p:nvSpPr>
            <p:spPr>
              <a:xfrm>
                <a:off x="0" y="0"/>
                <a:ext cx="839126" cy="868100"/>
              </a:xfrm>
              <a:custGeom>
                <a:avLst/>
                <a:gdLst/>
                <a:ahLst/>
                <a:cxnLst/>
                <a:rect l="l" t="t" r="r" b="b"/>
                <a:pathLst>
                  <a:path w="839126" h="868100">
                    <a:moveTo>
                      <a:pt x="79153" y="0"/>
                    </a:moveTo>
                    <a:lnTo>
                      <a:pt x="759974" y="0"/>
                    </a:lnTo>
                    <a:cubicBezTo>
                      <a:pt x="780967" y="0"/>
                      <a:pt x="801099" y="8339"/>
                      <a:pt x="815943" y="23183"/>
                    </a:cubicBezTo>
                    <a:cubicBezTo>
                      <a:pt x="830787" y="38027"/>
                      <a:pt x="839126" y="58160"/>
                      <a:pt x="839126" y="79153"/>
                    </a:cubicBezTo>
                    <a:lnTo>
                      <a:pt x="839126" y="788947"/>
                    </a:lnTo>
                    <a:cubicBezTo>
                      <a:pt x="839126" y="809940"/>
                      <a:pt x="830787" y="830073"/>
                      <a:pt x="815943" y="844917"/>
                    </a:cubicBezTo>
                    <a:cubicBezTo>
                      <a:pt x="801099" y="859761"/>
                      <a:pt x="780967" y="868100"/>
                      <a:pt x="759974" y="868100"/>
                    </a:cubicBezTo>
                    <a:lnTo>
                      <a:pt x="79153" y="868100"/>
                    </a:lnTo>
                    <a:cubicBezTo>
                      <a:pt x="58160" y="868100"/>
                      <a:pt x="38027" y="859761"/>
                      <a:pt x="23183" y="844917"/>
                    </a:cubicBezTo>
                    <a:cubicBezTo>
                      <a:pt x="8339" y="830073"/>
                      <a:pt x="0" y="809940"/>
                      <a:pt x="0" y="788947"/>
                    </a:cubicBezTo>
                    <a:lnTo>
                      <a:pt x="0" y="79153"/>
                    </a:lnTo>
                    <a:cubicBezTo>
                      <a:pt x="0" y="58160"/>
                      <a:pt x="8339" y="38027"/>
                      <a:pt x="23183" y="23183"/>
                    </a:cubicBezTo>
                    <a:cubicBezTo>
                      <a:pt x="38027" y="8339"/>
                      <a:pt x="58160" y="0"/>
                      <a:pt x="79153" y="0"/>
                    </a:cubicBezTo>
                    <a:close/>
                  </a:path>
                </a:pathLst>
              </a:custGeom>
              <a:blipFill>
                <a:blip r:embed="rId6"/>
                <a:stretch>
                  <a:fillRect b="-112789"/>
                </a:stretch>
              </a:blipFill>
            </p:spPr>
          </p:sp>
        </p:grpSp>
        <p:sp>
          <p:nvSpPr>
            <p:cNvPr id="31" name="TextBox 31"/>
            <p:cNvSpPr txBox="1"/>
            <p:nvPr/>
          </p:nvSpPr>
          <p:spPr>
            <a:xfrm>
              <a:off x="2908256" y="867753"/>
              <a:ext cx="3868027" cy="1128514"/>
            </a:xfrm>
            <a:prstGeom prst="rect">
              <a:avLst/>
            </a:prstGeom>
          </p:spPr>
          <p:txBody>
            <a:bodyPr wrap="square" lIns="0" tIns="0" rIns="0" bIns="0" rtlCol="0" anchor="t">
              <a:spAutoFit/>
            </a:bodyPr>
            <a:lstStyle/>
            <a:p>
              <a:pPr algn="ctr">
                <a:lnSpc>
                  <a:spcPts val="2242"/>
                </a:lnSpc>
              </a:pPr>
              <a:r>
                <a:rPr lang="en-US" sz="1601" b="1" dirty="0">
                  <a:solidFill>
                    <a:srgbClr val="FFFFFF"/>
                  </a:solidFill>
                  <a:latin typeface="Montserrat Bold"/>
                  <a:ea typeface="Montserrat Bold"/>
                  <a:cs typeface="Montserrat Bold"/>
                  <a:sym typeface="Montserrat Bold"/>
                </a:rPr>
                <a:t>Recognition from JTEKT for Quality</a:t>
              </a:r>
            </a:p>
            <a:p>
              <a:pPr algn="ctr">
                <a:lnSpc>
                  <a:spcPts val="2242"/>
                </a:lnSpc>
                <a:spcBef>
                  <a:spcPct val="0"/>
                </a:spcBef>
              </a:pPr>
              <a:r>
                <a:rPr lang="en-US" sz="1601" b="1" dirty="0">
                  <a:solidFill>
                    <a:srgbClr val="FFFFFF"/>
                  </a:solidFill>
                  <a:latin typeface="Montserrat Bold"/>
                  <a:ea typeface="Montserrat Bold"/>
                  <a:cs typeface="Montserrat Bold"/>
                  <a:sym typeface="Montserrat Bold"/>
                </a:rPr>
                <a:t>2014</a:t>
              </a:r>
            </a:p>
          </p:txBody>
        </p:sp>
      </p:grpSp>
      <p:grpSp>
        <p:nvGrpSpPr>
          <p:cNvPr id="32" name="Group 32"/>
          <p:cNvGrpSpPr/>
          <p:nvPr/>
        </p:nvGrpSpPr>
        <p:grpSpPr>
          <a:xfrm>
            <a:off x="8299867" y="5748060"/>
            <a:ext cx="3400681" cy="1193291"/>
            <a:chOff x="0" y="0"/>
            <a:chExt cx="1288507" cy="452134"/>
          </a:xfrm>
        </p:grpSpPr>
        <p:sp>
          <p:nvSpPr>
            <p:cNvPr id="33" name="Freeform 33"/>
            <p:cNvSpPr/>
            <p:nvPr/>
          </p:nvSpPr>
          <p:spPr>
            <a:xfrm>
              <a:off x="0" y="0"/>
              <a:ext cx="1288507" cy="452134"/>
            </a:xfrm>
            <a:custGeom>
              <a:avLst/>
              <a:gdLst/>
              <a:ahLst/>
              <a:cxnLst/>
              <a:rect l="l" t="t" r="r" b="b"/>
              <a:pathLst>
                <a:path w="1288507" h="452134">
                  <a:moveTo>
                    <a:pt x="47808" y="0"/>
                  </a:moveTo>
                  <a:lnTo>
                    <a:pt x="1240699" y="0"/>
                  </a:lnTo>
                  <a:cubicBezTo>
                    <a:pt x="1253379" y="0"/>
                    <a:pt x="1265539" y="5037"/>
                    <a:pt x="1274505" y="14003"/>
                  </a:cubicBezTo>
                  <a:cubicBezTo>
                    <a:pt x="1283470" y="22968"/>
                    <a:pt x="1288507" y="35129"/>
                    <a:pt x="1288507" y="47808"/>
                  </a:cubicBezTo>
                  <a:lnTo>
                    <a:pt x="1288507" y="404326"/>
                  </a:lnTo>
                  <a:cubicBezTo>
                    <a:pt x="1288507" y="417006"/>
                    <a:pt x="1283470" y="429166"/>
                    <a:pt x="1274505" y="438132"/>
                  </a:cubicBezTo>
                  <a:cubicBezTo>
                    <a:pt x="1265539" y="447097"/>
                    <a:pt x="1253379" y="452134"/>
                    <a:pt x="1240699" y="452134"/>
                  </a:cubicBezTo>
                  <a:lnTo>
                    <a:pt x="47808" y="452134"/>
                  </a:lnTo>
                  <a:cubicBezTo>
                    <a:pt x="35129" y="452134"/>
                    <a:pt x="22968" y="447097"/>
                    <a:pt x="14003" y="438132"/>
                  </a:cubicBezTo>
                  <a:cubicBezTo>
                    <a:pt x="5037" y="429166"/>
                    <a:pt x="0" y="417006"/>
                    <a:pt x="0" y="404326"/>
                  </a:cubicBezTo>
                  <a:lnTo>
                    <a:pt x="0" y="47808"/>
                  </a:lnTo>
                  <a:cubicBezTo>
                    <a:pt x="0" y="35129"/>
                    <a:pt x="5037" y="22968"/>
                    <a:pt x="14003" y="14003"/>
                  </a:cubicBezTo>
                  <a:cubicBezTo>
                    <a:pt x="22968" y="5037"/>
                    <a:pt x="35129" y="0"/>
                    <a:pt x="47808" y="0"/>
                  </a:cubicBezTo>
                  <a:close/>
                </a:path>
              </a:pathLst>
            </a:custGeom>
            <a:solidFill>
              <a:srgbClr val="FF0000"/>
            </a:solidFill>
          </p:spPr>
        </p:sp>
        <p:sp>
          <p:nvSpPr>
            <p:cNvPr id="34" name="TextBox 34"/>
            <p:cNvSpPr txBox="1"/>
            <p:nvPr/>
          </p:nvSpPr>
          <p:spPr>
            <a:xfrm>
              <a:off x="0" y="-38100"/>
              <a:ext cx="1288507" cy="490234"/>
            </a:xfrm>
            <a:prstGeom prst="rect">
              <a:avLst/>
            </a:prstGeom>
          </p:spPr>
          <p:txBody>
            <a:bodyPr lIns="36733" tIns="36733" rIns="36733" bIns="36733" rtlCol="0" anchor="ctr"/>
            <a:lstStyle/>
            <a:p>
              <a:pPr algn="ctr">
                <a:lnSpc>
                  <a:spcPts val="2100"/>
                </a:lnSpc>
              </a:pPr>
              <a:endParaRPr/>
            </a:p>
          </p:txBody>
        </p:sp>
      </p:grpSp>
      <p:grpSp>
        <p:nvGrpSpPr>
          <p:cNvPr id="35" name="Group 35"/>
          <p:cNvGrpSpPr/>
          <p:nvPr/>
        </p:nvGrpSpPr>
        <p:grpSpPr>
          <a:xfrm>
            <a:off x="6618334" y="5293824"/>
            <a:ext cx="2121965" cy="2101764"/>
            <a:chOff x="0" y="0"/>
            <a:chExt cx="876444" cy="868100"/>
          </a:xfrm>
        </p:grpSpPr>
        <p:sp>
          <p:nvSpPr>
            <p:cNvPr id="36" name="Freeform 36"/>
            <p:cNvSpPr/>
            <p:nvPr/>
          </p:nvSpPr>
          <p:spPr>
            <a:xfrm>
              <a:off x="0" y="0"/>
              <a:ext cx="876444" cy="868100"/>
            </a:xfrm>
            <a:custGeom>
              <a:avLst/>
              <a:gdLst/>
              <a:ahLst/>
              <a:cxnLst/>
              <a:rect l="l" t="t" r="r" b="b"/>
              <a:pathLst>
                <a:path w="876444" h="868100">
                  <a:moveTo>
                    <a:pt x="91212" y="0"/>
                  </a:moveTo>
                  <a:lnTo>
                    <a:pt x="785232" y="0"/>
                  </a:lnTo>
                  <a:cubicBezTo>
                    <a:pt x="835607" y="0"/>
                    <a:pt x="876444" y="40837"/>
                    <a:pt x="876444" y="91212"/>
                  </a:cubicBezTo>
                  <a:lnTo>
                    <a:pt x="876444" y="776888"/>
                  </a:lnTo>
                  <a:cubicBezTo>
                    <a:pt x="876444" y="801079"/>
                    <a:pt x="866834" y="824279"/>
                    <a:pt x="849728" y="841385"/>
                  </a:cubicBezTo>
                  <a:cubicBezTo>
                    <a:pt x="832623" y="858490"/>
                    <a:pt x="809423" y="868100"/>
                    <a:pt x="785232" y="868100"/>
                  </a:cubicBezTo>
                  <a:lnTo>
                    <a:pt x="91212" y="868100"/>
                  </a:lnTo>
                  <a:cubicBezTo>
                    <a:pt x="40837" y="868100"/>
                    <a:pt x="0" y="827263"/>
                    <a:pt x="0" y="776888"/>
                  </a:cubicBezTo>
                  <a:lnTo>
                    <a:pt x="0" y="91212"/>
                  </a:lnTo>
                  <a:cubicBezTo>
                    <a:pt x="0" y="40837"/>
                    <a:pt x="40837" y="0"/>
                    <a:pt x="91212" y="0"/>
                  </a:cubicBezTo>
                  <a:close/>
                </a:path>
              </a:pathLst>
            </a:custGeom>
            <a:blipFill>
              <a:blip r:embed="rId7"/>
              <a:stretch>
                <a:fillRect l="-6045" r="-6045"/>
              </a:stretch>
            </a:blipFill>
          </p:spPr>
        </p:sp>
      </p:grpSp>
      <p:grpSp>
        <p:nvGrpSpPr>
          <p:cNvPr id="37" name="Group 37"/>
          <p:cNvGrpSpPr/>
          <p:nvPr/>
        </p:nvGrpSpPr>
        <p:grpSpPr>
          <a:xfrm>
            <a:off x="11888460" y="5293824"/>
            <a:ext cx="5480160" cy="2101764"/>
            <a:chOff x="0" y="0"/>
            <a:chExt cx="7306880" cy="2802351"/>
          </a:xfrm>
        </p:grpSpPr>
        <p:grpSp>
          <p:nvGrpSpPr>
            <p:cNvPr id="38" name="Group 38"/>
            <p:cNvGrpSpPr/>
            <p:nvPr/>
          </p:nvGrpSpPr>
          <p:grpSpPr>
            <a:xfrm>
              <a:off x="2314662" y="605648"/>
              <a:ext cx="4992217" cy="1591055"/>
              <a:chOff x="0" y="0"/>
              <a:chExt cx="1418651" cy="452134"/>
            </a:xfrm>
          </p:grpSpPr>
          <p:sp>
            <p:nvSpPr>
              <p:cNvPr id="39" name="Freeform 39"/>
              <p:cNvSpPr/>
              <p:nvPr/>
            </p:nvSpPr>
            <p:spPr>
              <a:xfrm>
                <a:off x="0" y="0"/>
                <a:ext cx="1418651" cy="452134"/>
              </a:xfrm>
              <a:custGeom>
                <a:avLst/>
                <a:gdLst/>
                <a:ahLst/>
                <a:cxnLst/>
                <a:rect l="l" t="t" r="r" b="b"/>
                <a:pathLst>
                  <a:path w="1418651" h="452134">
                    <a:moveTo>
                      <a:pt x="36077" y="0"/>
                    </a:moveTo>
                    <a:lnTo>
                      <a:pt x="1382574" y="0"/>
                    </a:lnTo>
                    <a:cubicBezTo>
                      <a:pt x="1402499" y="0"/>
                      <a:pt x="1418651" y="16152"/>
                      <a:pt x="1418651" y="36077"/>
                    </a:cubicBezTo>
                    <a:lnTo>
                      <a:pt x="1418651" y="416057"/>
                    </a:lnTo>
                    <a:cubicBezTo>
                      <a:pt x="1418651" y="425625"/>
                      <a:pt x="1414850" y="434802"/>
                      <a:pt x="1408085" y="441568"/>
                    </a:cubicBezTo>
                    <a:cubicBezTo>
                      <a:pt x="1401319" y="448333"/>
                      <a:pt x="1392143" y="452134"/>
                      <a:pt x="1382574" y="452134"/>
                    </a:cubicBezTo>
                    <a:lnTo>
                      <a:pt x="36077" y="452134"/>
                    </a:lnTo>
                    <a:cubicBezTo>
                      <a:pt x="26509" y="452134"/>
                      <a:pt x="17332" y="448333"/>
                      <a:pt x="10567" y="441568"/>
                    </a:cubicBezTo>
                    <a:cubicBezTo>
                      <a:pt x="3801" y="434802"/>
                      <a:pt x="0" y="425625"/>
                      <a:pt x="0" y="416057"/>
                    </a:cubicBezTo>
                    <a:lnTo>
                      <a:pt x="0" y="36077"/>
                    </a:lnTo>
                    <a:cubicBezTo>
                      <a:pt x="0" y="26509"/>
                      <a:pt x="3801" y="17332"/>
                      <a:pt x="10567" y="10567"/>
                    </a:cubicBezTo>
                    <a:cubicBezTo>
                      <a:pt x="17332" y="3801"/>
                      <a:pt x="26509" y="0"/>
                      <a:pt x="36077" y="0"/>
                    </a:cubicBezTo>
                    <a:close/>
                  </a:path>
                </a:pathLst>
              </a:custGeom>
              <a:solidFill>
                <a:srgbClr val="FF0000"/>
              </a:solidFill>
            </p:spPr>
          </p:sp>
          <p:sp>
            <p:nvSpPr>
              <p:cNvPr id="40" name="TextBox 40"/>
              <p:cNvSpPr txBox="1"/>
              <p:nvPr/>
            </p:nvSpPr>
            <p:spPr>
              <a:xfrm>
                <a:off x="0" y="-38100"/>
                <a:ext cx="1418651" cy="490234"/>
              </a:xfrm>
              <a:prstGeom prst="rect">
                <a:avLst/>
              </a:prstGeom>
            </p:spPr>
            <p:txBody>
              <a:bodyPr lIns="50800" tIns="50800" rIns="50800" bIns="50800" rtlCol="0" anchor="ctr"/>
              <a:lstStyle/>
              <a:p>
                <a:pPr algn="ctr">
                  <a:lnSpc>
                    <a:spcPts val="2100"/>
                  </a:lnSpc>
                </a:pPr>
                <a:endParaRPr/>
              </a:p>
            </p:txBody>
          </p:sp>
        </p:grpSp>
        <p:grpSp>
          <p:nvGrpSpPr>
            <p:cNvPr id="41" name="Group 41"/>
            <p:cNvGrpSpPr/>
            <p:nvPr/>
          </p:nvGrpSpPr>
          <p:grpSpPr>
            <a:xfrm>
              <a:off x="0" y="0"/>
              <a:ext cx="2920926" cy="2802351"/>
              <a:chOff x="0" y="0"/>
              <a:chExt cx="904832" cy="868100"/>
            </a:xfrm>
          </p:grpSpPr>
          <p:sp>
            <p:nvSpPr>
              <p:cNvPr id="42" name="Freeform 42"/>
              <p:cNvSpPr/>
              <p:nvPr/>
            </p:nvSpPr>
            <p:spPr>
              <a:xfrm>
                <a:off x="0" y="0"/>
                <a:ext cx="904832" cy="868100"/>
              </a:xfrm>
              <a:custGeom>
                <a:avLst/>
                <a:gdLst/>
                <a:ahLst/>
                <a:cxnLst/>
                <a:rect l="l" t="t" r="r" b="b"/>
                <a:pathLst>
                  <a:path w="904832" h="868100">
                    <a:moveTo>
                      <a:pt x="73405" y="0"/>
                    </a:moveTo>
                    <a:lnTo>
                      <a:pt x="831427" y="0"/>
                    </a:lnTo>
                    <a:cubicBezTo>
                      <a:pt x="871967" y="0"/>
                      <a:pt x="904832" y="32864"/>
                      <a:pt x="904832" y="73405"/>
                    </a:cubicBezTo>
                    <a:lnTo>
                      <a:pt x="904832" y="794695"/>
                    </a:lnTo>
                    <a:cubicBezTo>
                      <a:pt x="904832" y="814163"/>
                      <a:pt x="897098" y="832834"/>
                      <a:pt x="883332" y="846600"/>
                    </a:cubicBezTo>
                    <a:cubicBezTo>
                      <a:pt x="869566" y="860366"/>
                      <a:pt x="850895" y="868100"/>
                      <a:pt x="831427" y="868100"/>
                    </a:cubicBezTo>
                    <a:lnTo>
                      <a:pt x="73405" y="868100"/>
                    </a:lnTo>
                    <a:cubicBezTo>
                      <a:pt x="53937" y="868100"/>
                      <a:pt x="35266" y="860366"/>
                      <a:pt x="21500" y="846600"/>
                    </a:cubicBezTo>
                    <a:cubicBezTo>
                      <a:pt x="7734" y="832834"/>
                      <a:pt x="0" y="814163"/>
                      <a:pt x="0" y="794695"/>
                    </a:cubicBezTo>
                    <a:lnTo>
                      <a:pt x="0" y="73405"/>
                    </a:lnTo>
                    <a:cubicBezTo>
                      <a:pt x="0" y="53937"/>
                      <a:pt x="7734" y="35266"/>
                      <a:pt x="21500" y="21500"/>
                    </a:cubicBezTo>
                    <a:cubicBezTo>
                      <a:pt x="35266" y="7734"/>
                      <a:pt x="53937" y="0"/>
                      <a:pt x="73405" y="0"/>
                    </a:cubicBezTo>
                    <a:close/>
                  </a:path>
                </a:pathLst>
              </a:custGeom>
              <a:blipFill>
                <a:blip r:embed="rId8"/>
                <a:stretch>
                  <a:fillRect b="-73364"/>
                </a:stretch>
              </a:blipFill>
            </p:spPr>
          </p:sp>
        </p:grpSp>
        <p:sp>
          <p:nvSpPr>
            <p:cNvPr id="43" name="TextBox 43"/>
            <p:cNvSpPr txBox="1"/>
            <p:nvPr/>
          </p:nvSpPr>
          <p:spPr>
            <a:xfrm>
              <a:off x="3135978" y="867753"/>
              <a:ext cx="3823394" cy="1113514"/>
            </a:xfrm>
            <a:prstGeom prst="rect">
              <a:avLst/>
            </a:prstGeom>
          </p:spPr>
          <p:txBody>
            <a:bodyPr lIns="0" tIns="0" rIns="0" bIns="0" rtlCol="0" anchor="t">
              <a:spAutoFit/>
            </a:bodyPr>
            <a:lstStyle/>
            <a:p>
              <a:pPr algn="ctr">
                <a:lnSpc>
                  <a:spcPts val="2242"/>
                </a:lnSpc>
              </a:pPr>
              <a:r>
                <a:rPr lang="en-US" sz="1601" b="1">
                  <a:solidFill>
                    <a:srgbClr val="FFFFFF"/>
                  </a:solidFill>
                  <a:latin typeface="Montserrat Bold"/>
                  <a:ea typeface="Montserrat Bold"/>
                  <a:cs typeface="Montserrat Bold"/>
                  <a:sym typeface="Montserrat Bold"/>
                </a:rPr>
                <a:t>Recognition from JTEKT</a:t>
              </a:r>
            </a:p>
            <a:p>
              <a:pPr algn="ctr">
                <a:lnSpc>
                  <a:spcPts val="2242"/>
                </a:lnSpc>
              </a:pPr>
              <a:r>
                <a:rPr lang="en-US" sz="1601" b="1">
                  <a:solidFill>
                    <a:srgbClr val="FFFFFF"/>
                  </a:solidFill>
                  <a:latin typeface="Montserrat Bold"/>
                  <a:ea typeface="Montserrat Bold"/>
                  <a:cs typeface="Montserrat Bold"/>
                  <a:sym typeface="Montserrat Bold"/>
                </a:rPr>
                <a:t>for Delivery</a:t>
              </a:r>
            </a:p>
            <a:p>
              <a:pPr algn="ctr">
                <a:lnSpc>
                  <a:spcPts val="2242"/>
                </a:lnSpc>
                <a:spcBef>
                  <a:spcPct val="0"/>
                </a:spcBef>
              </a:pPr>
              <a:r>
                <a:rPr lang="en-US" sz="1601" b="1">
                  <a:solidFill>
                    <a:srgbClr val="FFFFFF"/>
                  </a:solidFill>
                  <a:latin typeface="Montserrat Bold"/>
                  <a:ea typeface="Montserrat Bold"/>
                  <a:cs typeface="Montserrat Bold"/>
                  <a:sym typeface="Montserrat Bold"/>
                </a:rPr>
                <a:t>2018-19</a:t>
              </a:r>
            </a:p>
          </p:txBody>
        </p:sp>
      </p:grpSp>
      <p:grpSp>
        <p:nvGrpSpPr>
          <p:cNvPr id="44" name="Group 44"/>
          <p:cNvGrpSpPr/>
          <p:nvPr/>
        </p:nvGrpSpPr>
        <p:grpSpPr>
          <a:xfrm>
            <a:off x="6618334" y="7610862"/>
            <a:ext cx="5083578" cy="2101764"/>
            <a:chOff x="0" y="0"/>
            <a:chExt cx="6778104" cy="2802351"/>
          </a:xfrm>
        </p:grpSpPr>
        <p:grpSp>
          <p:nvGrpSpPr>
            <p:cNvPr id="45" name="Group 45"/>
            <p:cNvGrpSpPr/>
            <p:nvPr/>
          </p:nvGrpSpPr>
          <p:grpSpPr>
            <a:xfrm>
              <a:off x="2147158" y="605648"/>
              <a:ext cx="4630947" cy="1591055"/>
              <a:chOff x="0" y="0"/>
              <a:chExt cx="1315988" cy="452134"/>
            </a:xfrm>
          </p:grpSpPr>
          <p:sp>
            <p:nvSpPr>
              <p:cNvPr id="46" name="Freeform 46"/>
              <p:cNvSpPr/>
              <p:nvPr/>
            </p:nvSpPr>
            <p:spPr>
              <a:xfrm>
                <a:off x="0" y="0"/>
                <a:ext cx="1315988" cy="452134"/>
              </a:xfrm>
              <a:custGeom>
                <a:avLst/>
                <a:gdLst/>
                <a:ahLst/>
                <a:cxnLst/>
                <a:rect l="l" t="t" r="r" b="b"/>
                <a:pathLst>
                  <a:path w="1315988" h="452134">
                    <a:moveTo>
                      <a:pt x="38892" y="0"/>
                    </a:moveTo>
                    <a:lnTo>
                      <a:pt x="1277097" y="0"/>
                    </a:lnTo>
                    <a:cubicBezTo>
                      <a:pt x="1287411" y="0"/>
                      <a:pt x="1297304" y="4097"/>
                      <a:pt x="1304597" y="11391"/>
                    </a:cubicBezTo>
                    <a:cubicBezTo>
                      <a:pt x="1311891" y="18685"/>
                      <a:pt x="1315988" y="28577"/>
                      <a:pt x="1315988" y="38892"/>
                    </a:cubicBezTo>
                    <a:lnTo>
                      <a:pt x="1315988" y="413243"/>
                    </a:lnTo>
                    <a:cubicBezTo>
                      <a:pt x="1315988" y="423557"/>
                      <a:pt x="1311891" y="433450"/>
                      <a:pt x="1304597" y="440743"/>
                    </a:cubicBezTo>
                    <a:cubicBezTo>
                      <a:pt x="1297304" y="448037"/>
                      <a:pt x="1287411" y="452134"/>
                      <a:pt x="1277097" y="452134"/>
                    </a:cubicBezTo>
                    <a:lnTo>
                      <a:pt x="38892" y="452134"/>
                    </a:lnTo>
                    <a:cubicBezTo>
                      <a:pt x="28577" y="452134"/>
                      <a:pt x="18685" y="448037"/>
                      <a:pt x="11391" y="440743"/>
                    </a:cubicBezTo>
                    <a:cubicBezTo>
                      <a:pt x="4097" y="433450"/>
                      <a:pt x="0" y="423557"/>
                      <a:pt x="0" y="413243"/>
                    </a:cubicBezTo>
                    <a:lnTo>
                      <a:pt x="0" y="38892"/>
                    </a:lnTo>
                    <a:cubicBezTo>
                      <a:pt x="0" y="28577"/>
                      <a:pt x="4097" y="18685"/>
                      <a:pt x="11391" y="11391"/>
                    </a:cubicBezTo>
                    <a:cubicBezTo>
                      <a:pt x="18685" y="4097"/>
                      <a:pt x="28577" y="0"/>
                      <a:pt x="38892" y="0"/>
                    </a:cubicBezTo>
                    <a:close/>
                  </a:path>
                </a:pathLst>
              </a:custGeom>
              <a:solidFill>
                <a:srgbClr val="FF0000"/>
              </a:solidFill>
            </p:spPr>
          </p:sp>
          <p:sp>
            <p:nvSpPr>
              <p:cNvPr id="47" name="TextBox 47"/>
              <p:cNvSpPr txBox="1"/>
              <p:nvPr/>
            </p:nvSpPr>
            <p:spPr>
              <a:xfrm>
                <a:off x="0" y="-38100"/>
                <a:ext cx="1315988" cy="490234"/>
              </a:xfrm>
              <a:prstGeom prst="rect">
                <a:avLst/>
              </a:prstGeom>
            </p:spPr>
            <p:txBody>
              <a:bodyPr lIns="50800" tIns="50800" rIns="50800" bIns="50800" rtlCol="0" anchor="ctr"/>
              <a:lstStyle/>
              <a:p>
                <a:pPr algn="ctr">
                  <a:lnSpc>
                    <a:spcPts val="2100"/>
                  </a:lnSpc>
                </a:pPr>
                <a:endParaRPr/>
              </a:p>
            </p:txBody>
          </p:sp>
        </p:grpSp>
        <p:grpSp>
          <p:nvGrpSpPr>
            <p:cNvPr id="48" name="Group 48"/>
            <p:cNvGrpSpPr/>
            <p:nvPr/>
          </p:nvGrpSpPr>
          <p:grpSpPr>
            <a:xfrm>
              <a:off x="0" y="0"/>
              <a:ext cx="2709548" cy="2802351"/>
              <a:chOff x="0" y="0"/>
              <a:chExt cx="839352" cy="868100"/>
            </a:xfrm>
          </p:grpSpPr>
          <p:sp>
            <p:nvSpPr>
              <p:cNvPr id="49" name="Freeform 49"/>
              <p:cNvSpPr/>
              <p:nvPr/>
            </p:nvSpPr>
            <p:spPr>
              <a:xfrm>
                <a:off x="0" y="0"/>
                <a:ext cx="839352" cy="868100"/>
              </a:xfrm>
              <a:custGeom>
                <a:avLst/>
                <a:gdLst/>
                <a:ahLst/>
                <a:cxnLst/>
                <a:rect l="l" t="t" r="r" b="b"/>
                <a:pathLst>
                  <a:path w="839352" h="868100">
                    <a:moveTo>
                      <a:pt x="79131" y="0"/>
                    </a:moveTo>
                    <a:lnTo>
                      <a:pt x="760221" y="0"/>
                    </a:lnTo>
                    <a:cubicBezTo>
                      <a:pt x="781208" y="0"/>
                      <a:pt x="801335" y="8337"/>
                      <a:pt x="816175" y="23177"/>
                    </a:cubicBezTo>
                    <a:cubicBezTo>
                      <a:pt x="831015" y="38017"/>
                      <a:pt x="839352" y="58144"/>
                      <a:pt x="839352" y="79131"/>
                    </a:cubicBezTo>
                    <a:lnTo>
                      <a:pt x="839352" y="788969"/>
                    </a:lnTo>
                    <a:cubicBezTo>
                      <a:pt x="839352" y="809956"/>
                      <a:pt x="831015" y="830083"/>
                      <a:pt x="816175" y="844923"/>
                    </a:cubicBezTo>
                    <a:cubicBezTo>
                      <a:pt x="801335" y="859763"/>
                      <a:pt x="781208" y="868100"/>
                      <a:pt x="760221" y="868100"/>
                    </a:cubicBezTo>
                    <a:lnTo>
                      <a:pt x="79131" y="868100"/>
                    </a:lnTo>
                    <a:cubicBezTo>
                      <a:pt x="58144" y="868100"/>
                      <a:pt x="38017" y="859763"/>
                      <a:pt x="23177" y="844923"/>
                    </a:cubicBezTo>
                    <a:cubicBezTo>
                      <a:pt x="8337" y="830083"/>
                      <a:pt x="0" y="809956"/>
                      <a:pt x="0" y="788969"/>
                    </a:cubicBezTo>
                    <a:lnTo>
                      <a:pt x="0" y="79131"/>
                    </a:lnTo>
                    <a:cubicBezTo>
                      <a:pt x="0" y="58144"/>
                      <a:pt x="8337" y="38017"/>
                      <a:pt x="23177" y="23177"/>
                    </a:cubicBezTo>
                    <a:cubicBezTo>
                      <a:pt x="38017" y="8337"/>
                      <a:pt x="58144" y="0"/>
                      <a:pt x="79131" y="0"/>
                    </a:cubicBezTo>
                    <a:close/>
                  </a:path>
                </a:pathLst>
              </a:custGeom>
              <a:blipFill>
                <a:blip r:embed="rId9"/>
                <a:stretch>
                  <a:fillRect l="-19700" r="-30411" b="-99365"/>
                </a:stretch>
              </a:blipFill>
            </p:spPr>
          </p:sp>
        </p:grpSp>
        <p:sp>
          <p:nvSpPr>
            <p:cNvPr id="50" name="TextBox 50"/>
            <p:cNvSpPr txBox="1"/>
            <p:nvPr/>
          </p:nvSpPr>
          <p:spPr>
            <a:xfrm>
              <a:off x="2909037" y="867753"/>
              <a:ext cx="3546707" cy="1113514"/>
            </a:xfrm>
            <a:prstGeom prst="rect">
              <a:avLst/>
            </a:prstGeom>
          </p:spPr>
          <p:txBody>
            <a:bodyPr lIns="0" tIns="0" rIns="0" bIns="0" rtlCol="0" anchor="t">
              <a:spAutoFit/>
            </a:bodyPr>
            <a:lstStyle/>
            <a:p>
              <a:pPr algn="ctr">
                <a:lnSpc>
                  <a:spcPts val="2242"/>
                </a:lnSpc>
              </a:pPr>
              <a:r>
                <a:rPr lang="en-US" sz="1601" b="1">
                  <a:solidFill>
                    <a:srgbClr val="FFFFFF"/>
                  </a:solidFill>
                  <a:latin typeface="Montserrat Bold"/>
                  <a:ea typeface="Montserrat Bold"/>
                  <a:cs typeface="Montserrat Bold"/>
                  <a:sym typeface="Montserrat Bold"/>
                </a:rPr>
                <a:t>Recognition from JTEKT</a:t>
              </a:r>
            </a:p>
            <a:p>
              <a:pPr algn="ctr">
                <a:lnSpc>
                  <a:spcPts val="2242"/>
                </a:lnSpc>
              </a:pPr>
              <a:r>
                <a:rPr lang="en-US" sz="1601" b="1">
                  <a:solidFill>
                    <a:srgbClr val="FFFFFF"/>
                  </a:solidFill>
                  <a:latin typeface="Montserrat Bold"/>
                  <a:ea typeface="Montserrat Bold"/>
                  <a:cs typeface="Montserrat Bold"/>
                  <a:sym typeface="Montserrat Bold"/>
                </a:rPr>
                <a:t>for Delivery</a:t>
              </a:r>
            </a:p>
            <a:p>
              <a:pPr algn="ctr">
                <a:lnSpc>
                  <a:spcPts val="2242"/>
                </a:lnSpc>
                <a:spcBef>
                  <a:spcPct val="0"/>
                </a:spcBef>
              </a:pPr>
              <a:r>
                <a:rPr lang="en-US" sz="1601" b="1">
                  <a:solidFill>
                    <a:srgbClr val="FFFFFF"/>
                  </a:solidFill>
                  <a:latin typeface="Montserrat Bold"/>
                  <a:ea typeface="Montserrat Bold"/>
                  <a:cs typeface="Montserrat Bold"/>
                  <a:sym typeface="Montserrat Bold"/>
                </a:rPr>
                <a:t>2018-19</a:t>
              </a:r>
            </a:p>
          </p:txBody>
        </p:sp>
      </p:grpSp>
      <p:sp>
        <p:nvSpPr>
          <p:cNvPr id="51" name="TextBox 51"/>
          <p:cNvSpPr txBox="1"/>
          <p:nvPr/>
        </p:nvSpPr>
        <p:spPr>
          <a:xfrm>
            <a:off x="809827" y="993854"/>
            <a:ext cx="8335720" cy="872034"/>
          </a:xfrm>
          <a:prstGeom prst="rect">
            <a:avLst/>
          </a:prstGeom>
        </p:spPr>
        <p:txBody>
          <a:bodyPr lIns="0" tIns="0" rIns="0" bIns="0" rtlCol="0" anchor="t">
            <a:spAutoFit/>
          </a:bodyPr>
          <a:lstStyle/>
          <a:p>
            <a:pPr algn="l">
              <a:lnSpc>
                <a:spcPts val="6760"/>
              </a:lnSpc>
            </a:pPr>
            <a:r>
              <a:rPr lang="en-US" sz="5200" b="1" dirty="0" smtClean="0">
                <a:solidFill>
                  <a:srgbClr val="000000"/>
                </a:solidFill>
                <a:latin typeface="Montserrat Bold"/>
                <a:ea typeface="Montserrat Bold"/>
                <a:cs typeface="Montserrat Bold"/>
                <a:sym typeface="Montserrat Bold"/>
              </a:rPr>
              <a:t>Honors </a:t>
            </a:r>
            <a:r>
              <a:rPr lang="en-US" sz="5200" b="1" dirty="0">
                <a:solidFill>
                  <a:srgbClr val="FF0000"/>
                </a:solidFill>
                <a:latin typeface="Montserrat Bold"/>
                <a:ea typeface="Montserrat Bold"/>
                <a:cs typeface="Montserrat Bold"/>
                <a:sym typeface="Montserrat Bold"/>
              </a:rPr>
              <a:t>&amp; </a:t>
            </a:r>
            <a:r>
              <a:rPr lang="en-US" sz="5200" b="1" dirty="0" smtClean="0">
                <a:solidFill>
                  <a:srgbClr val="FF0000"/>
                </a:solidFill>
                <a:latin typeface="Montserrat Bold"/>
                <a:ea typeface="Montserrat Bold"/>
                <a:cs typeface="Montserrat Bold"/>
                <a:sym typeface="Montserrat Bold"/>
              </a:rPr>
              <a:t>Awards</a:t>
            </a:r>
            <a:endParaRPr lang="en-US" sz="5200" b="1" dirty="0">
              <a:solidFill>
                <a:srgbClr val="FF0000"/>
              </a:solidFill>
              <a:latin typeface="Montserrat Bold"/>
              <a:ea typeface="Montserrat Bold"/>
              <a:cs typeface="Montserrat Bold"/>
              <a:sym typeface="Montserrat Bold"/>
            </a:endParaRPr>
          </a:p>
        </p:txBody>
      </p:sp>
      <p:sp>
        <p:nvSpPr>
          <p:cNvPr id="52" name="TextBox 52"/>
          <p:cNvSpPr txBox="1"/>
          <p:nvPr/>
        </p:nvSpPr>
        <p:spPr>
          <a:xfrm>
            <a:off x="14106850" y="3542911"/>
            <a:ext cx="3142727" cy="868635"/>
          </a:xfrm>
          <a:prstGeom prst="rect">
            <a:avLst/>
          </a:prstGeom>
        </p:spPr>
        <p:txBody>
          <a:bodyPr lIns="0" tIns="0" rIns="0" bIns="0" rtlCol="0" anchor="t">
            <a:spAutoFit/>
          </a:bodyPr>
          <a:lstStyle/>
          <a:p>
            <a:pPr algn="ctr">
              <a:lnSpc>
                <a:spcPts val="2315"/>
              </a:lnSpc>
            </a:pPr>
            <a:r>
              <a:rPr lang="en-US" sz="1653" b="1" dirty="0">
                <a:solidFill>
                  <a:srgbClr val="FFFFFF"/>
                </a:solidFill>
                <a:latin typeface="Montserrat Bold"/>
                <a:ea typeface="Montserrat Bold"/>
                <a:cs typeface="Montserrat Bold"/>
                <a:sym typeface="Montserrat Bold"/>
              </a:rPr>
              <a:t>Recognition from IFB for Best Supplier In All Aspects</a:t>
            </a:r>
          </a:p>
          <a:p>
            <a:pPr algn="ctr">
              <a:lnSpc>
                <a:spcPts val="2315"/>
              </a:lnSpc>
              <a:spcBef>
                <a:spcPct val="0"/>
              </a:spcBef>
            </a:pPr>
            <a:r>
              <a:rPr lang="en-US" sz="1653" b="1" dirty="0">
                <a:solidFill>
                  <a:srgbClr val="FFFFFF"/>
                </a:solidFill>
                <a:latin typeface="Montserrat Bold"/>
                <a:ea typeface="Montserrat Bold"/>
                <a:cs typeface="Montserrat Bold"/>
                <a:sym typeface="Montserrat Bold"/>
              </a:rPr>
              <a:t>2022-2023</a:t>
            </a:r>
          </a:p>
        </p:txBody>
      </p:sp>
      <p:sp>
        <p:nvSpPr>
          <p:cNvPr id="53" name="TextBox 53"/>
          <p:cNvSpPr txBox="1"/>
          <p:nvPr/>
        </p:nvSpPr>
        <p:spPr>
          <a:xfrm>
            <a:off x="8740299" y="5909279"/>
            <a:ext cx="2777580" cy="842280"/>
          </a:xfrm>
          <a:prstGeom prst="rect">
            <a:avLst/>
          </a:prstGeom>
        </p:spPr>
        <p:txBody>
          <a:bodyPr lIns="0" tIns="0" rIns="0" bIns="0" rtlCol="0" anchor="t">
            <a:spAutoFit/>
          </a:bodyPr>
          <a:lstStyle/>
          <a:p>
            <a:pPr algn="ctr">
              <a:lnSpc>
                <a:spcPts val="2242"/>
              </a:lnSpc>
            </a:pPr>
            <a:r>
              <a:rPr lang="en-US" sz="1601" b="1">
                <a:solidFill>
                  <a:srgbClr val="FFFFFF"/>
                </a:solidFill>
                <a:latin typeface="Montserrat Bold"/>
                <a:ea typeface="Montserrat Bold"/>
                <a:cs typeface="Montserrat Bold"/>
                <a:sym typeface="Montserrat Bold"/>
              </a:rPr>
              <a:t>Recognition from JTEKT</a:t>
            </a:r>
          </a:p>
          <a:p>
            <a:pPr algn="ctr">
              <a:lnSpc>
                <a:spcPts val="2242"/>
              </a:lnSpc>
            </a:pPr>
            <a:r>
              <a:rPr lang="en-US" sz="1601" b="1">
                <a:solidFill>
                  <a:srgbClr val="FFFFFF"/>
                </a:solidFill>
                <a:latin typeface="Montserrat Bold"/>
                <a:ea typeface="Montserrat Bold"/>
                <a:cs typeface="Montserrat Bold"/>
                <a:sym typeface="Montserrat Bold"/>
              </a:rPr>
              <a:t>for Delivery</a:t>
            </a:r>
          </a:p>
          <a:p>
            <a:pPr algn="ctr">
              <a:lnSpc>
                <a:spcPts val="2242"/>
              </a:lnSpc>
              <a:spcBef>
                <a:spcPct val="0"/>
              </a:spcBef>
            </a:pPr>
            <a:r>
              <a:rPr lang="en-US" sz="1601" b="1">
                <a:solidFill>
                  <a:srgbClr val="FFFFFF"/>
                </a:solidFill>
                <a:latin typeface="Montserrat Bold"/>
                <a:ea typeface="Montserrat Bold"/>
                <a:cs typeface="Montserrat Bold"/>
                <a:sym typeface="Montserrat Bold"/>
              </a:rPr>
              <a:t>2018-19</a:t>
            </a: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Freeform 2"/>
          <p:cNvSpPr/>
          <p:nvPr/>
        </p:nvSpPr>
        <p:spPr>
          <a:xfrm>
            <a:off x="9144000" y="3643204"/>
            <a:ext cx="419157" cy="419157"/>
          </a:xfrm>
          <a:custGeom>
            <a:avLst/>
            <a:gdLst/>
            <a:ahLst/>
            <a:cxnLst/>
            <a:rect l="l" t="t" r="r" b="b"/>
            <a:pathLst>
              <a:path w="419157" h="419157">
                <a:moveTo>
                  <a:pt x="0" y="0"/>
                </a:moveTo>
                <a:lnTo>
                  <a:pt x="419157" y="0"/>
                </a:lnTo>
                <a:lnTo>
                  <a:pt x="419157" y="419156"/>
                </a:lnTo>
                <a:lnTo>
                  <a:pt x="0" y="419156"/>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3" name="Freeform 3"/>
          <p:cNvSpPr/>
          <p:nvPr/>
        </p:nvSpPr>
        <p:spPr>
          <a:xfrm>
            <a:off x="9144000" y="4469458"/>
            <a:ext cx="419157" cy="419157"/>
          </a:xfrm>
          <a:custGeom>
            <a:avLst/>
            <a:gdLst/>
            <a:ahLst/>
            <a:cxnLst/>
            <a:rect l="l" t="t" r="r" b="b"/>
            <a:pathLst>
              <a:path w="419157" h="419157">
                <a:moveTo>
                  <a:pt x="0" y="0"/>
                </a:moveTo>
                <a:lnTo>
                  <a:pt x="419157" y="0"/>
                </a:lnTo>
                <a:lnTo>
                  <a:pt x="419157" y="419156"/>
                </a:lnTo>
                <a:lnTo>
                  <a:pt x="0" y="419156"/>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4" name="Freeform 4"/>
          <p:cNvSpPr/>
          <p:nvPr/>
        </p:nvSpPr>
        <p:spPr>
          <a:xfrm>
            <a:off x="9144000" y="5296822"/>
            <a:ext cx="419157" cy="419157"/>
          </a:xfrm>
          <a:custGeom>
            <a:avLst/>
            <a:gdLst/>
            <a:ahLst/>
            <a:cxnLst/>
            <a:rect l="l" t="t" r="r" b="b"/>
            <a:pathLst>
              <a:path w="419157" h="419157">
                <a:moveTo>
                  <a:pt x="0" y="0"/>
                </a:moveTo>
                <a:lnTo>
                  <a:pt x="419157" y="0"/>
                </a:lnTo>
                <a:lnTo>
                  <a:pt x="419157" y="419156"/>
                </a:lnTo>
                <a:lnTo>
                  <a:pt x="0" y="419156"/>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5" name="Freeform 5"/>
          <p:cNvSpPr/>
          <p:nvPr/>
        </p:nvSpPr>
        <p:spPr>
          <a:xfrm>
            <a:off x="9144000" y="6151153"/>
            <a:ext cx="419157" cy="419157"/>
          </a:xfrm>
          <a:custGeom>
            <a:avLst/>
            <a:gdLst/>
            <a:ahLst/>
            <a:cxnLst/>
            <a:rect l="l" t="t" r="r" b="b"/>
            <a:pathLst>
              <a:path w="419157" h="419157">
                <a:moveTo>
                  <a:pt x="0" y="0"/>
                </a:moveTo>
                <a:lnTo>
                  <a:pt x="419157" y="0"/>
                </a:lnTo>
                <a:lnTo>
                  <a:pt x="419157" y="419156"/>
                </a:lnTo>
                <a:lnTo>
                  <a:pt x="0" y="419156"/>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6" name="Freeform 6"/>
          <p:cNvSpPr/>
          <p:nvPr/>
        </p:nvSpPr>
        <p:spPr>
          <a:xfrm>
            <a:off x="9144000" y="7230929"/>
            <a:ext cx="419157" cy="419157"/>
          </a:xfrm>
          <a:custGeom>
            <a:avLst/>
            <a:gdLst/>
            <a:ahLst/>
            <a:cxnLst/>
            <a:rect l="l" t="t" r="r" b="b"/>
            <a:pathLst>
              <a:path w="419157" h="419157">
                <a:moveTo>
                  <a:pt x="0" y="0"/>
                </a:moveTo>
                <a:lnTo>
                  <a:pt x="419157" y="0"/>
                </a:lnTo>
                <a:lnTo>
                  <a:pt x="419157" y="419157"/>
                </a:lnTo>
                <a:lnTo>
                  <a:pt x="0" y="419157"/>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7" name="Freeform 7"/>
          <p:cNvSpPr/>
          <p:nvPr/>
        </p:nvSpPr>
        <p:spPr>
          <a:xfrm>
            <a:off x="9144000" y="8246223"/>
            <a:ext cx="419157" cy="419157"/>
          </a:xfrm>
          <a:custGeom>
            <a:avLst/>
            <a:gdLst/>
            <a:ahLst/>
            <a:cxnLst/>
            <a:rect l="l" t="t" r="r" b="b"/>
            <a:pathLst>
              <a:path w="419157" h="419157">
                <a:moveTo>
                  <a:pt x="0" y="0"/>
                </a:moveTo>
                <a:lnTo>
                  <a:pt x="419157" y="0"/>
                </a:lnTo>
                <a:lnTo>
                  <a:pt x="419157" y="419156"/>
                </a:lnTo>
                <a:lnTo>
                  <a:pt x="0" y="419156"/>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8" name="Freeform 8"/>
          <p:cNvSpPr/>
          <p:nvPr/>
        </p:nvSpPr>
        <p:spPr>
          <a:xfrm>
            <a:off x="9144000" y="9073587"/>
            <a:ext cx="419157" cy="419157"/>
          </a:xfrm>
          <a:custGeom>
            <a:avLst/>
            <a:gdLst/>
            <a:ahLst/>
            <a:cxnLst/>
            <a:rect l="l" t="t" r="r" b="b"/>
            <a:pathLst>
              <a:path w="419157" h="419157">
                <a:moveTo>
                  <a:pt x="0" y="0"/>
                </a:moveTo>
                <a:lnTo>
                  <a:pt x="419157" y="0"/>
                </a:lnTo>
                <a:lnTo>
                  <a:pt x="419157" y="419156"/>
                </a:lnTo>
                <a:lnTo>
                  <a:pt x="0" y="419156"/>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9" name="TextBox 9"/>
          <p:cNvSpPr txBox="1"/>
          <p:nvPr/>
        </p:nvSpPr>
        <p:spPr>
          <a:xfrm>
            <a:off x="10139716" y="3493779"/>
            <a:ext cx="7119584" cy="655914"/>
          </a:xfrm>
          <a:prstGeom prst="rect">
            <a:avLst/>
          </a:prstGeom>
        </p:spPr>
        <p:txBody>
          <a:bodyPr lIns="0" tIns="0" rIns="0" bIns="0" rtlCol="0" anchor="t">
            <a:spAutoFit/>
          </a:bodyPr>
          <a:lstStyle/>
          <a:p>
            <a:pPr marL="0" lvl="0" indent="0" algn="l">
              <a:lnSpc>
                <a:spcPts val="2697"/>
              </a:lnSpc>
              <a:spcBef>
                <a:spcPct val="0"/>
              </a:spcBef>
            </a:pPr>
            <a:r>
              <a:rPr lang="en-US" sz="1926" b="1">
                <a:solidFill>
                  <a:srgbClr val="000000"/>
                </a:solidFill>
                <a:latin typeface="Montserrat Semi-Bold"/>
                <a:ea typeface="Montserrat Semi-Bold"/>
                <a:cs typeface="Montserrat Semi-Bold"/>
                <a:sym typeface="Montserrat Semi-Bold"/>
              </a:rPr>
              <a:t>Partner Performance Award received from JTEKT India Group for “Support in Localisation” in FY 2023-24.</a:t>
            </a:r>
          </a:p>
        </p:txBody>
      </p:sp>
      <p:sp>
        <p:nvSpPr>
          <p:cNvPr id="10" name="TextBox 10"/>
          <p:cNvSpPr txBox="1"/>
          <p:nvPr/>
        </p:nvSpPr>
        <p:spPr>
          <a:xfrm>
            <a:off x="10139716" y="4320033"/>
            <a:ext cx="7119584" cy="655914"/>
          </a:xfrm>
          <a:prstGeom prst="rect">
            <a:avLst/>
          </a:prstGeom>
        </p:spPr>
        <p:txBody>
          <a:bodyPr lIns="0" tIns="0" rIns="0" bIns="0" rtlCol="0" anchor="t">
            <a:spAutoFit/>
          </a:bodyPr>
          <a:lstStyle/>
          <a:p>
            <a:pPr marL="0" lvl="0" indent="0" algn="l">
              <a:lnSpc>
                <a:spcPts val="2697"/>
              </a:lnSpc>
              <a:spcBef>
                <a:spcPct val="0"/>
              </a:spcBef>
            </a:pPr>
            <a:r>
              <a:rPr lang="en-US" sz="1926" b="1">
                <a:solidFill>
                  <a:srgbClr val="000000"/>
                </a:solidFill>
                <a:latin typeface="Montserrat Semi-Bold"/>
                <a:ea typeface="Montserrat Semi-Bold"/>
                <a:cs typeface="Montserrat Semi-Bold"/>
                <a:sym typeface="Montserrat Semi-Bold"/>
              </a:rPr>
              <a:t>2 Nos High Precision 2 Microns Accuracy HASS VMC added in tool room. </a:t>
            </a:r>
          </a:p>
        </p:txBody>
      </p:sp>
      <p:sp>
        <p:nvSpPr>
          <p:cNvPr id="11" name="TextBox 11"/>
          <p:cNvSpPr txBox="1"/>
          <p:nvPr/>
        </p:nvSpPr>
        <p:spPr>
          <a:xfrm>
            <a:off x="10139716" y="5314084"/>
            <a:ext cx="7119584" cy="322539"/>
          </a:xfrm>
          <a:prstGeom prst="rect">
            <a:avLst/>
          </a:prstGeom>
        </p:spPr>
        <p:txBody>
          <a:bodyPr lIns="0" tIns="0" rIns="0" bIns="0" rtlCol="0" anchor="t">
            <a:spAutoFit/>
          </a:bodyPr>
          <a:lstStyle/>
          <a:p>
            <a:pPr marL="0" lvl="0" indent="0" algn="l">
              <a:lnSpc>
                <a:spcPts val="2697"/>
              </a:lnSpc>
              <a:spcBef>
                <a:spcPct val="0"/>
              </a:spcBef>
            </a:pPr>
            <a:r>
              <a:rPr lang="en-US" sz="1926" b="1">
                <a:solidFill>
                  <a:srgbClr val="000000"/>
                </a:solidFill>
                <a:latin typeface="Montserrat Semi-Bold"/>
                <a:ea typeface="Montserrat Semi-Bold"/>
                <a:cs typeface="Montserrat Semi-Bold"/>
                <a:sym typeface="Montserrat Semi-Bold"/>
              </a:rPr>
              <a:t>ZNC High Precision EDM Machine Added in Tool Room.</a:t>
            </a:r>
          </a:p>
        </p:txBody>
      </p:sp>
      <p:sp>
        <p:nvSpPr>
          <p:cNvPr id="12" name="TextBox 12"/>
          <p:cNvSpPr txBox="1"/>
          <p:nvPr/>
        </p:nvSpPr>
        <p:spPr>
          <a:xfrm>
            <a:off x="10139716" y="6001728"/>
            <a:ext cx="7119584" cy="655914"/>
          </a:xfrm>
          <a:prstGeom prst="rect">
            <a:avLst/>
          </a:prstGeom>
        </p:spPr>
        <p:txBody>
          <a:bodyPr lIns="0" tIns="0" rIns="0" bIns="0" rtlCol="0" anchor="t">
            <a:spAutoFit/>
          </a:bodyPr>
          <a:lstStyle/>
          <a:p>
            <a:pPr marL="0" lvl="0" indent="0" algn="l">
              <a:lnSpc>
                <a:spcPts val="2697"/>
              </a:lnSpc>
              <a:spcBef>
                <a:spcPct val="0"/>
              </a:spcBef>
            </a:pPr>
            <a:r>
              <a:rPr lang="en-US" sz="1926" b="1">
                <a:solidFill>
                  <a:srgbClr val="000000"/>
                </a:solidFill>
                <a:latin typeface="Montserrat Semi-Bold"/>
                <a:ea typeface="Montserrat Semi-Bold"/>
                <a:cs typeface="Montserrat Semi-Bold"/>
                <a:sym typeface="Montserrat Semi-Bold"/>
              </a:rPr>
              <a:t>MITUTOYO CRYSTA APEX V574 Commissioned in July 2024</a:t>
            </a:r>
          </a:p>
        </p:txBody>
      </p:sp>
      <p:sp>
        <p:nvSpPr>
          <p:cNvPr id="13" name="TextBox 13"/>
          <p:cNvSpPr txBox="1"/>
          <p:nvPr/>
        </p:nvSpPr>
        <p:spPr>
          <a:xfrm>
            <a:off x="10139716" y="6914817"/>
            <a:ext cx="7119584" cy="989289"/>
          </a:xfrm>
          <a:prstGeom prst="rect">
            <a:avLst/>
          </a:prstGeom>
        </p:spPr>
        <p:txBody>
          <a:bodyPr lIns="0" tIns="0" rIns="0" bIns="0" rtlCol="0" anchor="t">
            <a:spAutoFit/>
          </a:bodyPr>
          <a:lstStyle/>
          <a:p>
            <a:pPr marL="0" lvl="0" indent="0" algn="l">
              <a:lnSpc>
                <a:spcPts val="2697"/>
              </a:lnSpc>
              <a:spcBef>
                <a:spcPct val="0"/>
              </a:spcBef>
            </a:pPr>
            <a:r>
              <a:rPr lang="en-US" sz="1926" b="1">
                <a:solidFill>
                  <a:srgbClr val="000000"/>
                </a:solidFill>
                <a:latin typeface="Montserrat Semi-Bold"/>
                <a:ea typeface="Montserrat Semi-Bold"/>
                <a:cs typeface="Montserrat Semi-Bold"/>
                <a:sym typeface="Montserrat Semi-Bold"/>
              </a:rPr>
              <a:t>Vision Measuring Machine Hexagon make Accuracy 2 Microns Added to achieve more accuracy in part dimension inspection. </a:t>
            </a:r>
          </a:p>
        </p:txBody>
      </p:sp>
      <p:sp>
        <p:nvSpPr>
          <p:cNvPr id="14" name="TextBox 14"/>
          <p:cNvSpPr txBox="1"/>
          <p:nvPr/>
        </p:nvSpPr>
        <p:spPr>
          <a:xfrm>
            <a:off x="10139716" y="8140951"/>
            <a:ext cx="7119584" cy="692497"/>
          </a:xfrm>
          <a:prstGeom prst="rect">
            <a:avLst/>
          </a:prstGeom>
        </p:spPr>
        <p:txBody>
          <a:bodyPr lIns="0" tIns="0" rIns="0" bIns="0" rtlCol="0" anchor="t">
            <a:spAutoFit/>
          </a:bodyPr>
          <a:lstStyle/>
          <a:p>
            <a:pPr marL="0" lvl="0" indent="0" algn="l">
              <a:lnSpc>
                <a:spcPts val="2697"/>
              </a:lnSpc>
              <a:spcBef>
                <a:spcPct val="0"/>
              </a:spcBef>
            </a:pPr>
            <a:r>
              <a:rPr lang="en-US" sz="1926" b="1" dirty="0" smtClean="0">
                <a:solidFill>
                  <a:srgbClr val="000000"/>
                </a:solidFill>
                <a:latin typeface="Montserrat Semi-Bold"/>
                <a:ea typeface="Montserrat Semi-Bold"/>
                <a:cs typeface="Montserrat Semi-Bold"/>
                <a:sym typeface="Montserrat Semi-Bold"/>
              </a:rPr>
              <a:t>100</a:t>
            </a:r>
            <a:r>
              <a:rPr lang="en-US" sz="1926" b="1" dirty="0">
                <a:solidFill>
                  <a:srgbClr val="000000"/>
                </a:solidFill>
                <a:latin typeface="Montserrat Semi-Bold"/>
                <a:ea typeface="Montserrat Semi-Bold"/>
                <a:cs typeface="Montserrat Semi-Bold"/>
                <a:sym typeface="Montserrat Semi-Bold"/>
              </a:rPr>
              <a:t>% Supplier Performance Rating for JTEKT for Period Apr’23 – Mar’24.</a:t>
            </a:r>
          </a:p>
        </p:txBody>
      </p:sp>
      <p:sp>
        <p:nvSpPr>
          <p:cNvPr id="15" name="TextBox 15"/>
          <p:cNvSpPr txBox="1"/>
          <p:nvPr/>
        </p:nvSpPr>
        <p:spPr>
          <a:xfrm>
            <a:off x="10139716" y="8968315"/>
            <a:ext cx="7119584" cy="666977"/>
          </a:xfrm>
          <a:prstGeom prst="rect">
            <a:avLst/>
          </a:prstGeom>
        </p:spPr>
        <p:txBody>
          <a:bodyPr lIns="0" tIns="0" rIns="0" bIns="0" rtlCol="0" anchor="t">
            <a:spAutoFit/>
          </a:bodyPr>
          <a:lstStyle/>
          <a:p>
            <a:pPr marL="0" lvl="0" indent="0" algn="l">
              <a:lnSpc>
                <a:spcPts val="2697"/>
              </a:lnSpc>
              <a:spcBef>
                <a:spcPct val="0"/>
              </a:spcBef>
            </a:pPr>
            <a:r>
              <a:rPr lang="en-US" sz="1926" b="1" dirty="0" smtClean="0">
                <a:solidFill>
                  <a:srgbClr val="000000"/>
                </a:solidFill>
                <a:latin typeface="Montserrat Semi-Bold"/>
                <a:ea typeface="Montserrat Semi-Bold"/>
                <a:cs typeface="Montserrat Semi-Bold"/>
                <a:sym typeface="Montserrat Semi-Bold"/>
              </a:rPr>
              <a:t>Land </a:t>
            </a:r>
            <a:r>
              <a:rPr lang="en-US" sz="1926" b="1" dirty="0">
                <a:solidFill>
                  <a:srgbClr val="000000"/>
                </a:solidFill>
                <a:latin typeface="Montserrat Semi-Bold"/>
                <a:ea typeface="Montserrat Semi-Bold"/>
                <a:cs typeface="Montserrat Semi-Bold"/>
                <a:sym typeface="Montserrat Semi-Bold"/>
              </a:rPr>
              <a:t>acquired 6 Acres in </a:t>
            </a:r>
            <a:r>
              <a:rPr lang="en-US" sz="1926" b="1" dirty="0" err="1">
                <a:solidFill>
                  <a:srgbClr val="000000"/>
                </a:solidFill>
                <a:latin typeface="Montserrat Semi-Bold"/>
                <a:ea typeface="Montserrat Semi-Bold"/>
                <a:cs typeface="Montserrat Semi-Bold"/>
                <a:sym typeface="Montserrat Semi-Bold"/>
              </a:rPr>
              <a:t>Palwal</a:t>
            </a:r>
            <a:r>
              <a:rPr lang="en-US" sz="1926" b="1" dirty="0">
                <a:solidFill>
                  <a:srgbClr val="000000"/>
                </a:solidFill>
                <a:latin typeface="Montserrat Semi-Bold"/>
                <a:ea typeface="Montserrat Semi-Bold"/>
                <a:cs typeface="Montserrat Semi-Bold"/>
                <a:sym typeface="Montserrat Semi-Bold"/>
              </a:rPr>
              <a:t>, Haryana Near KMP Circle for future expansion.</a:t>
            </a:r>
          </a:p>
        </p:txBody>
      </p:sp>
      <p:grpSp>
        <p:nvGrpSpPr>
          <p:cNvPr id="16" name="Group 16"/>
          <p:cNvGrpSpPr/>
          <p:nvPr/>
        </p:nvGrpSpPr>
        <p:grpSpPr>
          <a:xfrm>
            <a:off x="0" y="0"/>
            <a:ext cx="18288000" cy="2890770"/>
            <a:chOff x="0" y="0"/>
            <a:chExt cx="24384000" cy="3854360"/>
          </a:xfrm>
        </p:grpSpPr>
        <p:pic>
          <p:nvPicPr>
            <p:cNvPr id="17" name="Picture 17"/>
            <p:cNvPicPr>
              <a:picLocks noChangeAspect="1"/>
            </p:cNvPicPr>
            <p:nvPr/>
          </p:nvPicPr>
          <p:blipFill>
            <a:blip r:embed="rId4">
              <a:alphaModFix amt="9999"/>
            </a:blip>
            <a:srcRect t="44731" b="44731"/>
            <a:stretch>
              <a:fillRect/>
            </a:stretch>
          </p:blipFill>
          <p:spPr>
            <a:xfrm>
              <a:off x="0" y="0"/>
              <a:ext cx="24384000" cy="3854360"/>
            </a:xfrm>
            <a:prstGeom prst="rect">
              <a:avLst/>
            </a:prstGeom>
          </p:spPr>
        </p:pic>
      </p:grpSp>
      <p:sp>
        <p:nvSpPr>
          <p:cNvPr id="18" name="Freeform 18"/>
          <p:cNvSpPr/>
          <p:nvPr/>
        </p:nvSpPr>
        <p:spPr>
          <a:xfrm>
            <a:off x="14312580" y="522611"/>
            <a:ext cx="3544898" cy="1018687"/>
          </a:xfrm>
          <a:custGeom>
            <a:avLst/>
            <a:gdLst/>
            <a:ahLst/>
            <a:cxnLst/>
            <a:rect l="l" t="t" r="r" b="b"/>
            <a:pathLst>
              <a:path w="3544898" h="1018687">
                <a:moveTo>
                  <a:pt x="0" y="0"/>
                </a:moveTo>
                <a:lnTo>
                  <a:pt x="3544898" y="0"/>
                </a:lnTo>
                <a:lnTo>
                  <a:pt x="3544898" y="1018687"/>
                </a:lnTo>
                <a:lnTo>
                  <a:pt x="0" y="1018687"/>
                </a:lnTo>
                <a:lnTo>
                  <a:pt x="0" y="0"/>
                </a:lnTo>
                <a:close/>
              </a:path>
            </a:pathLst>
          </a:custGeom>
          <a:blipFill>
            <a:blip r:embed="rId5"/>
            <a:stretch>
              <a:fillRect l="-31354" t="-192761" r="-31354" b="-192761"/>
            </a:stretch>
          </a:blipFill>
        </p:spPr>
      </p:sp>
      <p:sp>
        <p:nvSpPr>
          <p:cNvPr id="22" name="Freeform 22"/>
          <p:cNvSpPr/>
          <p:nvPr/>
        </p:nvSpPr>
        <p:spPr>
          <a:xfrm>
            <a:off x="809827" y="3840786"/>
            <a:ext cx="3451816" cy="2270322"/>
          </a:xfrm>
          <a:custGeom>
            <a:avLst/>
            <a:gdLst/>
            <a:ahLst/>
            <a:cxnLst/>
            <a:rect l="l" t="t" r="r" b="b"/>
            <a:pathLst>
              <a:path w="3451816" h="2270322">
                <a:moveTo>
                  <a:pt x="0" y="0"/>
                </a:moveTo>
                <a:lnTo>
                  <a:pt x="3451815" y="0"/>
                </a:lnTo>
                <a:lnTo>
                  <a:pt x="3451815" y="2270322"/>
                </a:lnTo>
                <a:lnTo>
                  <a:pt x="0" y="2270322"/>
                </a:lnTo>
                <a:lnTo>
                  <a:pt x="0" y="0"/>
                </a:lnTo>
                <a:close/>
              </a:path>
            </a:pathLst>
          </a:custGeom>
          <a:blipFill>
            <a:blip r:embed="rId6"/>
            <a:stretch>
              <a:fillRect/>
            </a:stretch>
          </a:blipFill>
        </p:spPr>
      </p:sp>
      <p:sp>
        <p:nvSpPr>
          <p:cNvPr id="23" name="Freeform 23"/>
          <p:cNvSpPr/>
          <p:nvPr/>
        </p:nvSpPr>
        <p:spPr>
          <a:xfrm>
            <a:off x="827141" y="6401146"/>
            <a:ext cx="3417188" cy="2232257"/>
          </a:xfrm>
          <a:custGeom>
            <a:avLst/>
            <a:gdLst/>
            <a:ahLst/>
            <a:cxnLst/>
            <a:rect l="l" t="t" r="r" b="b"/>
            <a:pathLst>
              <a:path w="3417188" h="2232257">
                <a:moveTo>
                  <a:pt x="0" y="0"/>
                </a:moveTo>
                <a:lnTo>
                  <a:pt x="3417188" y="0"/>
                </a:lnTo>
                <a:lnTo>
                  <a:pt x="3417188" y="2232257"/>
                </a:lnTo>
                <a:lnTo>
                  <a:pt x="0" y="2232257"/>
                </a:lnTo>
                <a:lnTo>
                  <a:pt x="0" y="0"/>
                </a:lnTo>
                <a:close/>
              </a:path>
            </a:pathLst>
          </a:custGeom>
          <a:blipFill>
            <a:blip r:embed="rId7"/>
            <a:stretch>
              <a:fillRect/>
            </a:stretch>
          </a:blipFill>
        </p:spPr>
      </p:sp>
      <p:sp>
        <p:nvSpPr>
          <p:cNvPr id="24" name="Freeform 24"/>
          <p:cNvSpPr/>
          <p:nvPr/>
        </p:nvSpPr>
        <p:spPr>
          <a:xfrm>
            <a:off x="4454863" y="4130325"/>
            <a:ext cx="3965802" cy="4357633"/>
          </a:xfrm>
          <a:custGeom>
            <a:avLst/>
            <a:gdLst/>
            <a:ahLst/>
            <a:cxnLst/>
            <a:rect l="l" t="t" r="r" b="b"/>
            <a:pathLst>
              <a:path w="3965802" h="4357633">
                <a:moveTo>
                  <a:pt x="0" y="0"/>
                </a:moveTo>
                <a:lnTo>
                  <a:pt x="3965802" y="0"/>
                </a:lnTo>
                <a:lnTo>
                  <a:pt x="3965802" y="4357633"/>
                </a:lnTo>
                <a:lnTo>
                  <a:pt x="0" y="4357633"/>
                </a:lnTo>
                <a:lnTo>
                  <a:pt x="0" y="0"/>
                </a:lnTo>
                <a:close/>
              </a:path>
            </a:pathLst>
          </a:custGeom>
          <a:blipFill>
            <a:blip r:embed="rId8"/>
            <a:stretch>
              <a:fillRect/>
            </a:stretch>
          </a:blipFill>
        </p:spPr>
      </p:sp>
      <p:sp>
        <p:nvSpPr>
          <p:cNvPr id="25" name="TextBox 25"/>
          <p:cNvSpPr txBox="1"/>
          <p:nvPr/>
        </p:nvSpPr>
        <p:spPr>
          <a:xfrm>
            <a:off x="809827" y="993854"/>
            <a:ext cx="8335720" cy="829310"/>
          </a:xfrm>
          <a:prstGeom prst="rect">
            <a:avLst/>
          </a:prstGeom>
        </p:spPr>
        <p:txBody>
          <a:bodyPr lIns="0" tIns="0" rIns="0" bIns="0" rtlCol="0" anchor="t">
            <a:spAutoFit/>
          </a:bodyPr>
          <a:lstStyle/>
          <a:p>
            <a:pPr algn="l">
              <a:lnSpc>
                <a:spcPts val="6760"/>
              </a:lnSpc>
            </a:pPr>
            <a:r>
              <a:rPr lang="en-US" sz="5200" b="1">
                <a:solidFill>
                  <a:srgbClr val="000000"/>
                </a:solidFill>
                <a:latin typeface="Montserrat Bold"/>
                <a:ea typeface="Montserrat Bold"/>
                <a:cs typeface="Montserrat Bold"/>
                <a:sym typeface="Montserrat Bold"/>
              </a:rPr>
              <a:t>Milestones </a:t>
            </a:r>
            <a:r>
              <a:rPr lang="en-US" sz="5200" b="1">
                <a:solidFill>
                  <a:srgbClr val="FF0000"/>
                </a:solidFill>
                <a:latin typeface="Montserrat Bold"/>
                <a:ea typeface="Montserrat Bold"/>
                <a:cs typeface="Montserrat Bold"/>
                <a:sym typeface="Montserrat Bold"/>
              </a:rPr>
              <a:t>Achieved</a:t>
            </a: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3773114"/>
            <a:ext cx="18288000" cy="6513886"/>
            <a:chOff x="0" y="0"/>
            <a:chExt cx="4816593" cy="1715591"/>
          </a:xfrm>
        </p:grpSpPr>
        <p:sp>
          <p:nvSpPr>
            <p:cNvPr id="3" name="Freeform 3"/>
            <p:cNvSpPr/>
            <p:nvPr/>
          </p:nvSpPr>
          <p:spPr>
            <a:xfrm>
              <a:off x="0" y="0"/>
              <a:ext cx="4816592" cy="1715591"/>
            </a:xfrm>
            <a:custGeom>
              <a:avLst/>
              <a:gdLst/>
              <a:ahLst/>
              <a:cxnLst/>
              <a:rect l="l" t="t" r="r" b="b"/>
              <a:pathLst>
                <a:path w="4816592" h="1715591">
                  <a:moveTo>
                    <a:pt x="0" y="0"/>
                  </a:moveTo>
                  <a:lnTo>
                    <a:pt x="4816592" y="0"/>
                  </a:lnTo>
                  <a:lnTo>
                    <a:pt x="4816592" y="1715591"/>
                  </a:lnTo>
                  <a:lnTo>
                    <a:pt x="0" y="1715591"/>
                  </a:lnTo>
                  <a:close/>
                </a:path>
              </a:pathLst>
            </a:custGeom>
            <a:solidFill>
              <a:srgbClr val="000000">
                <a:alpha val="0"/>
              </a:srgbClr>
            </a:solidFill>
          </p:spPr>
        </p:sp>
        <p:sp>
          <p:nvSpPr>
            <p:cNvPr id="4" name="TextBox 4"/>
            <p:cNvSpPr txBox="1"/>
            <p:nvPr/>
          </p:nvSpPr>
          <p:spPr>
            <a:xfrm>
              <a:off x="0" y="-47625"/>
              <a:ext cx="4816593" cy="1763216"/>
            </a:xfrm>
            <a:prstGeom prst="rect">
              <a:avLst/>
            </a:prstGeom>
          </p:spPr>
          <p:txBody>
            <a:bodyPr lIns="50800" tIns="50800" rIns="50800" bIns="50800" rtlCol="0" anchor="ctr"/>
            <a:lstStyle/>
            <a:p>
              <a:pPr algn="ctr">
                <a:lnSpc>
                  <a:spcPts val="3639"/>
                </a:lnSpc>
              </a:pPr>
              <a:endParaRPr/>
            </a:p>
          </p:txBody>
        </p:sp>
      </p:grpSp>
      <p:graphicFrame>
        <p:nvGraphicFramePr>
          <p:cNvPr id="5" name="Table 5"/>
          <p:cNvGraphicFramePr>
            <a:graphicFrameLocks noGrp="1"/>
          </p:cNvGraphicFramePr>
          <p:nvPr>
            <p:extLst>
              <p:ext uri="{D42A27DB-BD31-4B8C-83A1-F6EECF244321}">
                <p14:modId xmlns:p14="http://schemas.microsoft.com/office/powerpoint/2010/main" val="1048602082"/>
              </p:ext>
            </p:extLst>
          </p:nvPr>
        </p:nvGraphicFramePr>
        <p:xfrm>
          <a:off x="1770370" y="4521926"/>
          <a:ext cx="14747260" cy="4431181"/>
        </p:xfrm>
        <a:graphic>
          <a:graphicData uri="http://schemas.openxmlformats.org/drawingml/2006/table">
            <a:tbl>
              <a:tblPr/>
              <a:tblGrid>
                <a:gridCol w="957284"/>
                <a:gridCol w="12999317"/>
                <a:gridCol w="790659"/>
              </a:tblGrid>
              <a:tr h="1100678">
                <a:tc>
                  <a:txBody>
                    <a:bodyPr/>
                    <a:lstStyle/>
                    <a:p>
                      <a:pPr algn="l">
                        <a:lnSpc>
                          <a:spcPts val="4673"/>
                        </a:lnSpc>
                        <a:defRPr/>
                      </a:pPr>
                      <a:r>
                        <a:rPr lang="en-US" sz="3338" b="1" dirty="0">
                          <a:solidFill>
                            <a:srgbClr val="000000"/>
                          </a:solidFill>
                          <a:latin typeface="Montserrat Bold"/>
                          <a:ea typeface="Montserrat Bold"/>
                          <a:cs typeface="Montserrat Bold"/>
                          <a:sym typeface="Montserrat Bold"/>
                        </a:rPr>
                        <a:t>1.</a:t>
                      </a:r>
                      <a:endParaRPr lang="en-US" sz="1100" dirty="0"/>
                    </a:p>
                  </a:txBody>
                  <a:tcPr marL="201275" marR="201275" marT="201275" marB="201275" anchor="ctr">
                    <a:lnL w="0" cap="flat" cmpd="sng" algn="ctr">
                      <a:solidFill>
                        <a:srgbClr val="DBDBDB"/>
                      </a:solidFill>
                      <a:prstDash val="solid"/>
                      <a:round/>
                      <a:headEnd type="none" w="med" len="med"/>
                      <a:tailEnd type="none" w="med" len="med"/>
                    </a:lnL>
                    <a:lnR w="0" cap="flat" cmpd="sng" algn="ctr">
                      <a:solidFill>
                        <a:srgbClr val="DBDBDB"/>
                      </a:solidFill>
                      <a:prstDash val="solid"/>
                      <a:round/>
                      <a:headEnd type="none" w="med" len="med"/>
                      <a:tailEnd type="none" w="med" len="med"/>
                    </a:lnR>
                    <a:lnT w="0" cap="flat" cmpd="sng" algn="ctr">
                      <a:solidFill>
                        <a:srgbClr val="DBDBDB"/>
                      </a:solidFill>
                      <a:prstDash val="solid"/>
                      <a:round/>
                      <a:headEnd type="none" w="med" len="med"/>
                      <a:tailEnd type="none" w="med" len="med"/>
                    </a:lnT>
                    <a:lnB w="12230" cap="flat" cmpd="sng" algn="ctr">
                      <a:solidFill>
                        <a:srgbClr val="F4F4F4"/>
                      </a:solidFill>
                      <a:prstDash val="solid"/>
                      <a:round/>
                      <a:headEnd type="none" w="med" len="med"/>
                      <a:tailEnd type="none" w="med" len="med"/>
                    </a:lnB>
                  </a:tcPr>
                </a:tc>
                <a:tc>
                  <a:txBody>
                    <a:bodyPr/>
                    <a:lstStyle/>
                    <a:p>
                      <a:pPr algn="l">
                        <a:lnSpc>
                          <a:spcPts val="4673"/>
                        </a:lnSpc>
                        <a:defRPr/>
                      </a:pPr>
                      <a:r>
                        <a:rPr lang="en-US" sz="3338" b="1">
                          <a:solidFill>
                            <a:srgbClr val="000000"/>
                          </a:solidFill>
                          <a:latin typeface="Montserrat Bold"/>
                          <a:ea typeface="Montserrat Bold"/>
                          <a:cs typeface="Montserrat Bold"/>
                          <a:sym typeface="Montserrat Bold"/>
                        </a:rPr>
                        <a:t>Company Overview</a:t>
                      </a:r>
                      <a:endParaRPr lang="en-US" sz="1100"/>
                    </a:p>
                  </a:txBody>
                  <a:tcPr marL="201275" marR="201275" marT="201275" marB="201275" anchor="ctr">
                    <a:lnL w="0" cap="flat" cmpd="sng" algn="ctr">
                      <a:solidFill>
                        <a:srgbClr val="DBDBDB"/>
                      </a:solidFill>
                      <a:prstDash val="solid"/>
                      <a:round/>
                      <a:headEnd type="none" w="med" len="med"/>
                      <a:tailEnd type="none" w="med" len="med"/>
                    </a:lnL>
                    <a:lnR w="0" cap="flat" cmpd="sng" algn="ctr">
                      <a:solidFill>
                        <a:srgbClr val="DBDBDB"/>
                      </a:solidFill>
                      <a:prstDash val="solid"/>
                      <a:round/>
                      <a:headEnd type="none" w="med" len="med"/>
                      <a:tailEnd type="none" w="med" len="med"/>
                    </a:lnR>
                    <a:lnT w="0" cap="flat" cmpd="sng" algn="ctr">
                      <a:solidFill>
                        <a:srgbClr val="DBDBDB"/>
                      </a:solidFill>
                      <a:prstDash val="solid"/>
                      <a:round/>
                      <a:headEnd type="none" w="med" len="med"/>
                      <a:tailEnd type="none" w="med" len="med"/>
                    </a:lnT>
                    <a:lnB w="12230" cap="flat" cmpd="sng" algn="ctr">
                      <a:solidFill>
                        <a:srgbClr val="F4F4F4"/>
                      </a:solidFill>
                      <a:prstDash val="solid"/>
                      <a:round/>
                      <a:headEnd type="none" w="med" len="med"/>
                      <a:tailEnd type="none" w="med" len="med"/>
                    </a:lnB>
                  </a:tcPr>
                </a:tc>
                <a:tc>
                  <a:txBody>
                    <a:bodyPr/>
                    <a:lstStyle/>
                    <a:p>
                      <a:pPr algn="r">
                        <a:lnSpc>
                          <a:spcPts val="4673"/>
                        </a:lnSpc>
                        <a:defRPr/>
                      </a:pPr>
                      <a:r>
                        <a:rPr lang="en-US" sz="3338" b="1">
                          <a:solidFill>
                            <a:srgbClr val="000000"/>
                          </a:solidFill>
                          <a:latin typeface="Montserrat Bold"/>
                          <a:ea typeface="Montserrat Bold"/>
                          <a:cs typeface="Montserrat Bold"/>
                          <a:sym typeface="Montserrat Bold"/>
                        </a:rPr>
                        <a:t>3</a:t>
                      </a:r>
                      <a:endParaRPr lang="en-US" sz="1100"/>
                    </a:p>
                  </a:txBody>
                  <a:tcPr marL="201275" marR="201275" marT="201275" marB="201275" anchor="ctr">
                    <a:lnL w="0" cap="flat" cmpd="sng" algn="ctr">
                      <a:solidFill>
                        <a:srgbClr val="DBDBDB"/>
                      </a:solidFill>
                      <a:prstDash val="solid"/>
                      <a:round/>
                      <a:headEnd type="none" w="med" len="med"/>
                      <a:tailEnd type="none" w="med" len="med"/>
                    </a:lnL>
                    <a:lnR w="0" cap="flat" cmpd="sng" algn="ctr">
                      <a:solidFill>
                        <a:srgbClr val="DBDBDB"/>
                      </a:solidFill>
                      <a:prstDash val="solid"/>
                      <a:round/>
                      <a:headEnd type="none" w="med" len="med"/>
                      <a:tailEnd type="none" w="med" len="med"/>
                    </a:lnR>
                    <a:lnT w="0" cap="flat" cmpd="sng" algn="ctr">
                      <a:solidFill>
                        <a:srgbClr val="DBDBDB"/>
                      </a:solidFill>
                      <a:prstDash val="solid"/>
                      <a:round/>
                      <a:headEnd type="none" w="med" len="med"/>
                      <a:tailEnd type="none" w="med" len="med"/>
                    </a:lnT>
                    <a:lnB w="12230" cap="flat" cmpd="sng" algn="ctr">
                      <a:solidFill>
                        <a:srgbClr val="F4F4F4"/>
                      </a:solidFill>
                      <a:prstDash val="solid"/>
                      <a:round/>
                      <a:headEnd type="none" w="med" len="med"/>
                      <a:tailEnd type="none" w="med" len="med"/>
                    </a:lnB>
                  </a:tcPr>
                </a:tc>
              </a:tr>
              <a:tr h="1102889">
                <a:tc>
                  <a:txBody>
                    <a:bodyPr/>
                    <a:lstStyle/>
                    <a:p>
                      <a:pPr algn="l">
                        <a:lnSpc>
                          <a:spcPts val="4673"/>
                        </a:lnSpc>
                        <a:defRPr/>
                      </a:pPr>
                      <a:r>
                        <a:rPr lang="en-US" sz="3338" b="1">
                          <a:solidFill>
                            <a:srgbClr val="000000"/>
                          </a:solidFill>
                          <a:latin typeface="Montserrat Bold"/>
                          <a:ea typeface="Montserrat Bold"/>
                          <a:cs typeface="Montserrat Bold"/>
                          <a:sym typeface="Montserrat Bold"/>
                        </a:rPr>
                        <a:t>2.</a:t>
                      </a:r>
                      <a:endParaRPr lang="en-US" sz="1100"/>
                    </a:p>
                  </a:txBody>
                  <a:tcPr marL="201275" marR="201275" marT="201275" marB="201275" anchor="ctr">
                    <a:lnL w="0" cap="flat" cmpd="sng" algn="ctr">
                      <a:solidFill>
                        <a:srgbClr val="DBDBDB"/>
                      </a:solidFill>
                      <a:prstDash val="solid"/>
                      <a:round/>
                      <a:headEnd type="none" w="med" len="med"/>
                      <a:tailEnd type="none" w="med" len="med"/>
                    </a:lnL>
                    <a:lnR w="0" cap="flat" cmpd="sng" algn="ctr">
                      <a:solidFill>
                        <a:srgbClr val="DBDBDB"/>
                      </a:solidFill>
                      <a:prstDash val="solid"/>
                      <a:round/>
                      <a:headEnd type="none" w="med" len="med"/>
                      <a:tailEnd type="none" w="med" len="med"/>
                    </a:lnR>
                    <a:lnT w="12230" cap="flat" cmpd="sng" algn="ctr">
                      <a:solidFill>
                        <a:srgbClr val="F4F4F4"/>
                      </a:solidFill>
                      <a:prstDash val="solid"/>
                      <a:round/>
                      <a:headEnd type="none" w="med" len="med"/>
                      <a:tailEnd type="none" w="med" len="med"/>
                    </a:lnT>
                    <a:lnB w="12230" cap="flat" cmpd="sng" algn="ctr">
                      <a:solidFill>
                        <a:srgbClr val="F4F4F4"/>
                      </a:solidFill>
                      <a:prstDash val="solid"/>
                      <a:round/>
                      <a:headEnd type="none" w="med" len="med"/>
                      <a:tailEnd type="none" w="med" len="med"/>
                    </a:lnB>
                  </a:tcPr>
                </a:tc>
                <a:tc>
                  <a:txBody>
                    <a:bodyPr/>
                    <a:lstStyle/>
                    <a:p>
                      <a:pPr algn="l">
                        <a:lnSpc>
                          <a:spcPts val="4673"/>
                        </a:lnSpc>
                        <a:defRPr/>
                      </a:pPr>
                      <a:r>
                        <a:rPr lang="en-US" sz="3338" b="1">
                          <a:solidFill>
                            <a:srgbClr val="000000"/>
                          </a:solidFill>
                          <a:latin typeface="Montserrat Bold"/>
                          <a:ea typeface="Montserrat Bold"/>
                          <a:cs typeface="Montserrat Bold"/>
                          <a:sym typeface="Montserrat Bold"/>
                        </a:rPr>
                        <a:t>Product &amp; Technology</a:t>
                      </a:r>
                      <a:endParaRPr lang="en-US" sz="1100"/>
                    </a:p>
                  </a:txBody>
                  <a:tcPr marL="201275" marR="201275" marT="201275" marB="201275" anchor="ctr">
                    <a:lnL w="0" cap="flat" cmpd="sng" algn="ctr">
                      <a:solidFill>
                        <a:srgbClr val="DBDBDB"/>
                      </a:solidFill>
                      <a:prstDash val="solid"/>
                      <a:round/>
                      <a:headEnd type="none" w="med" len="med"/>
                      <a:tailEnd type="none" w="med" len="med"/>
                    </a:lnL>
                    <a:lnR w="0" cap="flat" cmpd="sng" algn="ctr">
                      <a:solidFill>
                        <a:srgbClr val="DBDBDB"/>
                      </a:solidFill>
                      <a:prstDash val="solid"/>
                      <a:round/>
                      <a:headEnd type="none" w="med" len="med"/>
                      <a:tailEnd type="none" w="med" len="med"/>
                    </a:lnR>
                    <a:lnT w="12230" cap="flat" cmpd="sng" algn="ctr">
                      <a:solidFill>
                        <a:srgbClr val="F4F4F4"/>
                      </a:solidFill>
                      <a:prstDash val="solid"/>
                      <a:round/>
                      <a:headEnd type="none" w="med" len="med"/>
                      <a:tailEnd type="none" w="med" len="med"/>
                    </a:lnT>
                    <a:lnB w="12230" cap="flat" cmpd="sng" algn="ctr">
                      <a:solidFill>
                        <a:srgbClr val="F4F4F4"/>
                      </a:solidFill>
                      <a:prstDash val="solid"/>
                      <a:round/>
                      <a:headEnd type="none" w="med" len="med"/>
                      <a:tailEnd type="none" w="med" len="med"/>
                    </a:lnB>
                  </a:tcPr>
                </a:tc>
                <a:tc>
                  <a:txBody>
                    <a:bodyPr/>
                    <a:lstStyle/>
                    <a:p>
                      <a:pPr algn="r">
                        <a:lnSpc>
                          <a:spcPts val="4673"/>
                        </a:lnSpc>
                        <a:defRPr/>
                      </a:pPr>
                      <a:r>
                        <a:rPr lang="en-US" sz="3338" b="1">
                          <a:solidFill>
                            <a:srgbClr val="000000"/>
                          </a:solidFill>
                          <a:latin typeface="Montserrat Bold"/>
                          <a:ea typeface="Montserrat Bold"/>
                          <a:cs typeface="Montserrat Bold"/>
                          <a:sym typeface="Montserrat Bold"/>
                        </a:rPr>
                        <a:t>4</a:t>
                      </a:r>
                      <a:endParaRPr lang="en-US" sz="1100"/>
                    </a:p>
                  </a:txBody>
                  <a:tcPr marL="201275" marR="201275" marT="201275" marB="201275" anchor="ctr">
                    <a:lnL w="0" cap="flat" cmpd="sng" algn="ctr">
                      <a:solidFill>
                        <a:srgbClr val="DBDBDB"/>
                      </a:solidFill>
                      <a:prstDash val="solid"/>
                      <a:round/>
                      <a:headEnd type="none" w="med" len="med"/>
                      <a:tailEnd type="none" w="med" len="med"/>
                    </a:lnL>
                    <a:lnR w="0" cap="flat" cmpd="sng" algn="ctr">
                      <a:solidFill>
                        <a:srgbClr val="DBDBDB"/>
                      </a:solidFill>
                      <a:prstDash val="solid"/>
                      <a:round/>
                      <a:headEnd type="none" w="med" len="med"/>
                      <a:tailEnd type="none" w="med" len="med"/>
                    </a:lnR>
                    <a:lnT w="12230" cap="flat" cmpd="sng" algn="ctr">
                      <a:solidFill>
                        <a:srgbClr val="F4F4F4"/>
                      </a:solidFill>
                      <a:prstDash val="solid"/>
                      <a:round/>
                      <a:headEnd type="none" w="med" len="med"/>
                      <a:tailEnd type="none" w="med" len="med"/>
                    </a:lnT>
                    <a:lnB w="12230" cap="flat" cmpd="sng" algn="ctr">
                      <a:solidFill>
                        <a:srgbClr val="F4F4F4"/>
                      </a:solidFill>
                      <a:prstDash val="solid"/>
                      <a:round/>
                      <a:headEnd type="none" w="med" len="med"/>
                      <a:tailEnd type="none" w="med" len="med"/>
                    </a:lnB>
                  </a:tcPr>
                </a:tc>
              </a:tr>
              <a:tr h="1102889">
                <a:tc>
                  <a:txBody>
                    <a:bodyPr/>
                    <a:lstStyle/>
                    <a:p>
                      <a:pPr algn="l">
                        <a:lnSpc>
                          <a:spcPts val="4673"/>
                        </a:lnSpc>
                        <a:defRPr/>
                      </a:pPr>
                      <a:r>
                        <a:rPr lang="en-US" sz="3338" b="1">
                          <a:solidFill>
                            <a:srgbClr val="000000"/>
                          </a:solidFill>
                          <a:latin typeface="Montserrat Bold"/>
                          <a:ea typeface="Montserrat Bold"/>
                          <a:cs typeface="Montserrat Bold"/>
                          <a:sym typeface="Montserrat Bold"/>
                        </a:rPr>
                        <a:t>3.</a:t>
                      </a:r>
                      <a:endParaRPr lang="en-US" sz="1100"/>
                    </a:p>
                  </a:txBody>
                  <a:tcPr marL="201275" marR="201275" marT="201275" marB="201275" anchor="ctr">
                    <a:lnL w="0" cap="flat" cmpd="sng" algn="ctr">
                      <a:solidFill>
                        <a:srgbClr val="DBDBDB"/>
                      </a:solidFill>
                      <a:prstDash val="solid"/>
                      <a:round/>
                      <a:headEnd type="none" w="med" len="med"/>
                      <a:tailEnd type="none" w="med" len="med"/>
                    </a:lnL>
                    <a:lnR w="0" cap="flat" cmpd="sng" algn="ctr">
                      <a:solidFill>
                        <a:srgbClr val="DBDBDB"/>
                      </a:solidFill>
                      <a:prstDash val="solid"/>
                      <a:round/>
                      <a:headEnd type="none" w="med" len="med"/>
                      <a:tailEnd type="none" w="med" len="med"/>
                    </a:lnR>
                    <a:lnT w="12230" cap="flat" cmpd="sng" algn="ctr">
                      <a:solidFill>
                        <a:srgbClr val="F4F4F4"/>
                      </a:solidFill>
                      <a:prstDash val="solid"/>
                      <a:round/>
                      <a:headEnd type="none" w="med" len="med"/>
                      <a:tailEnd type="none" w="med" len="med"/>
                    </a:lnT>
                    <a:lnB w="12230" cap="flat" cmpd="sng" algn="ctr">
                      <a:solidFill>
                        <a:srgbClr val="F4F4F4"/>
                      </a:solidFill>
                      <a:prstDash val="solid"/>
                      <a:round/>
                      <a:headEnd type="none" w="med" len="med"/>
                      <a:tailEnd type="none" w="med" len="med"/>
                    </a:lnB>
                  </a:tcPr>
                </a:tc>
                <a:tc>
                  <a:txBody>
                    <a:bodyPr/>
                    <a:lstStyle/>
                    <a:p>
                      <a:pPr algn="l">
                        <a:lnSpc>
                          <a:spcPts val="4673"/>
                        </a:lnSpc>
                        <a:defRPr/>
                      </a:pPr>
                      <a:r>
                        <a:rPr lang="en-US" sz="3338" b="1" dirty="0">
                          <a:solidFill>
                            <a:srgbClr val="000000"/>
                          </a:solidFill>
                          <a:latin typeface="Montserrat Bold"/>
                          <a:ea typeface="Montserrat Bold"/>
                          <a:cs typeface="Montserrat Bold"/>
                          <a:sym typeface="Montserrat Bold"/>
                        </a:rPr>
                        <a:t>In-house </a:t>
                      </a:r>
                      <a:r>
                        <a:rPr lang="en-US" sz="3338" b="1" dirty="0" smtClean="0">
                          <a:solidFill>
                            <a:srgbClr val="000000"/>
                          </a:solidFill>
                          <a:latin typeface="Montserrat Bold"/>
                          <a:ea typeface="Montserrat Bold"/>
                          <a:cs typeface="Montserrat Bold"/>
                          <a:sym typeface="Montserrat Bold"/>
                        </a:rPr>
                        <a:t>Mould </a:t>
                      </a:r>
                      <a:r>
                        <a:rPr lang="en-US" sz="3338" b="1" dirty="0">
                          <a:solidFill>
                            <a:srgbClr val="000000"/>
                          </a:solidFill>
                          <a:latin typeface="Montserrat Bold"/>
                          <a:ea typeface="Montserrat Bold"/>
                          <a:cs typeface="Montserrat Bold"/>
                          <a:sym typeface="Montserrat Bold"/>
                        </a:rPr>
                        <a:t>Design &amp; </a:t>
                      </a:r>
                      <a:r>
                        <a:rPr lang="en-US" sz="3338" b="1" dirty="0" smtClean="0">
                          <a:solidFill>
                            <a:srgbClr val="000000"/>
                          </a:solidFill>
                          <a:latin typeface="Montserrat Bold"/>
                          <a:ea typeface="Montserrat Bold"/>
                          <a:cs typeface="Montserrat Bold"/>
                          <a:sym typeface="Montserrat Bold"/>
                        </a:rPr>
                        <a:t>Mould </a:t>
                      </a:r>
                      <a:r>
                        <a:rPr lang="en-US" sz="3338" b="1" dirty="0">
                          <a:solidFill>
                            <a:srgbClr val="000000"/>
                          </a:solidFill>
                          <a:latin typeface="Montserrat Bold"/>
                          <a:ea typeface="Montserrat Bold"/>
                          <a:cs typeface="Montserrat Bold"/>
                          <a:sym typeface="Montserrat Bold"/>
                        </a:rPr>
                        <a:t>Making</a:t>
                      </a:r>
                      <a:endParaRPr lang="en-US" sz="1100" dirty="0"/>
                    </a:p>
                  </a:txBody>
                  <a:tcPr marL="201275" marR="201275" marT="201275" marB="201275" anchor="ctr">
                    <a:lnL w="0" cap="flat" cmpd="sng" algn="ctr">
                      <a:solidFill>
                        <a:srgbClr val="DBDBDB"/>
                      </a:solidFill>
                      <a:prstDash val="solid"/>
                      <a:round/>
                      <a:headEnd type="none" w="med" len="med"/>
                      <a:tailEnd type="none" w="med" len="med"/>
                    </a:lnL>
                    <a:lnR w="0" cap="flat" cmpd="sng" algn="ctr">
                      <a:solidFill>
                        <a:srgbClr val="DBDBDB"/>
                      </a:solidFill>
                      <a:prstDash val="solid"/>
                      <a:round/>
                      <a:headEnd type="none" w="med" len="med"/>
                      <a:tailEnd type="none" w="med" len="med"/>
                    </a:lnR>
                    <a:lnT w="12230" cap="flat" cmpd="sng" algn="ctr">
                      <a:solidFill>
                        <a:srgbClr val="F4F4F4"/>
                      </a:solidFill>
                      <a:prstDash val="solid"/>
                      <a:round/>
                      <a:headEnd type="none" w="med" len="med"/>
                      <a:tailEnd type="none" w="med" len="med"/>
                    </a:lnT>
                    <a:lnB w="12230" cap="flat" cmpd="sng" algn="ctr">
                      <a:solidFill>
                        <a:srgbClr val="F4F4F4"/>
                      </a:solidFill>
                      <a:prstDash val="solid"/>
                      <a:round/>
                      <a:headEnd type="none" w="med" len="med"/>
                      <a:tailEnd type="none" w="med" len="med"/>
                    </a:lnB>
                  </a:tcPr>
                </a:tc>
                <a:tc>
                  <a:txBody>
                    <a:bodyPr/>
                    <a:lstStyle/>
                    <a:p>
                      <a:pPr algn="r">
                        <a:lnSpc>
                          <a:spcPts val="4673"/>
                        </a:lnSpc>
                        <a:defRPr/>
                      </a:pPr>
                      <a:r>
                        <a:rPr lang="en-US" sz="3338" b="1">
                          <a:solidFill>
                            <a:srgbClr val="000000"/>
                          </a:solidFill>
                          <a:latin typeface="Montserrat Bold"/>
                          <a:ea typeface="Montserrat Bold"/>
                          <a:cs typeface="Montserrat Bold"/>
                          <a:sym typeface="Montserrat Bold"/>
                        </a:rPr>
                        <a:t>5</a:t>
                      </a:r>
                      <a:endParaRPr lang="en-US" sz="1100"/>
                    </a:p>
                  </a:txBody>
                  <a:tcPr marL="201275" marR="201275" marT="201275" marB="201275" anchor="ctr">
                    <a:lnL w="0" cap="flat" cmpd="sng" algn="ctr">
                      <a:solidFill>
                        <a:srgbClr val="DBDBDB"/>
                      </a:solidFill>
                      <a:prstDash val="solid"/>
                      <a:round/>
                      <a:headEnd type="none" w="med" len="med"/>
                      <a:tailEnd type="none" w="med" len="med"/>
                    </a:lnL>
                    <a:lnR w="0" cap="flat" cmpd="sng" algn="ctr">
                      <a:solidFill>
                        <a:srgbClr val="DBDBDB"/>
                      </a:solidFill>
                      <a:prstDash val="solid"/>
                      <a:round/>
                      <a:headEnd type="none" w="med" len="med"/>
                      <a:tailEnd type="none" w="med" len="med"/>
                    </a:lnR>
                    <a:lnT w="12230" cap="flat" cmpd="sng" algn="ctr">
                      <a:solidFill>
                        <a:srgbClr val="F4F4F4"/>
                      </a:solidFill>
                      <a:prstDash val="solid"/>
                      <a:round/>
                      <a:headEnd type="none" w="med" len="med"/>
                      <a:tailEnd type="none" w="med" len="med"/>
                    </a:lnT>
                    <a:lnB w="12230" cap="flat" cmpd="sng" algn="ctr">
                      <a:solidFill>
                        <a:srgbClr val="F4F4F4"/>
                      </a:solidFill>
                      <a:prstDash val="solid"/>
                      <a:round/>
                      <a:headEnd type="none" w="med" len="med"/>
                      <a:tailEnd type="none" w="med" len="med"/>
                    </a:lnB>
                  </a:tcPr>
                </a:tc>
              </a:tr>
              <a:tr h="1124725">
                <a:tc>
                  <a:txBody>
                    <a:bodyPr/>
                    <a:lstStyle/>
                    <a:p>
                      <a:pPr algn="l">
                        <a:lnSpc>
                          <a:spcPts val="4673"/>
                        </a:lnSpc>
                        <a:defRPr/>
                      </a:pPr>
                      <a:r>
                        <a:rPr lang="en-US" sz="3338" b="1">
                          <a:solidFill>
                            <a:srgbClr val="000000"/>
                          </a:solidFill>
                          <a:latin typeface="Montserrat Bold"/>
                          <a:ea typeface="Montserrat Bold"/>
                          <a:cs typeface="Montserrat Bold"/>
                          <a:sym typeface="Montserrat Bold"/>
                        </a:rPr>
                        <a:t>4.</a:t>
                      </a:r>
                      <a:endParaRPr lang="en-US" sz="1100"/>
                    </a:p>
                  </a:txBody>
                  <a:tcPr marL="201275" marR="201275" marT="201275" marB="201275" anchor="ctr">
                    <a:lnL w="0" cap="flat" cmpd="sng" algn="ctr">
                      <a:solidFill>
                        <a:srgbClr val="DBDBDB"/>
                      </a:solidFill>
                      <a:prstDash val="solid"/>
                      <a:round/>
                      <a:headEnd type="none" w="med" len="med"/>
                      <a:tailEnd type="none" w="med" len="med"/>
                    </a:lnL>
                    <a:lnR w="0" cap="flat" cmpd="sng" algn="ctr">
                      <a:solidFill>
                        <a:srgbClr val="DBDBDB"/>
                      </a:solidFill>
                      <a:prstDash val="solid"/>
                      <a:round/>
                      <a:headEnd type="none" w="med" len="med"/>
                      <a:tailEnd type="none" w="med" len="med"/>
                    </a:lnR>
                    <a:lnT w="12230" cap="flat" cmpd="sng" algn="ctr">
                      <a:solidFill>
                        <a:srgbClr val="F4F4F4"/>
                      </a:solidFill>
                      <a:prstDash val="solid"/>
                      <a:round/>
                      <a:headEnd type="none" w="med" len="med"/>
                      <a:tailEnd type="none" w="med" len="med"/>
                    </a:lnT>
                    <a:lnB w="12230" cap="flat" cmpd="sng" algn="ctr">
                      <a:solidFill>
                        <a:srgbClr val="F4F4F4"/>
                      </a:solidFill>
                      <a:prstDash val="solid"/>
                      <a:round/>
                      <a:headEnd type="none" w="med" len="med"/>
                      <a:tailEnd type="none" w="med" len="med"/>
                    </a:lnB>
                  </a:tcPr>
                </a:tc>
                <a:tc>
                  <a:txBody>
                    <a:bodyPr/>
                    <a:lstStyle/>
                    <a:p>
                      <a:pPr algn="l">
                        <a:lnSpc>
                          <a:spcPts val="4673"/>
                        </a:lnSpc>
                        <a:defRPr/>
                      </a:pPr>
                      <a:r>
                        <a:rPr lang="en-US" sz="3338" b="1" dirty="0" smtClean="0">
                          <a:solidFill>
                            <a:srgbClr val="000000"/>
                          </a:solidFill>
                          <a:latin typeface="Montserrat Bold"/>
                          <a:ea typeface="Montserrat Bold"/>
                          <a:cs typeface="Montserrat Bold"/>
                          <a:sym typeface="Montserrat Bold"/>
                        </a:rPr>
                        <a:t>Honors </a:t>
                      </a:r>
                      <a:r>
                        <a:rPr lang="en-US" sz="3338" b="1" dirty="0">
                          <a:solidFill>
                            <a:srgbClr val="000000"/>
                          </a:solidFill>
                          <a:latin typeface="Montserrat Bold"/>
                          <a:ea typeface="Montserrat Bold"/>
                          <a:cs typeface="Montserrat Bold"/>
                          <a:sym typeface="Montserrat Bold"/>
                        </a:rPr>
                        <a:t>&amp; </a:t>
                      </a:r>
                      <a:r>
                        <a:rPr lang="en-US" sz="3338" b="1" dirty="0" smtClean="0">
                          <a:solidFill>
                            <a:srgbClr val="000000"/>
                          </a:solidFill>
                          <a:latin typeface="Montserrat Bold"/>
                          <a:ea typeface="Montserrat Bold"/>
                          <a:cs typeface="Montserrat Bold"/>
                          <a:sym typeface="Montserrat Bold"/>
                        </a:rPr>
                        <a:t>Awards</a:t>
                      </a:r>
                      <a:endParaRPr lang="en-US" sz="1100" dirty="0"/>
                    </a:p>
                  </a:txBody>
                  <a:tcPr marL="201275" marR="201275" marT="201275" marB="201275" anchor="ctr">
                    <a:lnL w="0" cap="flat" cmpd="sng" algn="ctr">
                      <a:solidFill>
                        <a:srgbClr val="DBDBDB"/>
                      </a:solidFill>
                      <a:prstDash val="solid"/>
                      <a:round/>
                      <a:headEnd type="none" w="med" len="med"/>
                      <a:tailEnd type="none" w="med" len="med"/>
                    </a:lnL>
                    <a:lnR w="0" cap="flat" cmpd="sng" algn="ctr">
                      <a:solidFill>
                        <a:srgbClr val="DBDBDB"/>
                      </a:solidFill>
                      <a:prstDash val="solid"/>
                      <a:round/>
                      <a:headEnd type="none" w="med" len="med"/>
                      <a:tailEnd type="none" w="med" len="med"/>
                    </a:lnR>
                    <a:lnT w="12230" cap="flat" cmpd="sng" algn="ctr">
                      <a:solidFill>
                        <a:srgbClr val="F4F4F4"/>
                      </a:solidFill>
                      <a:prstDash val="solid"/>
                      <a:round/>
                      <a:headEnd type="none" w="med" len="med"/>
                      <a:tailEnd type="none" w="med" len="med"/>
                    </a:lnT>
                    <a:lnB w="12230" cap="flat" cmpd="sng" algn="ctr">
                      <a:solidFill>
                        <a:srgbClr val="F4F4F4"/>
                      </a:solidFill>
                      <a:prstDash val="solid"/>
                      <a:round/>
                      <a:headEnd type="none" w="med" len="med"/>
                      <a:tailEnd type="none" w="med" len="med"/>
                    </a:lnB>
                  </a:tcPr>
                </a:tc>
                <a:tc>
                  <a:txBody>
                    <a:bodyPr/>
                    <a:lstStyle/>
                    <a:p>
                      <a:pPr algn="r">
                        <a:lnSpc>
                          <a:spcPts val="4673"/>
                        </a:lnSpc>
                        <a:defRPr/>
                      </a:pPr>
                      <a:r>
                        <a:rPr lang="en-US" sz="3338" b="1">
                          <a:solidFill>
                            <a:srgbClr val="000000"/>
                          </a:solidFill>
                          <a:latin typeface="Montserrat Bold"/>
                          <a:ea typeface="Montserrat Bold"/>
                          <a:cs typeface="Montserrat Bold"/>
                          <a:sym typeface="Montserrat Bold"/>
                        </a:rPr>
                        <a:t>6</a:t>
                      </a:r>
                      <a:endParaRPr lang="en-US" sz="1100"/>
                    </a:p>
                  </a:txBody>
                  <a:tcPr marL="201275" marR="201275" marT="201275" marB="201275" anchor="ctr">
                    <a:lnL w="0" cap="flat" cmpd="sng" algn="ctr">
                      <a:solidFill>
                        <a:srgbClr val="DBDBDB"/>
                      </a:solidFill>
                      <a:prstDash val="solid"/>
                      <a:round/>
                      <a:headEnd type="none" w="med" len="med"/>
                      <a:tailEnd type="none" w="med" len="med"/>
                    </a:lnL>
                    <a:lnR w="0" cap="flat" cmpd="sng" algn="ctr">
                      <a:solidFill>
                        <a:srgbClr val="DBDBDB"/>
                      </a:solidFill>
                      <a:prstDash val="solid"/>
                      <a:round/>
                      <a:headEnd type="none" w="med" len="med"/>
                      <a:tailEnd type="none" w="med" len="med"/>
                    </a:lnR>
                    <a:lnT w="12230" cap="flat" cmpd="sng" algn="ctr">
                      <a:solidFill>
                        <a:srgbClr val="F4F4F4"/>
                      </a:solidFill>
                      <a:prstDash val="solid"/>
                      <a:round/>
                      <a:headEnd type="none" w="med" len="med"/>
                      <a:tailEnd type="none" w="med" len="med"/>
                    </a:lnT>
                    <a:lnB w="12230" cap="flat" cmpd="sng" algn="ctr">
                      <a:solidFill>
                        <a:srgbClr val="F4F4F4"/>
                      </a:solidFill>
                      <a:prstDash val="solid"/>
                      <a:round/>
                      <a:headEnd type="none" w="med" len="med"/>
                      <a:tailEnd type="none" w="med" len="med"/>
                    </a:lnB>
                  </a:tcPr>
                </a:tc>
              </a:tr>
            </a:tbl>
          </a:graphicData>
        </a:graphic>
      </p:graphicFrame>
      <p:grpSp>
        <p:nvGrpSpPr>
          <p:cNvPr id="6" name="Group 6"/>
          <p:cNvGrpSpPr/>
          <p:nvPr/>
        </p:nvGrpSpPr>
        <p:grpSpPr>
          <a:xfrm>
            <a:off x="0" y="-2"/>
            <a:ext cx="18288000" cy="3773116"/>
            <a:chOff x="0" y="68048"/>
            <a:chExt cx="2833290" cy="584554"/>
          </a:xfrm>
        </p:grpSpPr>
        <p:sp>
          <p:nvSpPr>
            <p:cNvPr id="7" name="Freeform 7"/>
            <p:cNvSpPr/>
            <p:nvPr/>
          </p:nvSpPr>
          <p:spPr>
            <a:xfrm>
              <a:off x="0" y="68048"/>
              <a:ext cx="2833290" cy="584554"/>
            </a:xfrm>
            <a:custGeom>
              <a:avLst/>
              <a:gdLst/>
              <a:ahLst/>
              <a:cxnLst/>
              <a:rect l="l" t="t" r="r" b="b"/>
              <a:pathLst>
                <a:path w="2833290" h="652602">
                  <a:moveTo>
                    <a:pt x="19050" y="0"/>
                  </a:moveTo>
                  <a:lnTo>
                    <a:pt x="2814240" y="0"/>
                  </a:lnTo>
                  <a:cubicBezTo>
                    <a:pt x="2824761" y="0"/>
                    <a:pt x="2833290" y="8529"/>
                    <a:pt x="2833290" y="19050"/>
                  </a:cubicBezTo>
                  <a:lnTo>
                    <a:pt x="2833290" y="633552"/>
                  </a:lnTo>
                  <a:cubicBezTo>
                    <a:pt x="2833290" y="638605"/>
                    <a:pt x="2831283" y="643450"/>
                    <a:pt x="2827710" y="647023"/>
                  </a:cubicBezTo>
                  <a:cubicBezTo>
                    <a:pt x="2824138" y="650595"/>
                    <a:pt x="2819292" y="652602"/>
                    <a:pt x="2814240" y="652602"/>
                  </a:cubicBezTo>
                  <a:lnTo>
                    <a:pt x="19050" y="652602"/>
                  </a:lnTo>
                  <a:cubicBezTo>
                    <a:pt x="13998" y="652602"/>
                    <a:pt x="9152" y="650595"/>
                    <a:pt x="5580" y="647023"/>
                  </a:cubicBezTo>
                  <a:cubicBezTo>
                    <a:pt x="2007" y="643450"/>
                    <a:pt x="0" y="638605"/>
                    <a:pt x="0" y="633552"/>
                  </a:cubicBezTo>
                  <a:lnTo>
                    <a:pt x="0" y="19050"/>
                  </a:lnTo>
                  <a:cubicBezTo>
                    <a:pt x="0" y="8529"/>
                    <a:pt x="8529" y="0"/>
                    <a:pt x="19050" y="0"/>
                  </a:cubicBezTo>
                  <a:close/>
                </a:path>
              </a:pathLst>
            </a:custGeom>
            <a:blipFill>
              <a:blip r:embed="rId2">
                <a:alphaModFix amt="20999"/>
              </a:blip>
              <a:srcRect/>
              <a:stretch>
                <a:fillRect t="-128751" b="-255941"/>
              </a:stretch>
            </a:blipFill>
          </p:spPr>
        </p:sp>
      </p:grpSp>
      <p:sp>
        <p:nvSpPr>
          <p:cNvPr id="8" name="Freeform 8"/>
          <p:cNvSpPr/>
          <p:nvPr/>
        </p:nvSpPr>
        <p:spPr>
          <a:xfrm>
            <a:off x="8333203" y="-3"/>
            <a:ext cx="1621594" cy="511805"/>
          </a:xfrm>
          <a:custGeom>
            <a:avLst/>
            <a:gdLst/>
            <a:ahLst/>
            <a:cxnLst/>
            <a:rect l="l" t="t" r="r" b="b"/>
            <a:pathLst>
              <a:path w="1621594" h="1621594">
                <a:moveTo>
                  <a:pt x="0" y="0"/>
                </a:moveTo>
                <a:lnTo>
                  <a:pt x="1621594" y="0"/>
                </a:lnTo>
                <a:lnTo>
                  <a:pt x="1621594" y="1621594"/>
                </a:lnTo>
                <a:lnTo>
                  <a:pt x="0" y="1621594"/>
                </a:lnTo>
                <a:lnTo>
                  <a:pt x="0" y="0"/>
                </a:lnTo>
                <a:close/>
              </a:path>
            </a:pathLst>
          </a:custGeom>
          <a:blipFill>
            <a:blip r:embed="rId3">
              <a:extLst>
                <a:ext uri="{96DAC541-7B7A-43D3-8B79-37D633B846F1}">
                  <asvg:svgBlip xmlns="" xmlns:asvg="http://schemas.microsoft.com/office/drawing/2016/SVG/main" r:embed="rId4"/>
                </a:ext>
              </a:extLst>
            </a:blip>
            <a:srcRect/>
            <a:stretch>
              <a:fillRect t="-216838"/>
            </a:stretch>
          </a:blipFill>
        </p:spPr>
      </p:sp>
      <p:sp>
        <p:nvSpPr>
          <p:cNvPr id="9" name="Freeform 9"/>
          <p:cNvSpPr/>
          <p:nvPr/>
        </p:nvSpPr>
        <p:spPr>
          <a:xfrm>
            <a:off x="8333203" y="9594428"/>
            <a:ext cx="1621594" cy="692572"/>
          </a:xfrm>
          <a:custGeom>
            <a:avLst/>
            <a:gdLst/>
            <a:ahLst/>
            <a:cxnLst/>
            <a:rect l="l" t="t" r="r" b="b"/>
            <a:pathLst>
              <a:path w="1621594" h="1621594">
                <a:moveTo>
                  <a:pt x="0" y="0"/>
                </a:moveTo>
                <a:lnTo>
                  <a:pt x="1621594" y="0"/>
                </a:lnTo>
                <a:lnTo>
                  <a:pt x="1621594" y="1621594"/>
                </a:lnTo>
                <a:lnTo>
                  <a:pt x="0" y="1621594"/>
                </a:lnTo>
                <a:lnTo>
                  <a:pt x="0" y="0"/>
                </a:lnTo>
                <a:close/>
              </a:path>
            </a:pathLst>
          </a:custGeom>
          <a:blipFill>
            <a:blip r:embed="rId3">
              <a:extLst>
                <a:ext uri="{96DAC541-7B7A-43D3-8B79-37D633B846F1}">
                  <asvg:svgBlip xmlns="" xmlns:asvg="http://schemas.microsoft.com/office/drawing/2016/SVG/main" r:embed="rId4"/>
                </a:ext>
              </a:extLst>
            </a:blip>
            <a:srcRect/>
            <a:stretch>
              <a:fillRect t="-1" b="-134140"/>
            </a:stretch>
          </a:blipFill>
        </p:spPr>
      </p:sp>
      <p:sp>
        <p:nvSpPr>
          <p:cNvPr id="10" name="TextBox 10"/>
          <p:cNvSpPr txBox="1"/>
          <p:nvPr/>
        </p:nvSpPr>
        <p:spPr>
          <a:xfrm>
            <a:off x="4287443" y="1399579"/>
            <a:ext cx="9713115" cy="1171223"/>
          </a:xfrm>
          <a:prstGeom prst="rect">
            <a:avLst/>
          </a:prstGeom>
        </p:spPr>
        <p:txBody>
          <a:bodyPr lIns="0" tIns="0" rIns="0" bIns="0" rtlCol="0" anchor="t">
            <a:spAutoFit/>
          </a:bodyPr>
          <a:lstStyle/>
          <a:p>
            <a:pPr algn="ctr">
              <a:lnSpc>
                <a:spcPts val="9358"/>
              </a:lnSpc>
            </a:pPr>
            <a:r>
              <a:rPr lang="en-US" sz="7547" b="1" spc="-1003">
                <a:solidFill>
                  <a:srgbClr val="000000"/>
                </a:solidFill>
                <a:latin typeface="Montserrat Bold"/>
                <a:ea typeface="Montserrat Bold"/>
                <a:cs typeface="Montserrat Bold"/>
                <a:sym typeface="Montserrat Bold"/>
              </a:rPr>
              <a:t>C O N T E N T</a:t>
            </a:r>
          </a:p>
        </p:txBody>
      </p:sp>
      <p:sp>
        <p:nvSpPr>
          <p:cNvPr id="11" name="Freeform 11"/>
          <p:cNvSpPr/>
          <p:nvPr/>
        </p:nvSpPr>
        <p:spPr>
          <a:xfrm>
            <a:off x="14312580" y="522611"/>
            <a:ext cx="3544898" cy="1018687"/>
          </a:xfrm>
          <a:custGeom>
            <a:avLst/>
            <a:gdLst/>
            <a:ahLst/>
            <a:cxnLst/>
            <a:rect l="l" t="t" r="r" b="b"/>
            <a:pathLst>
              <a:path w="3544898" h="1018687">
                <a:moveTo>
                  <a:pt x="0" y="0"/>
                </a:moveTo>
                <a:lnTo>
                  <a:pt x="3544898" y="0"/>
                </a:lnTo>
                <a:lnTo>
                  <a:pt x="3544898" y="1018687"/>
                </a:lnTo>
                <a:lnTo>
                  <a:pt x="0" y="1018687"/>
                </a:lnTo>
                <a:lnTo>
                  <a:pt x="0" y="0"/>
                </a:lnTo>
                <a:close/>
              </a:path>
            </a:pathLst>
          </a:custGeom>
          <a:blipFill>
            <a:blip r:embed="rId5"/>
            <a:stretch>
              <a:fillRect l="-31354" t="-192761" r="-31354" b="-192761"/>
            </a:stretch>
          </a:blipFill>
        </p:spPr>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5"/>
          <p:cNvGrpSpPr/>
          <p:nvPr/>
        </p:nvGrpSpPr>
        <p:grpSpPr>
          <a:xfrm>
            <a:off x="838200" y="2933700"/>
            <a:ext cx="1159668" cy="1159668"/>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F4F4"/>
            </a:solidFill>
          </p:spPr>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100"/>
                </a:lnSpc>
              </a:pPr>
              <a:endParaRPr/>
            </a:p>
          </p:txBody>
        </p:sp>
      </p:grpSp>
      <p:sp>
        <p:nvSpPr>
          <p:cNvPr id="8" name="TextBox 8"/>
          <p:cNvSpPr txBox="1"/>
          <p:nvPr/>
        </p:nvSpPr>
        <p:spPr>
          <a:xfrm>
            <a:off x="1028700" y="1010541"/>
            <a:ext cx="8305859" cy="1166986"/>
          </a:xfrm>
          <a:prstGeom prst="rect">
            <a:avLst/>
          </a:prstGeom>
        </p:spPr>
        <p:txBody>
          <a:bodyPr wrap="square" lIns="0" tIns="0" rIns="0" bIns="0" rtlCol="0" anchor="t">
            <a:spAutoFit/>
          </a:bodyPr>
          <a:lstStyle/>
          <a:p>
            <a:pPr algn="l">
              <a:lnSpc>
                <a:spcPts val="9099"/>
              </a:lnSpc>
            </a:pPr>
            <a:r>
              <a:rPr lang="en-US" sz="6999" b="1" dirty="0" smtClean="0">
                <a:solidFill>
                  <a:srgbClr val="ED1C24"/>
                </a:solidFill>
                <a:latin typeface="Montserrat Bold"/>
                <a:ea typeface="Montserrat Bold"/>
                <a:cs typeface="Montserrat Bold"/>
                <a:sym typeface="Montserrat Bold"/>
              </a:rPr>
              <a:t>Connect </a:t>
            </a:r>
            <a:r>
              <a:rPr lang="en-US" sz="6999" b="1" dirty="0" smtClean="0">
                <a:solidFill>
                  <a:srgbClr val="2A2E3A"/>
                </a:solidFill>
                <a:latin typeface="Montserrat Bold"/>
                <a:ea typeface="Montserrat Bold"/>
                <a:cs typeface="Montserrat Bold"/>
                <a:sym typeface="Montserrat Bold"/>
              </a:rPr>
              <a:t>with </a:t>
            </a:r>
            <a:r>
              <a:rPr lang="en-US" sz="6999" b="1" dirty="0">
                <a:solidFill>
                  <a:srgbClr val="2A2E3A"/>
                </a:solidFill>
                <a:latin typeface="Montserrat Bold"/>
                <a:ea typeface="Montserrat Bold"/>
                <a:cs typeface="Montserrat Bold"/>
                <a:sym typeface="Montserrat Bold"/>
              </a:rPr>
              <a:t>us.</a:t>
            </a:r>
          </a:p>
        </p:txBody>
      </p:sp>
      <p:sp>
        <p:nvSpPr>
          <p:cNvPr id="10" name="TextBox 10"/>
          <p:cNvSpPr txBox="1"/>
          <p:nvPr/>
        </p:nvSpPr>
        <p:spPr>
          <a:xfrm>
            <a:off x="2438400" y="3009900"/>
            <a:ext cx="7223128" cy="923330"/>
          </a:xfrm>
          <a:prstGeom prst="rect">
            <a:avLst/>
          </a:prstGeom>
        </p:spPr>
        <p:txBody>
          <a:bodyPr lIns="0" tIns="0" rIns="0" bIns="0" rtlCol="0" anchor="t">
            <a:spAutoFit/>
          </a:bodyPr>
          <a:lstStyle/>
          <a:p>
            <a:pPr marL="0" lvl="0" indent="0" algn="l">
              <a:lnSpc>
                <a:spcPts val="3600"/>
              </a:lnSpc>
              <a:spcBef>
                <a:spcPct val="0"/>
              </a:spcBef>
            </a:pPr>
            <a:r>
              <a:rPr lang="en-US" sz="2800" b="1" dirty="0" smtClean="0">
                <a:solidFill>
                  <a:srgbClr val="000000"/>
                </a:solidFill>
                <a:latin typeface="Montserrat Bold"/>
                <a:ea typeface="Montserrat Bold"/>
                <a:cs typeface="Montserrat Bold"/>
                <a:sym typeface="Montserrat Bold"/>
                <a:hlinkClick r:id="rId2"/>
              </a:rPr>
              <a:t>inquiry@magnumwonderplast.com</a:t>
            </a:r>
            <a:endParaRPr lang="en-US" sz="2800" b="1" dirty="0" smtClean="0">
              <a:solidFill>
                <a:srgbClr val="000000"/>
              </a:solidFill>
              <a:latin typeface="Montserrat Bold"/>
              <a:ea typeface="Montserrat Bold"/>
              <a:cs typeface="Montserrat Bold"/>
              <a:sym typeface="Montserrat Bold"/>
            </a:endParaRPr>
          </a:p>
          <a:p>
            <a:pPr marL="0" lvl="0" indent="0" algn="l">
              <a:lnSpc>
                <a:spcPts val="3600"/>
              </a:lnSpc>
              <a:spcBef>
                <a:spcPct val="0"/>
              </a:spcBef>
            </a:pPr>
            <a:r>
              <a:rPr lang="en-US" sz="2800" b="1" dirty="0" smtClean="0">
                <a:solidFill>
                  <a:srgbClr val="000000"/>
                </a:solidFill>
                <a:latin typeface="Montserrat Bold"/>
                <a:ea typeface="Montserrat Bold"/>
                <a:cs typeface="Montserrat Bold"/>
                <a:sym typeface="Montserrat Bold"/>
                <a:hlinkClick r:id="rId3"/>
              </a:rPr>
              <a:t>ceo@magnumwonderplast.com</a:t>
            </a:r>
            <a:endParaRPr lang="en-US" sz="2800" b="1" dirty="0" smtClean="0">
              <a:solidFill>
                <a:srgbClr val="000000"/>
              </a:solidFill>
              <a:latin typeface="Montserrat Bold"/>
              <a:ea typeface="Montserrat Bold"/>
              <a:cs typeface="Montserrat Bold"/>
              <a:sym typeface="Montserrat Bold"/>
            </a:endParaRPr>
          </a:p>
        </p:txBody>
      </p:sp>
      <p:sp>
        <p:nvSpPr>
          <p:cNvPr id="16" name="TextBox 16"/>
          <p:cNvSpPr txBox="1"/>
          <p:nvPr/>
        </p:nvSpPr>
        <p:spPr>
          <a:xfrm>
            <a:off x="2438400" y="7051659"/>
            <a:ext cx="5208644" cy="434991"/>
          </a:xfrm>
          <a:prstGeom prst="rect">
            <a:avLst/>
          </a:prstGeom>
        </p:spPr>
        <p:txBody>
          <a:bodyPr lIns="0" tIns="0" rIns="0" bIns="0" rtlCol="0" anchor="t">
            <a:spAutoFit/>
          </a:bodyPr>
          <a:lstStyle/>
          <a:p>
            <a:pPr marL="0" lvl="0" indent="0" algn="l">
              <a:lnSpc>
                <a:spcPts val="3600"/>
              </a:lnSpc>
              <a:spcBef>
                <a:spcPct val="0"/>
              </a:spcBef>
            </a:pPr>
            <a:r>
              <a:rPr lang="en-US" sz="2800" b="1" dirty="0" smtClean="0">
                <a:solidFill>
                  <a:srgbClr val="000000"/>
                </a:solidFill>
                <a:latin typeface="Montserrat Bold"/>
                <a:ea typeface="Montserrat Bold"/>
                <a:cs typeface="Montserrat Bold"/>
                <a:sym typeface="Montserrat Bold"/>
              </a:rPr>
              <a:t>+91-9318493058</a:t>
            </a:r>
          </a:p>
        </p:txBody>
      </p:sp>
      <p:sp>
        <p:nvSpPr>
          <p:cNvPr id="18" name="Freeform 18"/>
          <p:cNvSpPr/>
          <p:nvPr/>
        </p:nvSpPr>
        <p:spPr>
          <a:xfrm>
            <a:off x="1226602" y="3366305"/>
            <a:ext cx="382865" cy="294458"/>
          </a:xfrm>
          <a:custGeom>
            <a:avLst/>
            <a:gdLst/>
            <a:ahLst/>
            <a:cxnLst/>
            <a:rect l="l" t="t" r="r" b="b"/>
            <a:pathLst>
              <a:path w="382865" h="294458">
                <a:moveTo>
                  <a:pt x="0" y="0"/>
                </a:moveTo>
                <a:lnTo>
                  <a:pt x="382865" y="0"/>
                </a:lnTo>
                <a:lnTo>
                  <a:pt x="382865" y="294458"/>
                </a:lnTo>
                <a:lnTo>
                  <a:pt x="0" y="294458"/>
                </a:lnTo>
                <a:lnTo>
                  <a:pt x="0" y="0"/>
                </a:lnTo>
                <a:close/>
              </a:path>
            </a:pathLst>
          </a:custGeom>
          <a:blipFill>
            <a:blip r:embed="rId4">
              <a:extLst>
                <a:ext uri="{96DAC541-7B7A-43D3-8B79-37D633B846F1}">
                  <asvg:svgBlip xmlns="" xmlns:asvg="http://schemas.microsoft.com/office/drawing/2016/SVG/main" r:embed="rId6"/>
                </a:ext>
              </a:extLst>
            </a:blip>
            <a:stretch>
              <a:fillRect/>
            </a:stretch>
          </a:blipFill>
        </p:spPr>
      </p:sp>
      <p:grpSp>
        <p:nvGrpSpPr>
          <p:cNvPr id="19" name="Group 19"/>
          <p:cNvGrpSpPr/>
          <p:nvPr/>
        </p:nvGrpSpPr>
        <p:grpSpPr>
          <a:xfrm>
            <a:off x="838200" y="4812891"/>
            <a:ext cx="1159668" cy="1159668"/>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F4F4"/>
            </a:solidFill>
          </p:spPr>
        </p:sp>
        <p:sp>
          <p:nvSpPr>
            <p:cNvPr id="21" name="TextBox 21"/>
            <p:cNvSpPr txBox="1"/>
            <p:nvPr/>
          </p:nvSpPr>
          <p:spPr>
            <a:xfrm>
              <a:off x="76200" y="38100"/>
              <a:ext cx="660400" cy="698500"/>
            </a:xfrm>
            <a:prstGeom prst="rect">
              <a:avLst/>
            </a:prstGeom>
          </p:spPr>
          <p:txBody>
            <a:bodyPr lIns="50800" tIns="50800" rIns="50800" bIns="50800" rtlCol="0" anchor="ctr"/>
            <a:lstStyle/>
            <a:p>
              <a:pPr algn="ctr">
                <a:lnSpc>
                  <a:spcPts val="2100"/>
                </a:lnSpc>
              </a:pPr>
              <a:endParaRPr/>
            </a:p>
          </p:txBody>
        </p:sp>
      </p:grpSp>
      <p:grpSp>
        <p:nvGrpSpPr>
          <p:cNvPr id="31" name="Group 30"/>
          <p:cNvGrpSpPr/>
          <p:nvPr/>
        </p:nvGrpSpPr>
        <p:grpSpPr>
          <a:xfrm>
            <a:off x="838200" y="6743700"/>
            <a:ext cx="1159668" cy="1159668"/>
            <a:chOff x="838200" y="8050116"/>
            <a:chExt cx="1159668" cy="1159668"/>
          </a:xfrm>
        </p:grpSpPr>
        <p:grpSp>
          <p:nvGrpSpPr>
            <p:cNvPr id="22" name="Group 22"/>
            <p:cNvGrpSpPr/>
            <p:nvPr/>
          </p:nvGrpSpPr>
          <p:grpSpPr>
            <a:xfrm>
              <a:off x="838200" y="8050116"/>
              <a:ext cx="1159668" cy="1159668"/>
              <a:chOff x="0" y="0"/>
              <a:chExt cx="812800" cy="812800"/>
            </a:xfrm>
          </p:grpSpPr>
          <p:sp>
            <p:nvSpPr>
              <p:cNvPr id="23" name="Freeform 2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F4F4"/>
              </a:solidFill>
            </p:spPr>
          </p:sp>
          <p:sp>
            <p:nvSpPr>
              <p:cNvPr id="24" name="TextBox 24"/>
              <p:cNvSpPr txBox="1"/>
              <p:nvPr/>
            </p:nvSpPr>
            <p:spPr>
              <a:xfrm>
                <a:off x="76200" y="38100"/>
                <a:ext cx="660400" cy="698500"/>
              </a:xfrm>
              <a:prstGeom prst="rect">
                <a:avLst/>
              </a:prstGeom>
            </p:spPr>
            <p:txBody>
              <a:bodyPr lIns="50800" tIns="50800" rIns="50800" bIns="50800" rtlCol="0" anchor="ctr"/>
              <a:lstStyle/>
              <a:p>
                <a:pPr algn="ctr">
                  <a:lnSpc>
                    <a:spcPts val="2100"/>
                  </a:lnSpc>
                </a:pPr>
                <a:endParaRPr/>
              </a:p>
            </p:txBody>
          </p:sp>
        </p:grpSp>
        <p:sp>
          <p:nvSpPr>
            <p:cNvPr id="26" name="Freeform 26"/>
            <p:cNvSpPr/>
            <p:nvPr/>
          </p:nvSpPr>
          <p:spPr>
            <a:xfrm>
              <a:off x="1256593" y="8408419"/>
              <a:ext cx="322882" cy="443062"/>
            </a:xfrm>
            <a:custGeom>
              <a:avLst/>
              <a:gdLst/>
              <a:ahLst/>
              <a:cxnLst/>
              <a:rect l="l" t="t" r="r" b="b"/>
              <a:pathLst>
                <a:path w="322882" h="443062">
                  <a:moveTo>
                    <a:pt x="0" y="0"/>
                  </a:moveTo>
                  <a:lnTo>
                    <a:pt x="322882" y="0"/>
                  </a:lnTo>
                  <a:lnTo>
                    <a:pt x="322882" y="443062"/>
                  </a:lnTo>
                  <a:lnTo>
                    <a:pt x="0" y="443062"/>
                  </a:lnTo>
                  <a:lnTo>
                    <a:pt x="0" y="0"/>
                  </a:lnTo>
                  <a:close/>
                </a:path>
              </a:pathLst>
            </a:custGeom>
            <a:blipFill>
              <a:blip r:embed="rId7">
                <a:extLst>
                  <a:ext uri="{96DAC541-7B7A-43D3-8B79-37D633B846F1}">
                    <asvg:svgBlip xmlns="" xmlns:asvg="http://schemas.microsoft.com/office/drawing/2016/SVG/main" r:embed="rId10"/>
                  </a:ext>
                </a:extLst>
              </a:blip>
              <a:stretch>
                <a:fillRect/>
              </a:stretch>
            </a:blipFill>
          </p:spPr>
        </p:sp>
      </p:grpSp>
      <p:pic>
        <p:nvPicPr>
          <p:cNvPr id="1026" name="Picture 2" descr="Instagram launches a new logo - a 'simpler camera' - BBC News"/>
          <p:cNvPicPr>
            <a:picLocks noChangeAspect="1" noChangeArrowheads="1"/>
          </p:cNvPicPr>
          <p:nvPr/>
        </p:nvPicPr>
        <p:blipFill rotWithShape="1">
          <a:blip r:embed="rId11" cstate="print">
            <a:clrChange>
              <a:clrFrom>
                <a:srgbClr val="FFFFFF"/>
              </a:clrFrom>
              <a:clrTo>
                <a:srgbClr val="FFFFFF">
                  <a:alpha val="0"/>
                </a:srgbClr>
              </a:clrTo>
            </a:clrChange>
            <a:extLst>
              <a:ext uri="{28A0092B-C50C-407E-A947-70E740481C1C}">
                <a14:useLocalDpi xmlns:a14="http://schemas.microsoft.com/office/drawing/2010/main" val="0"/>
              </a:ext>
            </a:extLst>
          </a:blip>
          <a:srcRect l="22938" t="2991" r="24116" b="1936"/>
          <a:stretch/>
        </p:blipFill>
        <p:spPr bwMode="auto">
          <a:xfrm>
            <a:off x="1143191" y="5087933"/>
            <a:ext cx="549686" cy="555223"/>
          </a:xfrm>
          <a:prstGeom prst="rect">
            <a:avLst/>
          </a:prstGeom>
          <a:noFill/>
          <a:extLst>
            <a:ext uri="{909E8E84-426E-40DD-AFC4-6F175D3DCCD1}">
              <a14:hiddenFill xmlns:a14="http://schemas.microsoft.com/office/drawing/2010/main">
                <a:solidFill>
                  <a:srgbClr val="FFFFFF"/>
                </a:solidFill>
              </a14:hiddenFill>
            </a:ext>
          </a:extLst>
        </p:spPr>
      </p:pic>
      <p:sp>
        <p:nvSpPr>
          <p:cNvPr id="28" name="AutoShape 6" descr="Social media icons png images | PNGEg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AutoShape 8" descr="Social media icons png images | PNGEg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4" name="Picture 12" descr="Social Media Icons Icon PNG vector in SVG, PDF, AI, CDR format">
            <a:hlinkClick r:id="rId12"/>
          </p:cNvPr>
          <p:cNvPicPr>
            <a:picLocks noChangeAspect="1" noChangeArrowheads="1"/>
          </p:cNvPicPr>
          <p:nvPr/>
        </p:nvPicPr>
        <p:blipFill rotWithShape="1">
          <a:blip r:embed="rId13">
            <a:clrChange>
              <a:clrFrom>
                <a:srgbClr val="FFFFFF"/>
              </a:clrFrom>
              <a:clrTo>
                <a:srgbClr val="FFFFFF">
                  <a:alpha val="0"/>
                </a:srgbClr>
              </a:clrTo>
            </a:clrChange>
            <a:extLst>
              <a:ext uri="{28A0092B-C50C-407E-A947-70E740481C1C}">
                <a14:useLocalDpi xmlns:a14="http://schemas.microsoft.com/office/drawing/2010/main" val="0"/>
              </a:ext>
            </a:extLst>
          </a:blip>
          <a:srcRect l="9731" t="40409" r="74784" b="38309"/>
          <a:stretch/>
        </p:blipFill>
        <p:spPr bwMode="auto">
          <a:xfrm>
            <a:off x="2438400" y="4862755"/>
            <a:ext cx="1051685" cy="1084867"/>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12" descr="Social Media Icons Icon PNG vector in SVG, PDF, AI, CDR format">
            <a:hlinkClick r:id="rId14"/>
          </p:cNvPr>
          <p:cNvPicPr>
            <a:picLocks noChangeAspect="1" noChangeArrowheads="1"/>
          </p:cNvPicPr>
          <p:nvPr/>
        </p:nvPicPr>
        <p:blipFill rotWithShape="1">
          <a:blip r:embed="rId13">
            <a:clrChange>
              <a:clrFrom>
                <a:srgbClr val="FFFFFF"/>
              </a:clrFrom>
              <a:clrTo>
                <a:srgbClr val="FFFFFF">
                  <a:alpha val="0"/>
                </a:srgbClr>
              </a:clrTo>
            </a:clrChange>
            <a:extLst>
              <a:ext uri="{28A0092B-C50C-407E-A947-70E740481C1C}">
                <a14:useLocalDpi xmlns:a14="http://schemas.microsoft.com/office/drawing/2010/main" val="0"/>
              </a:ext>
            </a:extLst>
          </a:blip>
          <a:srcRect l="26128" t="38307" r="58399" b="40636"/>
          <a:stretch/>
        </p:blipFill>
        <p:spPr bwMode="auto">
          <a:xfrm>
            <a:off x="3566622" y="4762500"/>
            <a:ext cx="1064907" cy="1087755"/>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12" descr="Social Media Icons Icon PNG vector in SVG, PDF, AI, CDR format">
            <a:hlinkClick r:id="rId15"/>
          </p:cNvPr>
          <p:cNvPicPr>
            <a:picLocks noChangeAspect="1" noChangeArrowheads="1"/>
          </p:cNvPicPr>
          <p:nvPr/>
        </p:nvPicPr>
        <p:blipFill rotWithShape="1">
          <a:blip r:embed="rId13">
            <a:clrChange>
              <a:clrFrom>
                <a:srgbClr val="FFFFFF"/>
              </a:clrFrom>
              <a:clrTo>
                <a:srgbClr val="FFFFFF">
                  <a:alpha val="0"/>
                </a:srgbClr>
              </a:clrTo>
            </a:clrChange>
            <a:extLst>
              <a:ext uri="{28A0092B-C50C-407E-A947-70E740481C1C}">
                <a14:useLocalDpi xmlns:a14="http://schemas.microsoft.com/office/drawing/2010/main" val="0"/>
              </a:ext>
            </a:extLst>
          </a:blip>
          <a:srcRect l="42162" t="38307" r="42134" b="38309"/>
          <a:stretch/>
        </p:blipFill>
        <p:spPr bwMode="auto">
          <a:xfrm>
            <a:off x="5801463" y="4784987"/>
            <a:ext cx="1056537" cy="1180837"/>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12" descr="Social Media Icons Icon PNG vector in SVG, PDF, AI, CDR format">
            <a:hlinkClick r:id="rId16"/>
          </p:cNvPr>
          <p:cNvPicPr>
            <a:picLocks noChangeAspect="1" noChangeArrowheads="1"/>
          </p:cNvPicPr>
          <p:nvPr/>
        </p:nvPicPr>
        <p:blipFill rotWithShape="1">
          <a:blip r:embed="rId13">
            <a:clrChange>
              <a:clrFrom>
                <a:srgbClr val="FFFFFF"/>
              </a:clrFrom>
              <a:clrTo>
                <a:srgbClr val="FFFFFF">
                  <a:alpha val="0"/>
                </a:srgbClr>
              </a:clrTo>
            </a:clrChange>
            <a:extLst>
              <a:ext uri="{28A0092B-C50C-407E-A947-70E740481C1C}">
                <a14:useLocalDpi xmlns:a14="http://schemas.microsoft.com/office/drawing/2010/main" val="0"/>
              </a:ext>
            </a:extLst>
          </a:blip>
          <a:srcRect l="57913" t="38307" r="25647" b="38309"/>
          <a:stretch/>
        </p:blipFill>
        <p:spPr bwMode="auto">
          <a:xfrm>
            <a:off x="4654522" y="4773722"/>
            <a:ext cx="1136678" cy="1213575"/>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12" descr="Social Media Icons Icon PNG vector in SVG, PDF, AI, CDR format">
            <a:hlinkClick r:id="rId17"/>
          </p:cNvPr>
          <p:cNvPicPr>
            <a:picLocks noChangeAspect="1" noChangeArrowheads="1"/>
          </p:cNvPicPr>
          <p:nvPr/>
        </p:nvPicPr>
        <p:blipFill rotWithShape="1">
          <a:blip r:embed="rId13">
            <a:clrChange>
              <a:clrFrom>
                <a:srgbClr val="FFFFFF"/>
              </a:clrFrom>
              <a:clrTo>
                <a:srgbClr val="FFFFFF">
                  <a:alpha val="0"/>
                </a:srgbClr>
              </a:clrTo>
            </a:clrChange>
            <a:extLst>
              <a:ext uri="{28A0092B-C50C-407E-A947-70E740481C1C}">
                <a14:useLocalDpi xmlns:a14="http://schemas.microsoft.com/office/drawing/2010/main" val="0"/>
              </a:ext>
            </a:extLst>
          </a:blip>
          <a:srcRect l="74707" t="38307" r="9207" b="38309"/>
          <a:stretch/>
        </p:blipFill>
        <p:spPr bwMode="auto">
          <a:xfrm>
            <a:off x="6877050" y="4790235"/>
            <a:ext cx="1085758" cy="1184683"/>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Whatsapp logo png, Whatsapp logo transparent png, Whatsapp icon transparent  free png 23986640 PNG"/>
          <p:cNvPicPr>
            <a:picLocks noChangeAspect="1" noChangeArrowheads="1"/>
          </p:cNvPicPr>
          <p:nvPr/>
        </p:nvPicPr>
        <p:blipFill rotWithShape="1">
          <a:blip r:embed="rId18" cstate="print">
            <a:extLst>
              <a:ext uri="{28A0092B-C50C-407E-A947-70E740481C1C}">
                <a14:useLocalDpi xmlns:a14="http://schemas.microsoft.com/office/drawing/2010/main" val="0"/>
              </a:ext>
            </a:extLst>
          </a:blip>
          <a:srcRect l="56719" t="13716" r="7292" b="12862"/>
          <a:stretch/>
        </p:blipFill>
        <p:spPr bwMode="auto">
          <a:xfrm>
            <a:off x="914400" y="8494732"/>
            <a:ext cx="1122096" cy="1144568"/>
          </a:xfrm>
          <a:prstGeom prst="rect">
            <a:avLst/>
          </a:prstGeom>
          <a:noFill/>
          <a:extLst>
            <a:ext uri="{909E8E84-426E-40DD-AFC4-6F175D3DCCD1}">
              <a14:hiddenFill xmlns:a14="http://schemas.microsoft.com/office/drawing/2010/main">
                <a:solidFill>
                  <a:srgbClr val="FFFFFF"/>
                </a:solidFill>
              </a14:hiddenFill>
            </a:ext>
          </a:extLst>
        </p:spPr>
      </p:pic>
      <p:sp>
        <p:nvSpPr>
          <p:cNvPr id="43" name="TextBox 16"/>
          <p:cNvSpPr txBox="1"/>
          <p:nvPr/>
        </p:nvSpPr>
        <p:spPr>
          <a:xfrm>
            <a:off x="2438400" y="8836057"/>
            <a:ext cx="5208644" cy="434991"/>
          </a:xfrm>
          <a:prstGeom prst="rect">
            <a:avLst/>
          </a:prstGeom>
        </p:spPr>
        <p:txBody>
          <a:bodyPr lIns="0" tIns="0" rIns="0" bIns="0" rtlCol="0" anchor="t">
            <a:spAutoFit/>
          </a:bodyPr>
          <a:lstStyle/>
          <a:p>
            <a:pPr marL="0" lvl="0" indent="0" algn="l">
              <a:lnSpc>
                <a:spcPts val="3600"/>
              </a:lnSpc>
              <a:spcBef>
                <a:spcPct val="0"/>
              </a:spcBef>
            </a:pPr>
            <a:r>
              <a:rPr lang="en-US" sz="2800" b="1" dirty="0" smtClean="0">
                <a:solidFill>
                  <a:srgbClr val="000000"/>
                </a:solidFill>
                <a:latin typeface="Montserrat Bold"/>
                <a:ea typeface="Montserrat Bold"/>
                <a:cs typeface="Montserrat Bold"/>
                <a:sym typeface="Montserrat Bold"/>
              </a:rPr>
              <a:t>+</a:t>
            </a:r>
            <a:r>
              <a:rPr lang="en-US" sz="2800" b="1" dirty="0" smtClean="0">
                <a:solidFill>
                  <a:srgbClr val="000000"/>
                </a:solidFill>
                <a:latin typeface="Montserrat Bold"/>
                <a:ea typeface="Montserrat Bold"/>
                <a:cs typeface="Montserrat Bold"/>
                <a:sym typeface="Montserrat Bold"/>
              </a:rPr>
              <a:t>91-9811061756</a:t>
            </a:r>
            <a:endParaRPr lang="en-US" sz="2800" b="1" dirty="0">
              <a:solidFill>
                <a:srgbClr val="000000"/>
              </a:solidFill>
              <a:latin typeface="Montserrat Bold"/>
              <a:ea typeface="Montserrat Bold"/>
              <a:cs typeface="Montserrat Bold"/>
              <a:sym typeface="Montserrat Bold"/>
            </a:endParaRPr>
          </a:p>
        </p:txBody>
      </p:sp>
      <p:pic>
        <p:nvPicPr>
          <p:cNvPr id="48" name="Picture 47"/>
          <p:cNvPicPr>
            <a:picLocks noChangeAspect="1"/>
          </p:cNvPicPr>
          <p:nvPr/>
        </p:nvPicPr>
        <p:blipFill>
          <a:blip r:embed="rId19">
            <a:extLst>
              <a:ext uri="{BEBA8EAE-BF5A-486C-A8C5-ECC9F3942E4B}">
                <a14:imgProps xmlns:a14="http://schemas.microsoft.com/office/drawing/2010/main">
                  <a14:imgLayer r:embed="rId20">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9144000" y="2005843"/>
            <a:ext cx="6373092" cy="4814057"/>
          </a:xfrm>
          <a:prstGeom prst="rect">
            <a:avLst/>
          </a:prstGeom>
        </p:spPr>
      </p:pic>
      <p:grpSp>
        <p:nvGrpSpPr>
          <p:cNvPr id="49" name="Group 48">
            <a:extLst>
              <a:ext uri="{FF2B5EF4-FFF2-40B4-BE49-F238E27FC236}">
                <a16:creationId xmlns:a16="http://schemas.microsoft.com/office/drawing/2014/main" xmlns="" id="{97370345-5C4E-E014-43C2-8778A21BC127}"/>
              </a:ext>
            </a:extLst>
          </p:cNvPr>
          <p:cNvGrpSpPr/>
          <p:nvPr/>
        </p:nvGrpSpPr>
        <p:grpSpPr>
          <a:xfrm rot="10800000">
            <a:off x="11145307" y="0"/>
            <a:ext cx="7142693" cy="10287000"/>
            <a:chOff x="-1" y="0"/>
            <a:chExt cx="7142693" cy="10287000"/>
          </a:xfrm>
        </p:grpSpPr>
        <p:sp>
          <p:nvSpPr>
            <p:cNvPr id="50" name="Freeform 2">
              <a:extLst>
                <a:ext uri="{FF2B5EF4-FFF2-40B4-BE49-F238E27FC236}">
                  <a16:creationId xmlns:a16="http://schemas.microsoft.com/office/drawing/2014/main" xmlns="" id="{ED01AB94-774F-5F91-3FDE-11DF2A9119D1}"/>
                </a:ext>
              </a:extLst>
            </p:cNvPr>
            <p:cNvSpPr/>
            <p:nvPr/>
          </p:nvSpPr>
          <p:spPr>
            <a:xfrm>
              <a:off x="-1" y="0"/>
              <a:ext cx="7142693" cy="5080840"/>
            </a:xfrm>
            <a:custGeom>
              <a:avLst/>
              <a:gdLst/>
              <a:ahLst/>
              <a:cxnLst/>
              <a:rect l="l" t="t" r="r" b="b"/>
              <a:pathLst>
                <a:path w="10812392" h="10812392">
                  <a:moveTo>
                    <a:pt x="0" y="0"/>
                  </a:moveTo>
                  <a:lnTo>
                    <a:pt x="10812392" y="0"/>
                  </a:lnTo>
                  <a:lnTo>
                    <a:pt x="10812392" y="10812392"/>
                  </a:lnTo>
                  <a:lnTo>
                    <a:pt x="0" y="10812392"/>
                  </a:lnTo>
                  <a:lnTo>
                    <a:pt x="0" y="0"/>
                  </a:lnTo>
                  <a:close/>
                </a:path>
              </a:pathLst>
            </a:custGeom>
            <a:blipFill>
              <a:blip r:embed="rId21">
                <a:extLst>
                  <a:ext uri="{96DAC541-7B7A-43D3-8B79-37D633B846F1}">
                    <asvg:svgBlip xmlns:asvg="http://schemas.microsoft.com/office/drawing/2016/SVG/main" xmlns="" r:embed="rId9"/>
                  </a:ext>
                </a:extLst>
              </a:blip>
              <a:srcRect/>
              <a:stretch>
                <a:fillRect l="-51376" t="-112806" r="-1" b="-1"/>
              </a:stretch>
            </a:blipFill>
          </p:spPr>
        </p:sp>
        <p:sp>
          <p:nvSpPr>
            <p:cNvPr id="51" name="Freeform 3">
              <a:extLst>
                <a:ext uri="{FF2B5EF4-FFF2-40B4-BE49-F238E27FC236}">
                  <a16:creationId xmlns:a16="http://schemas.microsoft.com/office/drawing/2014/main" xmlns="" id="{03BEFC44-31AF-EB00-D33F-A694EDADA028}"/>
                </a:ext>
              </a:extLst>
            </p:cNvPr>
            <p:cNvSpPr/>
            <p:nvPr/>
          </p:nvSpPr>
          <p:spPr>
            <a:xfrm>
              <a:off x="-1" y="3504803"/>
              <a:ext cx="1329803" cy="5764383"/>
            </a:xfrm>
            <a:custGeom>
              <a:avLst/>
              <a:gdLst/>
              <a:ahLst/>
              <a:cxnLst/>
              <a:rect l="l" t="t" r="r" b="b"/>
              <a:pathLst>
                <a:path w="5764383" h="5764383">
                  <a:moveTo>
                    <a:pt x="0" y="0"/>
                  </a:moveTo>
                  <a:lnTo>
                    <a:pt x="5764383" y="0"/>
                  </a:lnTo>
                  <a:lnTo>
                    <a:pt x="5764383" y="5764383"/>
                  </a:lnTo>
                  <a:lnTo>
                    <a:pt x="0" y="5764383"/>
                  </a:lnTo>
                  <a:lnTo>
                    <a:pt x="0" y="0"/>
                  </a:lnTo>
                  <a:close/>
                </a:path>
              </a:pathLst>
            </a:custGeom>
            <a:blipFill>
              <a:blip r:embed="rId22">
                <a:alphaModFix amt="64000"/>
                <a:extLst>
                  <a:ext uri="{96DAC541-7B7A-43D3-8B79-37D633B846F1}">
                    <asvg:svgBlip xmlns:asvg="http://schemas.microsoft.com/office/drawing/2016/SVG/main" xmlns="" r:embed="rId23"/>
                  </a:ext>
                </a:extLst>
              </a:blip>
              <a:srcRect/>
              <a:stretch>
                <a:fillRect l="-333476"/>
              </a:stretch>
            </a:blipFill>
          </p:spPr>
        </p:sp>
        <p:sp>
          <p:nvSpPr>
            <p:cNvPr id="52" name="Freeform 4">
              <a:extLst>
                <a:ext uri="{FF2B5EF4-FFF2-40B4-BE49-F238E27FC236}">
                  <a16:creationId xmlns:a16="http://schemas.microsoft.com/office/drawing/2014/main" xmlns="" id="{C7A03BDE-8F8F-CDFE-DEA8-5700A77B2ECD}"/>
                </a:ext>
              </a:extLst>
            </p:cNvPr>
            <p:cNvSpPr/>
            <p:nvPr/>
          </p:nvSpPr>
          <p:spPr>
            <a:xfrm>
              <a:off x="-1" y="7706989"/>
              <a:ext cx="4211995" cy="2580011"/>
            </a:xfrm>
            <a:custGeom>
              <a:avLst/>
              <a:gdLst/>
              <a:ahLst/>
              <a:cxnLst/>
              <a:rect l="l" t="t" r="r" b="b"/>
              <a:pathLst>
                <a:path w="5764383" h="5764383">
                  <a:moveTo>
                    <a:pt x="0" y="0"/>
                  </a:moveTo>
                  <a:lnTo>
                    <a:pt x="5764382" y="0"/>
                  </a:lnTo>
                  <a:lnTo>
                    <a:pt x="5764382" y="5764383"/>
                  </a:lnTo>
                  <a:lnTo>
                    <a:pt x="0" y="5764383"/>
                  </a:lnTo>
                  <a:lnTo>
                    <a:pt x="0" y="0"/>
                  </a:lnTo>
                  <a:close/>
                </a:path>
              </a:pathLst>
            </a:custGeom>
            <a:blipFill>
              <a:blip r:embed="rId24">
                <a:extLst>
                  <a:ext uri="{96DAC541-7B7A-43D3-8B79-37D633B846F1}">
                    <asvg:svgBlip xmlns:asvg="http://schemas.microsoft.com/office/drawing/2016/SVG/main" xmlns="" r:embed="rId25"/>
                  </a:ext>
                </a:extLst>
              </a:blip>
              <a:srcRect/>
              <a:stretch>
                <a:fillRect l="-36856" t="-1" b="-123424"/>
              </a:stretch>
            </a:blipFill>
          </p:spPr>
        </p:sp>
      </p:gr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8"/>
          <p:cNvSpPr txBox="1"/>
          <p:nvPr/>
        </p:nvSpPr>
        <p:spPr>
          <a:xfrm>
            <a:off x="1028700" y="1010541"/>
            <a:ext cx="8115300" cy="1096967"/>
          </a:xfrm>
          <a:prstGeom prst="rect">
            <a:avLst/>
          </a:prstGeom>
        </p:spPr>
        <p:txBody>
          <a:bodyPr wrap="square" lIns="0" tIns="0" rIns="0" bIns="0" rtlCol="0" anchor="t">
            <a:spAutoFit/>
          </a:bodyPr>
          <a:lstStyle/>
          <a:p>
            <a:pPr>
              <a:lnSpc>
                <a:spcPts val="9099"/>
              </a:lnSpc>
            </a:pPr>
            <a:r>
              <a:rPr lang="en-US" sz="6999" b="1" dirty="0" smtClean="0">
                <a:solidFill>
                  <a:srgbClr val="2A2E3A"/>
                </a:solidFill>
                <a:latin typeface="Montserrat Bold"/>
                <a:ea typeface="Montserrat Bold"/>
                <a:cs typeface="Montserrat Bold"/>
                <a:sym typeface="Montserrat Bold"/>
              </a:rPr>
              <a:t>Global </a:t>
            </a:r>
            <a:r>
              <a:rPr lang="en-US" sz="6999" b="1" dirty="0" smtClean="0">
                <a:solidFill>
                  <a:srgbClr val="ED1C24"/>
                </a:solidFill>
                <a:latin typeface="Montserrat Bold"/>
                <a:ea typeface="Montserrat Bold"/>
                <a:cs typeface="Montserrat Bold"/>
                <a:sym typeface="Montserrat Bold"/>
              </a:rPr>
              <a:t>Connect</a:t>
            </a:r>
            <a:endParaRPr lang="en-US" sz="6999" b="1" dirty="0">
              <a:solidFill>
                <a:srgbClr val="2A2E3A"/>
              </a:solidFill>
              <a:latin typeface="Montserrat Bold"/>
              <a:ea typeface="Montserrat Bold"/>
              <a:cs typeface="Montserrat Bold"/>
              <a:sym typeface="Montserrat Bold"/>
            </a:endParaRPr>
          </a:p>
        </p:txBody>
      </p:sp>
      <p:grpSp>
        <p:nvGrpSpPr>
          <p:cNvPr id="9" name="Group 9"/>
          <p:cNvGrpSpPr/>
          <p:nvPr/>
        </p:nvGrpSpPr>
        <p:grpSpPr>
          <a:xfrm>
            <a:off x="2720066" y="3462635"/>
            <a:ext cx="5208644" cy="1745986"/>
            <a:chOff x="0" y="149622"/>
            <a:chExt cx="7374882" cy="2327985"/>
          </a:xfrm>
        </p:grpSpPr>
        <p:sp>
          <p:nvSpPr>
            <p:cNvPr id="10" name="TextBox 10"/>
            <p:cNvSpPr txBox="1"/>
            <p:nvPr/>
          </p:nvSpPr>
          <p:spPr>
            <a:xfrm>
              <a:off x="0" y="754055"/>
              <a:ext cx="7374882" cy="1723552"/>
            </a:xfrm>
            <a:prstGeom prst="rect">
              <a:avLst/>
            </a:prstGeom>
          </p:spPr>
          <p:txBody>
            <a:bodyPr lIns="0" tIns="0" rIns="0" bIns="0" rtlCol="0" anchor="t">
              <a:spAutoFit/>
            </a:bodyPr>
            <a:lstStyle/>
            <a:p>
              <a:r>
                <a:rPr lang="en-US" sz="2800" dirty="0"/>
                <a:t>Mr. Suresh Rajagopalan</a:t>
              </a:r>
            </a:p>
            <a:p>
              <a:r>
                <a:rPr lang="en-US" sz="2800" dirty="0">
                  <a:hlinkClick r:id="rId2"/>
                </a:rPr>
                <a:t>sr@magnumwonderplast.com</a:t>
              </a:r>
              <a:endParaRPr lang="en-US" sz="2800" dirty="0"/>
            </a:p>
            <a:p>
              <a:r>
                <a:rPr lang="en-US" sz="2800" dirty="0"/>
                <a:t>+1 647 961 1283</a:t>
              </a:r>
              <a:endParaRPr lang="en-US" sz="2800" dirty="0"/>
            </a:p>
          </p:txBody>
        </p:sp>
        <p:sp>
          <p:nvSpPr>
            <p:cNvPr id="11" name="TextBox 11"/>
            <p:cNvSpPr txBox="1"/>
            <p:nvPr/>
          </p:nvSpPr>
          <p:spPr>
            <a:xfrm>
              <a:off x="0" y="149622"/>
              <a:ext cx="7374882" cy="615554"/>
            </a:xfrm>
            <a:prstGeom prst="rect">
              <a:avLst/>
            </a:prstGeom>
          </p:spPr>
          <p:txBody>
            <a:bodyPr lIns="0" tIns="0" rIns="0" bIns="0" rtlCol="0" anchor="t">
              <a:spAutoFit/>
            </a:bodyPr>
            <a:lstStyle/>
            <a:p>
              <a:pPr marL="0" lvl="0" indent="0" algn="l">
                <a:lnSpc>
                  <a:spcPts val="3639"/>
                </a:lnSpc>
                <a:spcBef>
                  <a:spcPct val="0"/>
                </a:spcBef>
              </a:pPr>
              <a:r>
                <a:rPr lang="en-US" sz="3200" b="1" u="none" dirty="0" smtClean="0">
                  <a:solidFill>
                    <a:srgbClr val="000000"/>
                  </a:solidFill>
                  <a:latin typeface="Montserrat"/>
                  <a:ea typeface="Montserrat"/>
                  <a:cs typeface="Montserrat"/>
                  <a:sym typeface="Montserrat"/>
                </a:rPr>
                <a:t>MEXICO</a:t>
              </a:r>
              <a:endParaRPr lang="en-US" sz="3200" b="1" u="none" dirty="0">
                <a:solidFill>
                  <a:srgbClr val="000000"/>
                </a:solidFill>
                <a:latin typeface="Montserrat"/>
                <a:ea typeface="Montserrat"/>
                <a:cs typeface="Montserrat"/>
                <a:sym typeface="Montserrat"/>
              </a:endParaRPr>
            </a:p>
          </p:txBody>
        </p:sp>
      </p:grpSp>
      <p:grpSp>
        <p:nvGrpSpPr>
          <p:cNvPr id="15" name="Group 15"/>
          <p:cNvGrpSpPr/>
          <p:nvPr/>
        </p:nvGrpSpPr>
        <p:grpSpPr>
          <a:xfrm>
            <a:off x="2720066" y="7886700"/>
            <a:ext cx="6804934" cy="1747225"/>
            <a:chOff x="0" y="147970"/>
            <a:chExt cx="6944859" cy="2329634"/>
          </a:xfrm>
        </p:grpSpPr>
        <p:sp>
          <p:nvSpPr>
            <p:cNvPr id="16" name="TextBox 16"/>
            <p:cNvSpPr txBox="1"/>
            <p:nvPr/>
          </p:nvSpPr>
          <p:spPr>
            <a:xfrm>
              <a:off x="0" y="754054"/>
              <a:ext cx="6944859" cy="1723550"/>
            </a:xfrm>
            <a:prstGeom prst="rect">
              <a:avLst/>
            </a:prstGeom>
          </p:spPr>
          <p:txBody>
            <a:bodyPr lIns="0" tIns="0" rIns="0" bIns="0" rtlCol="0" anchor="t">
              <a:spAutoFit/>
            </a:bodyPr>
            <a:lstStyle/>
            <a:p>
              <a:r>
                <a:rPr lang="en-US" sz="2800" dirty="0"/>
                <a:t>Mr. Lalit Verma</a:t>
              </a:r>
            </a:p>
            <a:p>
              <a:r>
                <a:rPr lang="en-US" sz="2800" dirty="0">
                  <a:hlinkClick r:id="rId3"/>
                </a:rPr>
                <a:t>lalit.verma@magnumplast.com</a:t>
              </a:r>
              <a:endParaRPr lang="en-US" sz="2800" dirty="0"/>
            </a:p>
            <a:p>
              <a:r>
                <a:rPr lang="en-US" sz="2800" dirty="0"/>
                <a:t>+1 248 778 6553</a:t>
              </a:r>
              <a:endParaRPr lang="en-US" sz="2800" dirty="0"/>
            </a:p>
          </p:txBody>
        </p:sp>
        <p:sp>
          <p:nvSpPr>
            <p:cNvPr id="17" name="TextBox 17"/>
            <p:cNvSpPr txBox="1"/>
            <p:nvPr/>
          </p:nvSpPr>
          <p:spPr>
            <a:xfrm>
              <a:off x="0" y="147970"/>
              <a:ext cx="6944859" cy="615554"/>
            </a:xfrm>
            <a:prstGeom prst="rect">
              <a:avLst/>
            </a:prstGeom>
          </p:spPr>
          <p:txBody>
            <a:bodyPr lIns="0" tIns="0" rIns="0" bIns="0" rtlCol="0" anchor="t">
              <a:spAutoFit/>
            </a:bodyPr>
            <a:lstStyle/>
            <a:p>
              <a:pPr marL="0" lvl="0" indent="0" algn="l">
                <a:lnSpc>
                  <a:spcPts val="3639"/>
                </a:lnSpc>
                <a:spcBef>
                  <a:spcPct val="0"/>
                </a:spcBef>
              </a:pPr>
              <a:r>
                <a:rPr lang="en-US" sz="3200" b="1" dirty="0" smtClean="0">
                  <a:solidFill>
                    <a:srgbClr val="000000"/>
                  </a:solidFill>
                  <a:latin typeface="Montserrat"/>
                  <a:ea typeface="Montserrat"/>
                  <a:cs typeface="Montserrat"/>
                  <a:sym typeface="Montserrat"/>
                </a:rPr>
                <a:t>USA</a:t>
              </a:r>
              <a:endParaRPr lang="en-US" sz="3200" b="1" u="none" dirty="0">
                <a:solidFill>
                  <a:srgbClr val="000000"/>
                </a:solidFill>
                <a:latin typeface="Montserrat"/>
                <a:ea typeface="Montserrat"/>
                <a:cs typeface="Montserrat"/>
                <a:sym typeface="Montserrat"/>
              </a:endParaRPr>
            </a:p>
          </p:txBody>
        </p:sp>
      </p:grpSp>
      <p:grpSp>
        <p:nvGrpSpPr>
          <p:cNvPr id="4" name="Group 3"/>
          <p:cNvGrpSpPr/>
          <p:nvPr/>
        </p:nvGrpSpPr>
        <p:grpSpPr>
          <a:xfrm>
            <a:off x="838200" y="3787112"/>
            <a:ext cx="1159668" cy="1159668"/>
            <a:chOff x="838200" y="4102991"/>
            <a:chExt cx="1159668" cy="1159668"/>
          </a:xfrm>
        </p:grpSpPr>
        <p:grpSp>
          <p:nvGrpSpPr>
            <p:cNvPr id="5" name="Group 5"/>
            <p:cNvGrpSpPr/>
            <p:nvPr/>
          </p:nvGrpSpPr>
          <p:grpSpPr>
            <a:xfrm>
              <a:off x="838200" y="4102991"/>
              <a:ext cx="1159668" cy="1159668"/>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F4F4"/>
              </a:solidFill>
            </p:spPr>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100"/>
                  </a:lnSpc>
                </a:pPr>
                <a:endParaRPr/>
              </a:p>
            </p:txBody>
          </p:sp>
        </p:grpSp>
        <p:pic>
          <p:nvPicPr>
            <p:cNvPr id="2050" name="Picture 2" descr="Mexico Fla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00440" y="4501201"/>
              <a:ext cx="635187" cy="36324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1" name="Group 9"/>
          <p:cNvGrpSpPr/>
          <p:nvPr/>
        </p:nvGrpSpPr>
        <p:grpSpPr>
          <a:xfrm>
            <a:off x="2720065" y="5748635"/>
            <a:ext cx="6614493" cy="2184435"/>
            <a:chOff x="0" y="139539"/>
            <a:chExt cx="7374882" cy="2912585"/>
          </a:xfrm>
        </p:grpSpPr>
        <p:sp>
          <p:nvSpPr>
            <p:cNvPr id="32" name="TextBox 10"/>
            <p:cNvSpPr txBox="1"/>
            <p:nvPr/>
          </p:nvSpPr>
          <p:spPr>
            <a:xfrm>
              <a:off x="0" y="754055"/>
              <a:ext cx="7374882" cy="2298069"/>
            </a:xfrm>
            <a:prstGeom prst="rect">
              <a:avLst/>
            </a:prstGeom>
          </p:spPr>
          <p:txBody>
            <a:bodyPr lIns="0" tIns="0" rIns="0" bIns="0" rtlCol="0" anchor="t">
              <a:spAutoFit/>
            </a:bodyPr>
            <a:lstStyle/>
            <a:p>
              <a:r>
                <a:rPr lang="en-US" sz="2800" dirty="0" err="1"/>
                <a:t>Rithwik</a:t>
              </a:r>
              <a:r>
                <a:rPr lang="en-US" sz="2800" dirty="0"/>
                <a:t> </a:t>
              </a:r>
              <a:r>
                <a:rPr lang="en-US" sz="2800" dirty="0" err="1"/>
                <a:t>Trehan</a:t>
              </a:r>
              <a:endParaRPr lang="en-US" sz="2800" dirty="0"/>
            </a:p>
            <a:p>
              <a:r>
                <a:rPr lang="en-US" sz="2800" dirty="0">
                  <a:hlinkClick r:id="rId5"/>
                </a:rPr>
                <a:t>rithwiktrehan@magnumwonderplast.com</a:t>
              </a:r>
              <a:endParaRPr lang="en-US" sz="2800" dirty="0"/>
            </a:p>
            <a:p>
              <a:r>
                <a:rPr lang="en-US" sz="2800" dirty="0"/>
                <a:t>+1 (647) 649-8826</a:t>
              </a:r>
              <a:endParaRPr lang="en-US" sz="2800" dirty="0"/>
            </a:p>
          </p:txBody>
        </p:sp>
        <p:sp>
          <p:nvSpPr>
            <p:cNvPr id="33" name="TextBox 11"/>
            <p:cNvSpPr txBox="1"/>
            <p:nvPr/>
          </p:nvSpPr>
          <p:spPr>
            <a:xfrm>
              <a:off x="0" y="139539"/>
              <a:ext cx="7374882" cy="615554"/>
            </a:xfrm>
            <a:prstGeom prst="rect">
              <a:avLst/>
            </a:prstGeom>
          </p:spPr>
          <p:txBody>
            <a:bodyPr lIns="0" tIns="0" rIns="0" bIns="0" rtlCol="0" anchor="t">
              <a:spAutoFit/>
            </a:bodyPr>
            <a:lstStyle/>
            <a:p>
              <a:pPr marL="0" lvl="0" indent="0" algn="l">
                <a:lnSpc>
                  <a:spcPts val="3639"/>
                </a:lnSpc>
                <a:spcBef>
                  <a:spcPct val="0"/>
                </a:spcBef>
              </a:pPr>
              <a:r>
                <a:rPr lang="en-US" sz="3200" b="1" dirty="0" smtClean="0">
                  <a:solidFill>
                    <a:srgbClr val="000000"/>
                  </a:solidFill>
                  <a:latin typeface="Montserrat"/>
                  <a:ea typeface="Montserrat"/>
                  <a:cs typeface="Montserrat"/>
                  <a:sym typeface="Montserrat"/>
                </a:rPr>
                <a:t>CANADA</a:t>
              </a:r>
              <a:endParaRPr lang="en-US" sz="3200" b="1" u="none" dirty="0">
                <a:solidFill>
                  <a:srgbClr val="000000"/>
                </a:solidFill>
                <a:latin typeface="Montserrat"/>
                <a:ea typeface="Montserrat"/>
                <a:cs typeface="Montserrat"/>
                <a:sym typeface="Montserrat"/>
              </a:endParaRPr>
            </a:p>
          </p:txBody>
        </p:sp>
      </p:grpSp>
      <p:grpSp>
        <p:nvGrpSpPr>
          <p:cNvPr id="29" name="Group 28"/>
          <p:cNvGrpSpPr/>
          <p:nvPr/>
        </p:nvGrpSpPr>
        <p:grpSpPr>
          <a:xfrm>
            <a:off x="838200" y="5888832"/>
            <a:ext cx="1159668" cy="1159668"/>
            <a:chOff x="838200" y="5888832"/>
            <a:chExt cx="1159668" cy="1159668"/>
          </a:xfrm>
        </p:grpSpPr>
        <p:grpSp>
          <p:nvGrpSpPr>
            <p:cNvPr id="19" name="Group 19"/>
            <p:cNvGrpSpPr/>
            <p:nvPr/>
          </p:nvGrpSpPr>
          <p:grpSpPr>
            <a:xfrm>
              <a:off x="838200" y="5888832"/>
              <a:ext cx="1159668" cy="1159668"/>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F4F4"/>
              </a:solidFill>
            </p:spPr>
          </p:sp>
          <p:sp>
            <p:nvSpPr>
              <p:cNvPr id="21" name="TextBox 21"/>
              <p:cNvSpPr txBox="1"/>
              <p:nvPr/>
            </p:nvSpPr>
            <p:spPr>
              <a:xfrm>
                <a:off x="76200" y="38100"/>
                <a:ext cx="660400" cy="698500"/>
              </a:xfrm>
              <a:prstGeom prst="rect">
                <a:avLst/>
              </a:prstGeom>
            </p:spPr>
            <p:txBody>
              <a:bodyPr lIns="50800" tIns="50800" rIns="50800" bIns="50800" rtlCol="0" anchor="ctr"/>
              <a:lstStyle/>
              <a:p>
                <a:pPr algn="ctr">
                  <a:lnSpc>
                    <a:spcPts val="2100"/>
                  </a:lnSpc>
                </a:pPr>
                <a:endParaRPr/>
              </a:p>
            </p:txBody>
          </p:sp>
        </p:grpSp>
        <p:pic>
          <p:nvPicPr>
            <p:cNvPr id="2052" name="Picture 4" descr="Canada Fla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100440" y="6287042"/>
              <a:ext cx="635187" cy="36324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048" name="Group 2047"/>
          <p:cNvGrpSpPr/>
          <p:nvPr/>
        </p:nvGrpSpPr>
        <p:grpSpPr>
          <a:xfrm>
            <a:off x="838200" y="8174832"/>
            <a:ext cx="1159668" cy="1159668"/>
            <a:chOff x="838200" y="8174832"/>
            <a:chExt cx="1159668" cy="1159668"/>
          </a:xfrm>
        </p:grpSpPr>
        <p:grpSp>
          <p:nvGrpSpPr>
            <p:cNvPr id="22" name="Group 22"/>
            <p:cNvGrpSpPr/>
            <p:nvPr/>
          </p:nvGrpSpPr>
          <p:grpSpPr>
            <a:xfrm>
              <a:off x="838200" y="8174832"/>
              <a:ext cx="1159668" cy="1159668"/>
              <a:chOff x="0" y="0"/>
              <a:chExt cx="812800" cy="812800"/>
            </a:xfrm>
          </p:grpSpPr>
          <p:sp>
            <p:nvSpPr>
              <p:cNvPr id="23" name="Freeform 2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F4F4"/>
              </a:solidFill>
            </p:spPr>
          </p:sp>
          <p:sp>
            <p:nvSpPr>
              <p:cNvPr id="24" name="TextBox 24"/>
              <p:cNvSpPr txBox="1"/>
              <p:nvPr/>
            </p:nvSpPr>
            <p:spPr>
              <a:xfrm>
                <a:off x="76200" y="38100"/>
                <a:ext cx="660400" cy="698500"/>
              </a:xfrm>
              <a:prstGeom prst="rect">
                <a:avLst/>
              </a:prstGeom>
            </p:spPr>
            <p:txBody>
              <a:bodyPr lIns="50800" tIns="50800" rIns="50800" bIns="50800" rtlCol="0" anchor="ctr"/>
              <a:lstStyle/>
              <a:p>
                <a:pPr algn="ctr">
                  <a:lnSpc>
                    <a:spcPts val="2100"/>
                  </a:lnSpc>
                </a:pPr>
                <a:endParaRPr/>
              </a:p>
            </p:txBody>
          </p:sp>
        </p:grpSp>
        <p:pic>
          <p:nvPicPr>
            <p:cNvPr id="2054" name="Picture 6" descr="USA Fla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93685" y="8545862"/>
              <a:ext cx="641942" cy="363247"/>
            </a:xfrm>
            <a:prstGeom prst="rect">
              <a:avLst/>
            </a:prstGeom>
            <a:noFill/>
            <a:extLst>
              <a:ext uri="{909E8E84-426E-40DD-AFC4-6F175D3DCCD1}">
                <a14:hiddenFill xmlns:a14="http://schemas.microsoft.com/office/drawing/2010/main">
                  <a:solidFill>
                    <a:srgbClr val="FFFFFF"/>
                  </a:solidFill>
                </a14:hiddenFill>
              </a:ext>
            </a:extLst>
          </p:spPr>
        </p:pic>
      </p:grpSp>
      <p:pic>
        <p:nvPicPr>
          <p:cNvPr id="47" name="Picture 46"/>
          <p:cNvPicPr>
            <a:picLocks noChangeAspect="1"/>
          </p:cNvPicPr>
          <p:nvPr/>
        </p:nvPicPr>
        <p:blipFill>
          <a:blip r:embed="rId8">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9144000" y="2005843"/>
            <a:ext cx="6373092" cy="4814057"/>
          </a:xfrm>
          <a:prstGeom prst="rect">
            <a:avLst/>
          </a:prstGeom>
        </p:spPr>
      </p:pic>
      <p:grpSp>
        <p:nvGrpSpPr>
          <p:cNvPr id="43" name="Group 42">
            <a:extLst>
              <a:ext uri="{FF2B5EF4-FFF2-40B4-BE49-F238E27FC236}">
                <a16:creationId xmlns:a16="http://schemas.microsoft.com/office/drawing/2014/main" xmlns="" id="{97370345-5C4E-E014-43C2-8778A21BC127}"/>
              </a:ext>
            </a:extLst>
          </p:cNvPr>
          <p:cNvGrpSpPr/>
          <p:nvPr/>
        </p:nvGrpSpPr>
        <p:grpSpPr>
          <a:xfrm rot="10800000">
            <a:off x="11145307" y="0"/>
            <a:ext cx="7142693" cy="10287000"/>
            <a:chOff x="-1" y="0"/>
            <a:chExt cx="7142693" cy="10287000"/>
          </a:xfrm>
        </p:grpSpPr>
        <p:sp>
          <p:nvSpPr>
            <p:cNvPr id="44" name="Freeform 2">
              <a:extLst>
                <a:ext uri="{FF2B5EF4-FFF2-40B4-BE49-F238E27FC236}">
                  <a16:creationId xmlns:a16="http://schemas.microsoft.com/office/drawing/2014/main" xmlns="" id="{ED01AB94-774F-5F91-3FDE-11DF2A9119D1}"/>
                </a:ext>
              </a:extLst>
            </p:cNvPr>
            <p:cNvSpPr/>
            <p:nvPr/>
          </p:nvSpPr>
          <p:spPr>
            <a:xfrm>
              <a:off x="-1" y="0"/>
              <a:ext cx="7142693" cy="5080840"/>
            </a:xfrm>
            <a:custGeom>
              <a:avLst/>
              <a:gdLst/>
              <a:ahLst/>
              <a:cxnLst/>
              <a:rect l="l" t="t" r="r" b="b"/>
              <a:pathLst>
                <a:path w="10812392" h="10812392">
                  <a:moveTo>
                    <a:pt x="0" y="0"/>
                  </a:moveTo>
                  <a:lnTo>
                    <a:pt x="10812392" y="0"/>
                  </a:lnTo>
                  <a:lnTo>
                    <a:pt x="10812392" y="10812392"/>
                  </a:lnTo>
                  <a:lnTo>
                    <a:pt x="0" y="10812392"/>
                  </a:lnTo>
                  <a:lnTo>
                    <a:pt x="0" y="0"/>
                  </a:lnTo>
                  <a:close/>
                </a:path>
              </a:pathLst>
            </a:custGeom>
            <a:blipFill>
              <a:blip r:embed="rId10">
                <a:extLst>
                  <a:ext uri="{96DAC541-7B7A-43D3-8B79-37D633B846F1}">
                    <asvg:svgBlip xmlns:asvg="http://schemas.microsoft.com/office/drawing/2016/SVG/main" xmlns="" r:embed="rId11"/>
                  </a:ext>
                </a:extLst>
              </a:blip>
              <a:srcRect/>
              <a:stretch>
                <a:fillRect l="-51376" t="-112806" r="-1" b="-1"/>
              </a:stretch>
            </a:blipFill>
          </p:spPr>
        </p:sp>
        <p:sp>
          <p:nvSpPr>
            <p:cNvPr id="45" name="Freeform 3">
              <a:extLst>
                <a:ext uri="{FF2B5EF4-FFF2-40B4-BE49-F238E27FC236}">
                  <a16:creationId xmlns:a16="http://schemas.microsoft.com/office/drawing/2014/main" xmlns="" id="{03BEFC44-31AF-EB00-D33F-A694EDADA028}"/>
                </a:ext>
              </a:extLst>
            </p:cNvPr>
            <p:cNvSpPr/>
            <p:nvPr/>
          </p:nvSpPr>
          <p:spPr>
            <a:xfrm>
              <a:off x="-1" y="3504803"/>
              <a:ext cx="1329803" cy="5764383"/>
            </a:xfrm>
            <a:custGeom>
              <a:avLst/>
              <a:gdLst/>
              <a:ahLst/>
              <a:cxnLst/>
              <a:rect l="l" t="t" r="r" b="b"/>
              <a:pathLst>
                <a:path w="5764383" h="5764383">
                  <a:moveTo>
                    <a:pt x="0" y="0"/>
                  </a:moveTo>
                  <a:lnTo>
                    <a:pt x="5764383" y="0"/>
                  </a:lnTo>
                  <a:lnTo>
                    <a:pt x="5764383" y="5764383"/>
                  </a:lnTo>
                  <a:lnTo>
                    <a:pt x="0" y="5764383"/>
                  </a:lnTo>
                  <a:lnTo>
                    <a:pt x="0" y="0"/>
                  </a:lnTo>
                  <a:close/>
                </a:path>
              </a:pathLst>
            </a:custGeom>
            <a:blipFill>
              <a:blip r:embed="rId12">
                <a:alphaModFix amt="64000"/>
                <a:extLst>
                  <a:ext uri="{96DAC541-7B7A-43D3-8B79-37D633B846F1}">
                    <asvg:svgBlip xmlns:asvg="http://schemas.microsoft.com/office/drawing/2016/SVG/main" xmlns="" r:embed="rId13"/>
                  </a:ext>
                </a:extLst>
              </a:blip>
              <a:srcRect/>
              <a:stretch>
                <a:fillRect l="-333476"/>
              </a:stretch>
            </a:blipFill>
          </p:spPr>
        </p:sp>
        <p:sp>
          <p:nvSpPr>
            <p:cNvPr id="46" name="Freeform 4">
              <a:extLst>
                <a:ext uri="{FF2B5EF4-FFF2-40B4-BE49-F238E27FC236}">
                  <a16:creationId xmlns:a16="http://schemas.microsoft.com/office/drawing/2014/main" xmlns="" id="{C7A03BDE-8F8F-CDFE-DEA8-5700A77B2ECD}"/>
                </a:ext>
              </a:extLst>
            </p:cNvPr>
            <p:cNvSpPr/>
            <p:nvPr/>
          </p:nvSpPr>
          <p:spPr>
            <a:xfrm>
              <a:off x="-1" y="7706989"/>
              <a:ext cx="4211995" cy="2580011"/>
            </a:xfrm>
            <a:custGeom>
              <a:avLst/>
              <a:gdLst/>
              <a:ahLst/>
              <a:cxnLst/>
              <a:rect l="l" t="t" r="r" b="b"/>
              <a:pathLst>
                <a:path w="5764383" h="5764383">
                  <a:moveTo>
                    <a:pt x="0" y="0"/>
                  </a:moveTo>
                  <a:lnTo>
                    <a:pt x="5764382" y="0"/>
                  </a:lnTo>
                  <a:lnTo>
                    <a:pt x="5764382" y="5764383"/>
                  </a:lnTo>
                  <a:lnTo>
                    <a:pt x="0" y="5764383"/>
                  </a:lnTo>
                  <a:lnTo>
                    <a:pt x="0" y="0"/>
                  </a:lnTo>
                  <a:close/>
                </a:path>
              </a:pathLst>
            </a:custGeom>
            <a:blipFill>
              <a:blip r:embed="rId14">
                <a:extLst>
                  <a:ext uri="{96DAC541-7B7A-43D3-8B79-37D633B846F1}">
                    <asvg:svgBlip xmlns:asvg="http://schemas.microsoft.com/office/drawing/2016/SVG/main" xmlns="" r:embed="rId15"/>
                  </a:ext>
                </a:extLst>
              </a:blip>
              <a:srcRect/>
              <a:stretch>
                <a:fillRect l="-36856" t="-1" b="-123424"/>
              </a:stretch>
            </a:blipFill>
          </p:spPr>
        </p:sp>
      </p:grpSp>
    </p:spTree>
    <p:extLst>
      <p:ext uri="{BB962C8B-B14F-4D97-AF65-F5344CB8AC3E}">
        <p14:creationId xmlns:p14="http://schemas.microsoft.com/office/powerpoint/2010/main" val="357741473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5"/>
          <p:cNvSpPr/>
          <p:nvPr/>
        </p:nvSpPr>
        <p:spPr>
          <a:xfrm rot="-1200957">
            <a:off x="9537724" y="1438587"/>
            <a:ext cx="7409826" cy="7409826"/>
          </a:xfrm>
          <a:custGeom>
            <a:avLst/>
            <a:gdLst/>
            <a:ahLst/>
            <a:cxnLst/>
            <a:rect l="l" t="t" r="r" b="b"/>
            <a:pathLst>
              <a:path w="7409826" h="7409826">
                <a:moveTo>
                  <a:pt x="0" y="0"/>
                </a:moveTo>
                <a:lnTo>
                  <a:pt x="7409826" y="0"/>
                </a:lnTo>
                <a:lnTo>
                  <a:pt x="7409826" y="7409826"/>
                </a:lnTo>
                <a:lnTo>
                  <a:pt x="0" y="7409826"/>
                </a:lnTo>
                <a:lnTo>
                  <a:pt x="0" y="0"/>
                </a:lnTo>
                <a:close/>
              </a:path>
            </a:pathLst>
          </a:custGeom>
          <a:blipFill>
            <a:blip r:embed="rId2">
              <a:alphaModFix amt="44999"/>
              <a:extLst>
                <a:ext uri="{96DAC541-7B7A-43D3-8B79-37D633B846F1}">
                  <asvg:svgBlip xmlns="" xmlns:asvg="http://schemas.microsoft.com/office/drawing/2016/SVG/main" r:embed="rId3"/>
                </a:ext>
              </a:extLst>
            </a:blip>
            <a:stretch>
              <a:fillRect/>
            </a:stretch>
          </a:blipFill>
        </p:spPr>
      </p:sp>
      <p:sp>
        <p:nvSpPr>
          <p:cNvPr id="6" name="Freeform 6"/>
          <p:cNvSpPr/>
          <p:nvPr/>
        </p:nvSpPr>
        <p:spPr>
          <a:xfrm>
            <a:off x="9441022" y="1341885"/>
            <a:ext cx="7409826" cy="7409826"/>
          </a:xfrm>
          <a:custGeom>
            <a:avLst/>
            <a:gdLst/>
            <a:ahLst/>
            <a:cxnLst/>
            <a:rect l="l" t="t" r="r" b="b"/>
            <a:pathLst>
              <a:path w="7409826" h="7409826">
                <a:moveTo>
                  <a:pt x="0" y="0"/>
                </a:moveTo>
                <a:lnTo>
                  <a:pt x="7409825" y="0"/>
                </a:lnTo>
                <a:lnTo>
                  <a:pt x="7409825" y="7409825"/>
                </a:lnTo>
                <a:lnTo>
                  <a:pt x="0" y="7409825"/>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grpSp>
        <p:nvGrpSpPr>
          <p:cNvPr id="2" name="Group 2"/>
          <p:cNvGrpSpPr/>
          <p:nvPr/>
        </p:nvGrpSpPr>
        <p:grpSpPr>
          <a:xfrm>
            <a:off x="1042380" y="6304444"/>
            <a:ext cx="10479125" cy="1469907"/>
            <a:chOff x="0" y="0"/>
            <a:chExt cx="2759934" cy="387136"/>
          </a:xfrm>
        </p:grpSpPr>
        <p:sp>
          <p:nvSpPr>
            <p:cNvPr id="3" name="Freeform 3"/>
            <p:cNvSpPr/>
            <p:nvPr/>
          </p:nvSpPr>
          <p:spPr>
            <a:xfrm>
              <a:off x="0" y="0"/>
              <a:ext cx="2759934" cy="387136"/>
            </a:xfrm>
            <a:custGeom>
              <a:avLst/>
              <a:gdLst/>
              <a:ahLst/>
              <a:cxnLst/>
              <a:rect l="l" t="t" r="r" b="b"/>
              <a:pathLst>
                <a:path w="2759934" h="387136">
                  <a:moveTo>
                    <a:pt x="11821" y="0"/>
                  </a:moveTo>
                  <a:lnTo>
                    <a:pt x="2748113" y="0"/>
                  </a:lnTo>
                  <a:cubicBezTo>
                    <a:pt x="2754642" y="0"/>
                    <a:pt x="2759934" y="5292"/>
                    <a:pt x="2759934" y="11821"/>
                  </a:cubicBezTo>
                  <a:lnTo>
                    <a:pt x="2759934" y="375315"/>
                  </a:lnTo>
                  <a:cubicBezTo>
                    <a:pt x="2759934" y="378450"/>
                    <a:pt x="2758689" y="381457"/>
                    <a:pt x="2756472" y="383674"/>
                  </a:cubicBezTo>
                  <a:cubicBezTo>
                    <a:pt x="2754255" y="385890"/>
                    <a:pt x="2751248" y="387136"/>
                    <a:pt x="2748113" y="387136"/>
                  </a:cubicBezTo>
                  <a:lnTo>
                    <a:pt x="11821" y="387136"/>
                  </a:lnTo>
                  <a:cubicBezTo>
                    <a:pt x="5292" y="387136"/>
                    <a:pt x="0" y="381844"/>
                    <a:pt x="0" y="375315"/>
                  </a:cubicBezTo>
                  <a:lnTo>
                    <a:pt x="0" y="11821"/>
                  </a:lnTo>
                  <a:cubicBezTo>
                    <a:pt x="0" y="5292"/>
                    <a:pt x="5292" y="0"/>
                    <a:pt x="11821" y="0"/>
                  </a:cubicBezTo>
                  <a:close/>
                </a:path>
              </a:pathLst>
            </a:custGeom>
            <a:solidFill>
              <a:srgbClr val="FF0000"/>
            </a:solidFill>
          </p:spPr>
        </p:sp>
        <p:sp>
          <p:nvSpPr>
            <p:cNvPr id="4" name="TextBox 4"/>
            <p:cNvSpPr txBox="1"/>
            <p:nvPr/>
          </p:nvSpPr>
          <p:spPr>
            <a:xfrm>
              <a:off x="0" y="-47625"/>
              <a:ext cx="2759934" cy="434761"/>
            </a:xfrm>
            <a:prstGeom prst="rect">
              <a:avLst/>
            </a:prstGeom>
          </p:spPr>
          <p:txBody>
            <a:bodyPr lIns="50800" tIns="50800" rIns="50800" bIns="50800" rtlCol="0" anchor="ctr"/>
            <a:lstStyle/>
            <a:p>
              <a:pPr algn="ctr">
                <a:lnSpc>
                  <a:spcPts val="3639"/>
                </a:lnSpc>
              </a:pPr>
              <a:endParaRPr/>
            </a:p>
          </p:txBody>
        </p:sp>
      </p:grpSp>
      <p:pic>
        <p:nvPicPr>
          <p:cNvPr id="23" name="Picture 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722067" y="3302970"/>
            <a:ext cx="3027394" cy="302739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grpSp>
        <p:nvGrpSpPr>
          <p:cNvPr id="9" name="Group 9"/>
          <p:cNvGrpSpPr/>
          <p:nvPr/>
        </p:nvGrpSpPr>
        <p:grpSpPr>
          <a:xfrm>
            <a:off x="11940140" y="8120631"/>
            <a:ext cx="5917338" cy="1469907"/>
            <a:chOff x="0" y="0"/>
            <a:chExt cx="8182453" cy="2261154"/>
          </a:xfrm>
        </p:grpSpPr>
        <p:sp>
          <p:nvSpPr>
            <p:cNvPr id="10" name="Freeform 10"/>
            <p:cNvSpPr/>
            <p:nvPr/>
          </p:nvSpPr>
          <p:spPr>
            <a:xfrm>
              <a:off x="0" y="0"/>
              <a:ext cx="8182452" cy="2261154"/>
            </a:xfrm>
            <a:custGeom>
              <a:avLst/>
              <a:gdLst/>
              <a:ahLst/>
              <a:cxnLst/>
              <a:rect l="l" t="t" r="r" b="b"/>
              <a:pathLst>
                <a:path w="8182452" h="2261154">
                  <a:moveTo>
                    <a:pt x="43664" y="0"/>
                  </a:moveTo>
                  <a:lnTo>
                    <a:pt x="8138788" y="0"/>
                  </a:lnTo>
                  <a:cubicBezTo>
                    <a:pt x="8150368" y="0"/>
                    <a:pt x="8161475" y="4600"/>
                    <a:pt x="8169663" y="12789"/>
                  </a:cubicBezTo>
                  <a:cubicBezTo>
                    <a:pt x="8177852" y="20978"/>
                    <a:pt x="8182452" y="32084"/>
                    <a:pt x="8182452" y="43664"/>
                  </a:cubicBezTo>
                  <a:lnTo>
                    <a:pt x="8182452" y="2217490"/>
                  </a:lnTo>
                  <a:cubicBezTo>
                    <a:pt x="8182452" y="2229070"/>
                    <a:pt x="8177852" y="2240177"/>
                    <a:pt x="8169663" y="2248365"/>
                  </a:cubicBezTo>
                  <a:cubicBezTo>
                    <a:pt x="8161475" y="2256554"/>
                    <a:pt x="8150368" y="2261154"/>
                    <a:pt x="8138788" y="2261154"/>
                  </a:cubicBezTo>
                  <a:lnTo>
                    <a:pt x="43664" y="2261154"/>
                  </a:lnTo>
                  <a:cubicBezTo>
                    <a:pt x="32084" y="2261154"/>
                    <a:pt x="20978" y="2256554"/>
                    <a:pt x="12789" y="2248365"/>
                  </a:cubicBezTo>
                  <a:cubicBezTo>
                    <a:pt x="4600" y="2240177"/>
                    <a:pt x="0" y="2229070"/>
                    <a:pt x="0" y="2217490"/>
                  </a:cubicBezTo>
                  <a:lnTo>
                    <a:pt x="0" y="43664"/>
                  </a:lnTo>
                  <a:cubicBezTo>
                    <a:pt x="0" y="32084"/>
                    <a:pt x="4600" y="20978"/>
                    <a:pt x="12789" y="12789"/>
                  </a:cubicBezTo>
                  <a:cubicBezTo>
                    <a:pt x="20978" y="4600"/>
                    <a:pt x="32084" y="0"/>
                    <a:pt x="43664" y="0"/>
                  </a:cubicBezTo>
                  <a:close/>
                </a:path>
              </a:pathLst>
            </a:custGeom>
            <a:solidFill>
              <a:srgbClr val="F4F4F4"/>
            </a:solidFill>
            <a:ln cap="rnd">
              <a:noFill/>
              <a:prstDash val="sysDot"/>
              <a:round/>
            </a:ln>
          </p:spPr>
        </p:sp>
        <p:sp>
          <p:nvSpPr>
            <p:cNvPr id="11" name="TextBox 11"/>
            <p:cNvSpPr txBox="1"/>
            <p:nvPr/>
          </p:nvSpPr>
          <p:spPr>
            <a:xfrm>
              <a:off x="0" y="-28575"/>
              <a:ext cx="8182453" cy="2289729"/>
            </a:xfrm>
            <a:prstGeom prst="rect">
              <a:avLst/>
            </a:prstGeom>
          </p:spPr>
          <p:txBody>
            <a:bodyPr lIns="244777" tIns="244777" rIns="244777" bIns="244777" rtlCol="0" anchor="ctr"/>
            <a:lstStyle/>
            <a:p>
              <a:pPr algn="l">
                <a:lnSpc>
                  <a:spcPts val="2799"/>
                </a:lnSpc>
              </a:pPr>
              <a:r>
                <a:rPr lang="en-US" sz="1999" b="1" dirty="0">
                  <a:solidFill>
                    <a:srgbClr val="000000"/>
                  </a:solidFill>
                  <a:latin typeface="Montserrat Bold"/>
                  <a:ea typeface="Montserrat Bold"/>
                  <a:cs typeface="Montserrat Bold"/>
                  <a:sym typeface="Montserrat Bold"/>
                </a:rPr>
                <a:t>A</a:t>
              </a:r>
              <a:r>
                <a:rPr lang="en-US" sz="1999" b="1" dirty="0" smtClean="0">
                  <a:solidFill>
                    <a:srgbClr val="000000"/>
                  </a:solidFill>
                  <a:latin typeface="Montserrat Bold"/>
                  <a:ea typeface="Montserrat Bold"/>
                  <a:cs typeface="Montserrat Bold"/>
                  <a:sym typeface="Montserrat Bold"/>
                </a:rPr>
                <a:t> </a:t>
              </a:r>
              <a:r>
                <a:rPr lang="en-US" sz="1999" b="1" dirty="0">
                  <a:solidFill>
                    <a:srgbClr val="000000"/>
                  </a:solidFill>
                  <a:latin typeface="Montserrat Bold"/>
                  <a:ea typeface="Montserrat Bold"/>
                  <a:cs typeface="Montserrat Bold"/>
                  <a:sym typeface="Montserrat Bold"/>
                </a:rPr>
                <a:t>QUAILIFIED PLASTICS TECHNOLOGIST HAVING 27 YEARS EXPERIENCE IN PLASTICS </a:t>
              </a:r>
              <a:r>
                <a:rPr lang="en-US" sz="1999" b="1" dirty="0" smtClean="0">
                  <a:solidFill>
                    <a:srgbClr val="000000"/>
                  </a:solidFill>
                  <a:latin typeface="Montserrat Bold"/>
                  <a:ea typeface="Montserrat Bold"/>
                  <a:cs typeface="Montserrat Bold"/>
                  <a:sym typeface="Montserrat Bold"/>
                </a:rPr>
                <a:t>TECHNOLOGY</a:t>
              </a:r>
              <a:endParaRPr lang="en-US" sz="1999" b="1" dirty="0">
                <a:solidFill>
                  <a:srgbClr val="000000"/>
                </a:solidFill>
                <a:latin typeface="Montserrat Bold"/>
                <a:ea typeface="Montserrat Bold"/>
                <a:cs typeface="Montserrat Bold"/>
                <a:sym typeface="Montserrat Bold"/>
              </a:endParaRPr>
            </a:p>
          </p:txBody>
        </p:sp>
      </p:grpSp>
      <p:grpSp>
        <p:nvGrpSpPr>
          <p:cNvPr id="12" name="Group 12"/>
          <p:cNvGrpSpPr/>
          <p:nvPr/>
        </p:nvGrpSpPr>
        <p:grpSpPr>
          <a:xfrm>
            <a:off x="0" y="2330392"/>
            <a:ext cx="7431310" cy="1274058"/>
            <a:chOff x="0" y="0"/>
            <a:chExt cx="2133880" cy="335554"/>
          </a:xfrm>
        </p:grpSpPr>
        <p:sp>
          <p:nvSpPr>
            <p:cNvPr id="13" name="Freeform 13"/>
            <p:cNvSpPr/>
            <p:nvPr/>
          </p:nvSpPr>
          <p:spPr>
            <a:xfrm>
              <a:off x="0" y="0"/>
              <a:ext cx="2133880" cy="335554"/>
            </a:xfrm>
            <a:custGeom>
              <a:avLst/>
              <a:gdLst/>
              <a:ahLst/>
              <a:cxnLst/>
              <a:rect l="l" t="t" r="r" b="b"/>
              <a:pathLst>
                <a:path w="2133880" h="335554">
                  <a:moveTo>
                    <a:pt x="28666" y="0"/>
                  </a:moveTo>
                  <a:lnTo>
                    <a:pt x="2105213" y="0"/>
                  </a:lnTo>
                  <a:cubicBezTo>
                    <a:pt x="2121045" y="0"/>
                    <a:pt x="2133880" y="12834"/>
                    <a:pt x="2133880" y="28666"/>
                  </a:cubicBezTo>
                  <a:lnTo>
                    <a:pt x="2133880" y="306888"/>
                  </a:lnTo>
                  <a:cubicBezTo>
                    <a:pt x="2133880" y="314491"/>
                    <a:pt x="2130859" y="321782"/>
                    <a:pt x="2125483" y="327158"/>
                  </a:cubicBezTo>
                  <a:cubicBezTo>
                    <a:pt x="2120107" y="332534"/>
                    <a:pt x="2112816" y="335554"/>
                    <a:pt x="2105213" y="335554"/>
                  </a:cubicBezTo>
                  <a:lnTo>
                    <a:pt x="28666" y="335554"/>
                  </a:lnTo>
                  <a:cubicBezTo>
                    <a:pt x="21064" y="335554"/>
                    <a:pt x="13772" y="332534"/>
                    <a:pt x="8396" y="327158"/>
                  </a:cubicBezTo>
                  <a:cubicBezTo>
                    <a:pt x="3020" y="321782"/>
                    <a:pt x="0" y="314491"/>
                    <a:pt x="0" y="306888"/>
                  </a:cubicBezTo>
                  <a:lnTo>
                    <a:pt x="0" y="28666"/>
                  </a:lnTo>
                  <a:cubicBezTo>
                    <a:pt x="0" y="21064"/>
                    <a:pt x="3020" y="13772"/>
                    <a:pt x="8396" y="8396"/>
                  </a:cubicBezTo>
                  <a:cubicBezTo>
                    <a:pt x="13772" y="3020"/>
                    <a:pt x="21064" y="0"/>
                    <a:pt x="28666" y="0"/>
                  </a:cubicBezTo>
                  <a:close/>
                </a:path>
              </a:pathLst>
            </a:custGeom>
            <a:solidFill>
              <a:srgbClr val="FF0000"/>
            </a:solidFill>
          </p:spPr>
        </p:sp>
        <p:sp>
          <p:nvSpPr>
            <p:cNvPr id="14" name="TextBox 14"/>
            <p:cNvSpPr txBox="1"/>
            <p:nvPr/>
          </p:nvSpPr>
          <p:spPr>
            <a:xfrm>
              <a:off x="0" y="-47625"/>
              <a:ext cx="2133880" cy="383179"/>
            </a:xfrm>
            <a:prstGeom prst="rect">
              <a:avLst/>
            </a:prstGeom>
          </p:spPr>
          <p:txBody>
            <a:bodyPr lIns="50800" tIns="50800" rIns="50800" bIns="50800" rtlCol="0" anchor="ctr"/>
            <a:lstStyle/>
            <a:p>
              <a:pPr algn="ctr">
                <a:lnSpc>
                  <a:spcPts val="3639"/>
                </a:lnSpc>
              </a:pPr>
              <a:endParaRPr/>
            </a:p>
          </p:txBody>
        </p:sp>
      </p:grpSp>
      <p:sp>
        <p:nvSpPr>
          <p:cNvPr id="15" name="AutoShape 15"/>
          <p:cNvSpPr/>
          <p:nvPr/>
        </p:nvSpPr>
        <p:spPr>
          <a:xfrm>
            <a:off x="0" y="3017919"/>
            <a:ext cx="885381" cy="0"/>
          </a:xfrm>
          <a:prstGeom prst="line">
            <a:avLst/>
          </a:prstGeom>
          <a:ln w="85725" cap="flat">
            <a:solidFill>
              <a:srgbClr val="FFFFFF"/>
            </a:solidFill>
            <a:prstDash val="solid"/>
            <a:headEnd type="none" w="sm" len="sm"/>
            <a:tailEnd type="none" w="sm" len="sm"/>
          </a:ln>
        </p:spPr>
      </p:sp>
      <p:sp>
        <p:nvSpPr>
          <p:cNvPr id="16" name="Freeform 16"/>
          <p:cNvSpPr/>
          <p:nvPr/>
        </p:nvSpPr>
        <p:spPr>
          <a:xfrm>
            <a:off x="14312580" y="522611"/>
            <a:ext cx="3544898" cy="1018687"/>
          </a:xfrm>
          <a:custGeom>
            <a:avLst/>
            <a:gdLst/>
            <a:ahLst/>
            <a:cxnLst/>
            <a:rect l="l" t="t" r="r" b="b"/>
            <a:pathLst>
              <a:path w="3544898" h="1018687">
                <a:moveTo>
                  <a:pt x="0" y="0"/>
                </a:moveTo>
                <a:lnTo>
                  <a:pt x="3544898" y="0"/>
                </a:lnTo>
                <a:lnTo>
                  <a:pt x="3544898" y="1018687"/>
                </a:lnTo>
                <a:lnTo>
                  <a:pt x="0" y="1018687"/>
                </a:lnTo>
                <a:lnTo>
                  <a:pt x="0" y="0"/>
                </a:lnTo>
                <a:close/>
              </a:path>
            </a:pathLst>
          </a:custGeom>
          <a:blipFill>
            <a:blip r:embed="rId5"/>
            <a:stretch>
              <a:fillRect l="-31354" t="-192761" r="-31354" b="-192761"/>
            </a:stretch>
          </a:blipFill>
        </p:spPr>
      </p:sp>
      <p:sp>
        <p:nvSpPr>
          <p:cNvPr id="17" name="TextBox 17"/>
          <p:cNvSpPr txBox="1"/>
          <p:nvPr/>
        </p:nvSpPr>
        <p:spPr>
          <a:xfrm>
            <a:off x="1132689" y="2533716"/>
            <a:ext cx="8308333" cy="829310"/>
          </a:xfrm>
          <a:prstGeom prst="rect">
            <a:avLst/>
          </a:prstGeom>
        </p:spPr>
        <p:txBody>
          <a:bodyPr lIns="0" tIns="0" rIns="0" bIns="0" rtlCol="0" anchor="t">
            <a:spAutoFit/>
          </a:bodyPr>
          <a:lstStyle/>
          <a:p>
            <a:pPr algn="l">
              <a:lnSpc>
                <a:spcPts val="6759"/>
              </a:lnSpc>
            </a:pPr>
            <a:r>
              <a:rPr lang="en-US" sz="5199" b="1">
                <a:solidFill>
                  <a:srgbClr val="000000"/>
                </a:solidFill>
                <a:latin typeface="Montserrat Bold"/>
                <a:ea typeface="Montserrat Bold"/>
                <a:cs typeface="Montserrat Bold"/>
                <a:sym typeface="Montserrat Bold"/>
              </a:rPr>
              <a:t>Introduction</a:t>
            </a:r>
          </a:p>
        </p:txBody>
      </p:sp>
      <p:sp>
        <p:nvSpPr>
          <p:cNvPr id="18" name="TextBox 18"/>
          <p:cNvSpPr txBox="1"/>
          <p:nvPr/>
        </p:nvSpPr>
        <p:spPr>
          <a:xfrm>
            <a:off x="1028700" y="4027851"/>
            <a:ext cx="7793454" cy="1776992"/>
          </a:xfrm>
          <a:prstGeom prst="rect">
            <a:avLst/>
          </a:prstGeom>
        </p:spPr>
        <p:txBody>
          <a:bodyPr lIns="0" tIns="0" rIns="0" bIns="0" rtlCol="0" anchor="t">
            <a:spAutoFit/>
          </a:bodyPr>
          <a:lstStyle/>
          <a:p>
            <a:pPr algn="l">
              <a:lnSpc>
                <a:spcPts val="3539"/>
              </a:lnSpc>
            </a:pPr>
            <a:r>
              <a:rPr lang="en-US" sz="2359" b="1">
                <a:solidFill>
                  <a:srgbClr val="000000"/>
                </a:solidFill>
                <a:latin typeface="Montserrat Semi-Bold"/>
                <a:ea typeface="Montserrat Semi-Bold"/>
                <a:cs typeface="Montserrat Semi-Bold"/>
                <a:sym typeface="Montserrat Semi-Bold"/>
              </a:rPr>
              <a:t>Magnum Wonderplast is a leading manufacturing firm specializing in high-quality products for the automotive industry and advanced moulding solutions.</a:t>
            </a:r>
          </a:p>
        </p:txBody>
      </p:sp>
      <p:sp>
        <p:nvSpPr>
          <p:cNvPr id="19" name="TextBox 19"/>
          <p:cNvSpPr txBox="1"/>
          <p:nvPr/>
        </p:nvSpPr>
        <p:spPr>
          <a:xfrm>
            <a:off x="1415692" y="6529843"/>
            <a:ext cx="7077693" cy="974626"/>
          </a:xfrm>
          <a:prstGeom prst="rect">
            <a:avLst/>
          </a:prstGeom>
        </p:spPr>
        <p:txBody>
          <a:bodyPr wrap="square" lIns="0" tIns="0" rIns="0" bIns="0" rtlCol="0" anchor="t">
            <a:spAutoFit/>
          </a:bodyPr>
          <a:lstStyle/>
          <a:p>
            <a:pPr>
              <a:lnSpc>
                <a:spcPts val="3808"/>
              </a:lnSpc>
            </a:pPr>
            <a:r>
              <a:rPr lang="en-US" sz="2539" b="1" dirty="0">
                <a:solidFill>
                  <a:srgbClr val="000000"/>
                </a:solidFill>
                <a:latin typeface="Montserrat Semi-Bold"/>
                <a:ea typeface="Montserrat Semi-Bold"/>
                <a:cs typeface="Montserrat Semi-Bold"/>
                <a:sym typeface="Montserrat Semi-Bold"/>
              </a:rPr>
              <a:t>IATF – 16949:2016 | MACE </a:t>
            </a:r>
            <a:r>
              <a:rPr lang="en-US" sz="2539" b="1" dirty="0" smtClean="0">
                <a:solidFill>
                  <a:srgbClr val="000000"/>
                </a:solidFill>
                <a:latin typeface="Montserrat Semi-Bold"/>
                <a:ea typeface="Montserrat Semi-Bold"/>
                <a:cs typeface="Montserrat Semi-Bold"/>
                <a:sym typeface="Montserrat Semi-Bold"/>
              </a:rPr>
              <a:t>GREEN | </a:t>
            </a:r>
          </a:p>
          <a:p>
            <a:pPr>
              <a:lnSpc>
                <a:spcPts val="3808"/>
              </a:lnSpc>
            </a:pPr>
            <a:r>
              <a:rPr lang="en-US" sz="2539" b="1" dirty="0" smtClean="0">
                <a:solidFill>
                  <a:srgbClr val="000000"/>
                </a:solidFill>
                <a:latin typeface="Montserrat Semi-Bold"/>
                <a:ea typeface="Montserrat Semi-Bold"/>
                <a:cs typeface="Montserrat Semi-Bold"/>
                <a:sym typeface="Montserrat Semi-Bold"/>
              </a:rPr>
              <a:t>ISO </a:t>
            </a:r>
            <a:r>
              <a:rPr lang="en-US" sz="2539" b="1" dirty="0">
                <a:solidFill>
                  <a:srgbClr val="000000"/>
                </a:solidFill>
                <a:latin typeface="Montserrat Semi-Bold"/>
                <a:ea typeface="Montserrat Semi-Bold"/>
                <a:cs typeface="Montserrat Semi-Bold"/>
                <a:sym typeface="Montserrat Semi-Bold"/>
              </a:rPr>
              <a:t>– 14001:2015 | ZED GOLD | CERITIFIED</a:t>
            </a:r>
          </a:p>
        </p:txBody>
      </p:sp>
      <p:grpSp>
        <p:nvGrpSpPr>
          <p:cNvPr id="8" name="Group 7"/>
          <p:cNvGrpSpPr/>
          <p:nvPr/>
        </p:nvGrpSpPr>
        <p:grpSpPr>
          <a:xfrm>
            <a:off x="11940140" y="7277100"/>
            <a:ext cx="5917337" cy="824339"/>
            <a:chOff x="2191747" y="9552046"/>
            <a:chExt cx="4742453" cy="824339"/>
          </a:xfrm>
        </p:grpSpPr>
        <p:grpSp>
          <p:nvGrpSpPr>
            <p:cNvPr id="21" name="Group 2"/>
            <p:cNvGrpSpPr/>
            <p:nvPr/>
          </p:nvGrpSpPr>
          <p:grpSpPr>
            <a:xfrm>
              <a:off x="2191747" y="9552046"/>
              <a:ext cx="4742453" cy="824339"/>
              <a:chOff x="0" y="0"/>
              <a:chExt cx="2759934" cy="387136"/>
            </a:xfrm>
          </p:grpSpPr>
          <p:sp>
            <p:nvSpPr>
              <p:cNvPr id="22" name="Freeform 3"/>
              <p:cNvSpPr/>
              <p:nvPr/>
            </p:nvSpPr>
            <p:spPr>
              <a:xfrm>
                <a:off x="0" y="0"/>
                <a:ext cx="2759934" cy="387136"/>
              </a:xfrm>
              <a:custGeom>
                <a:avLst/>
                <a:gdLst/>
                <a:ahLst/>
                <a:cxnLst/>
                <a:rect l="l" t="t" r="r" b="b"/>
                <a:pathLst>
                  <a:path w="2759934" h="387136">
                    <a:moveTo>
                      <a:pt x="11821" y="0"/>
                    </a:moveTo>
                    <a:lnTo>
                      <a:pt x="2748113" y="0"/>
                    </a:lnTo>
                    <a:cubicBezTo>
                      <a:pt x="2754642" y="0"/>
                      <a:pt x="2759934" y="5292"/>
                      <a:pt x="2759934" y="11821"/>
                    </a:cubicBezTo>
                    <a:lnTo>
                      <a:pt x="2759934" y="375315"/>
                    </a:lnTo>
                    <a:cubicBezTo>
                      <a:pt x="2759934" y="378450"/>
                      <a:pt x="2758689" y="381457"/>
                      <a:pt x="2756472" y="383674"/>
                    </a:cubicBezTo>
                    <a:cubicBezTo>
                      <a:pt x="2754255" y="385890"/>
                      <a:pt x="2751248" y="387136"/>
                      <a:pt x="2748113" y="387136"/>
                    </a:cubicBezTo>
                    <a:lnTo>
                      <a:pt x="11821" y="387136"/>
                    </a:lnTo>
                    <a:cubicBezTo>
                      <a:pt x="5292" y="387136"/>
                      <a:pt x="0" y="381844"/>
                      <a:pt x="0" y="375315"/>
                    </a:cubicBezTo>
                    <a:lnTo>
                      <a:pt x="0" y="11821"/>
                    </a:lnTo>
                    <a:cubicBezTo>
                      <a:pt x="0" y="5292"/>
                      <a:pt x="5292" y="0"/>
                      <a:pt x="11821" y="0"/>
                    </a:cubicBezTo>
                    <a:close/>
                  </a:path>
                </a:pathLst>
              </a:custGeom>
              <a:solidFill>
                <a:srgbClr val="FF0000"/>
              </a:solidFill>
            </p:spPr>
          </p:sp>
          <p:sp>
            <p:nvSpPr>
              <p:cNvPr id="24" name="TextBox 4"/>
              <p:cNvSpPr txBox="1"/>
              <p:nvPr/>
            </p:nvSpPr>
            <p:spPr>
              <a:xfrm>
                <a:off x="0" y="-47625"/>
                <a:ext cx="2759934" cy="434761"/>
              </a:xfrm>
              <a:prstGeom prst="rect">
                <a:avLst/>
              </a:prstGeom>
            </p:spPr>
            <p:txBody>
              <a:bodyPr lIns="50800" tIns="50800" rIns="50800" bIns="50800" rtlCol="0" anchor="ctr"/>
              <a:lstStyle/>
              <a:p>
                <a:pPr algn="ctr">
                  <a:lnSpc>
                    <a:spcPts val="3639"/>
                  </a:lnSpc>
                </a:pPr>
                <a:endParaRPr sz="2400"/>
              </a:p>
            </p:txBody>
          </p:sp>
        </p:grpSp>
        <p:sp>
          <p:nvSpPr>
            <p:cNvPr id="7" name="Rectangle 6"/>
            <p:cNvSpPr/>
            <p:nvPr/>
          </p:nvSpPr>
          <p:spPr>
            <a:xfrm>
              <a:off x="2191747" y="9565907"/>
              <a:ext cx="4742453" cy="810478"/>
            </a:xfrm>
            <a:prstGeom prst="rect">
              <a:avLst/>
            </a:prstGeom>
          </p:spPr>
          <p:txBody>
            <a:bodyPr wrap="square">
              <a:spAutoFit/>
            </a:bodyPr>
            <a:lstStyle/>
            <a:p>
              <a:pPr>
                <a:lnSpc>
                  <a:spcPts val="2799"/>
                </a:lnSpc>
              </a:pPr>
              <a:r>
                <a:rPr lang="en-US" sz="2400" b="1" dirty="0">
                  <a:solidFill>
                    <a:schemeClr val="bg1"/>
                  </a:solidFill>
                  <a:latin typeface="Montserrat Bold"/>
                  <a:ea typeface="Montserrat Bold"/>
                  <a:cs typeface="Montserrat Bold"/>
                  <a:sym typeface="Montserrat Bold"/>
                </a:rPr>
                <a:t>MR. RAJIV KUMAR TREHAN</a:t>
              </a:r>
            </a:p>
            <a:p>
              <a:pPr>
                <a:lnSpc>
                  <a:spcPts val="2799"/>
                </a:lnSpc>
              </a:pPr>
              <a:r>
                <a:rPr lang="en-US" sz="2400" b="1" dirty="0">
                  <a:solidFill>
                    <a:schemeClr val="bg1"/>
                  </a:solidFill>
                  <a:latin typeface="Montserrat Bold"/>
                  <a:ea typeface="Montserrat Bold"/>
                  <a:cs typeface="Montserrat Bold"/>
                  <a:sym typeface="Montserrat Bold"/>
                </a:rPr>
                <a:t>FOUNDER &amp; MANAGING DIRECTOR</a:t>
              </a:r>
              <a:endParaRPr lang="en-US" sz="2400" b="1" dirty="0">
                <a:solidFill>
                  <a:schemeClr val="bg1"/>
                </a:solidFill>
                <a:latin typeface="Montserrat Bold"/>
                <a:ea typeface="Montserrat Bold"/>
                <a:cs typeface="Montserrat Bold"/>
                <a:sym typeface="Montserrat Bold"/>
              </a:endParaRPr>
            </a:p>
          </p:txBody>
        </p:sp>
      </p:gr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Freeform 2"/>
          <p:cNvSpPr/>
          <p:nvPr/>
        </p:nvSpPr>
        <p:spPr>
          <a:xfrm>
            <a:off x="8333203" y="3107020"/>
            <a:ext cx="1621594" cy="1621594"/>
          </a:xfrm>
          <a:custGeom>
            <a:avLst/>
            <a:gdLst/>
            <a:ahLst/>
            <a:cxnLst/>
            <a:rect l="l" t="t" r="r" b="b"/>
            <a:pathLst>
              <a:path w="1621594" h="1621594">
                <a:moveTo>
                  <a:pt x="0" y="0"/>
                </a:moveTo>
                <a:lnTo>
                  <a:pt x="1621594" y="0"/>
                </a:lnTo>
                <a:lnTo>
                  <a:pt x="1621594" y="1621594"/>
                </a:lnTo>
                <a:lnTo>
                  <a:pt x="0" y="1621594"/>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3" name="Freeform 3"/>
          <p:cNvSpPr/>
          <p:nvPr/>
        </p:nvSpPr>
        <p:spPr>
          <a:xfrm>
            <a:off x="8333203" y="6966374"/>
            <a:ext cx="1621594" cy="1621594"/>
          </a:xfrm>
          <a:custGeom>
            <a:avLst/>
            <a:gdLst/>
            <a:ahLst/>
            <a:cxnLst/>
            <a:rect l="l" t="t" r="r" b="b"/>
            <a:pathLst>
              <a:path w="1621594" h="1621594">
                <a:moveTo>
                  <a:pt x="0" y="0"/>
                </a:moveTo>
                <a:lnTo>
                  <a:pt x="1621594" y="0"/>
                </a:lnTo>
                <a:lnTo>
                  <a:pt x="1621594" y="1621594"/>
                </a:lnTo>
                <a:lnTo>
                  <a:pt x="0" y="1621594"/>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grpSp>
        <p:nvGrpSpPr>
          <p:cNvPr id="4" name="Group 4"/>
          <p:cNvGrpSpPr/>
          <p:nvPr/>
        </p:nvGrpSpPr>
        <p:grpSpPr>
          <a:xfrm>
            <a:off x="0" y="0"/>
            <a:ext cx="9144000" cy="10287000"/>
            <a:chOff x="0" y="0"/>
            <a:chExt cx="2408296" cy="2709333"/>
          </a:xfrm>
        </p:grpSpPr>
        <p:sp>
          <p:nvSpPr>
            <p:cNvPr id="5" name="Freeform 5"/>
            <p:cNvSpPr/>
            <p:nvPr/>
          </p:nvSpPr>
          <p:spPr>
            <a:xfrm>
              <a:off x="0" y="0"/>
              <a:ext cx="2408296" cy="2709333"/>
            </a:xfrm>
            <a:custGeom>
              <a:avLst/>
              <a:gdLst/>
              <a:ahLst/>
              <a:cxnLst/>
              <a:rect l="l" t="t" r="r" b="b"/>
              <a:pathLst>
                <a:path w="2408296" h="2709333">
                  <a:moveTo>
                    <a:pt x="0" y="0"/>
                  </a:moveTo>
                  <a:lnTo>
                    <a:pt x="2408296" y="0"/>
                  </a:lnTo>
                  <a:lnTo>
                    <a:pt x="2408296" y="2709333"/>
                  </a:lnTo>
                  <a:lnTo>
                    <a:pt x="0" y="2709333"/>
                  </a:lnTo>
                  <a:close/>
                </a:path>
              </a:pathLst>
            </a:custGeom>
            <a:solidFill>
              <a:srgbClr val="FFFFFF"/>
            </a:solidFill>
          </p:spPr>
        </p:sp>
        <p:sp>
          <p:nvSpPr>
            <p:cNvPr id="6" name="TextBox 6"/>
            <p:cNvSpPr txBox="1"/>
            <p:nvPr/>
          </p:nvSpPr>
          <p:spPr>
            <a:xfrm>
              <a:off x="0" y="-38100"/>
              <a:ext cx="2408296" cy="2747433"/>
            </a:xfrm>
            <a:prstGeom prst="rect">
              <a:avLst/>
            </a:prstGeom>
          </p:spPr>
          <p:txBody>
            <a:bodyPr lIns="50800" tIns="50800" rIns="50800" bIns="50800" rtlCol="0" anchor="ctr"/>
            <a:lstStyle/>
            <a:p>
              <a:pPr algn="ctr">
                <a:lnSpc>
                  <a:spcPts val="2100"/>
                </a:lnSpc>
              </a:pPr>
              <a:endParaRPr/>
            </a:p>
          </p:txBody>
        </p:sp>
      </p:grpSp>
      <p:sp>
        <p:nvSpPr>
          <p:cNvPr id="7" name="Freeform 7"/>
          <p:cNvSpPr/>
          <p:nvPr/>
        </p:nvSpPr>
        <p:spPr>
          <a:xfrm>
            <a:off x="8333203" y="5014364"/>
            <a:ext cx="1621594" cy="1621594"/>
          </a:xfrm>
          <a:custGeom>
            <a:avLst/>
            <a:gdLst/>
            <a:ahLst/>
            <a:cxnLst/>
            <a:rect l="l" t="t" r="r" b="b"/>
            <a:pathLst>
              <a:path w="1621594" h="1621594">
                <a:moveTo>
                  <a:pt x="0" y="0"/>
                </a:moveTo>
                <a:lnTo>
                  <a:pt x="1621594" y="0"/>
                </a:lnTo>
                <a:lnTo>
                  <a:pt x="1621594" y="1621593"/>
                </a:lnTo>
                <a:lnTo>
                  <a:pt x="0" y="1621593"/>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8" name="Freeform 8"/>
          <p:cNvSpPr/>
          <p:nvPr/>
        </p:nvSpPr>
        <p:spPr>
          <a:xfrm>
            <a:off x="14312580" y="522611"/>
            <a:ext cx="3544898" cy="1018687"/>
          </a:xfrm>
          <a:custGeom>
            <a:avLst/>
            <a:gdLst/>
            <a:ahLst/>
            <a:cxnLst/>
            <a:rect l="l" t="t" r="r" b="b"/>
            <a:pathLst>
              <a:path w="3544898" h="1018687">
                <a:moveTo>
                  <a:pt x="0" y="0"/>
                </a:moveTo>
                <a:lnTo>
                  <a:pt x="3544898" y="0"/>
                </a:lnTo>
                <a:lnTo>
                  <a:pt x="3544898" y="1018687"/>
                </a:lnTo>
                <a:lnTo>
                  <a:pt x="0" y="1018687"/>
                </a:lnTo>
                <a:lnTo>
                  <a:pt x="0" y="0"/>
                </a:lnTo>
                <a:close/>
              </a:path>
            </a:pathLst>
          </a:custGeom>
          <a:blipFill>
            <a:blip r:embed="rId4"/>
            <a:stretch>
              <a:fillRect l="-31354" t="-192761" r="-31354" b="-192761"/>
            </a:stretch>
          </a:blipFill>
        </p:spPr>
      </p:sp>
      <p:grpSp>
        <p:nvGrpSpPr>
          <p:cNvPr id="9" name="Group 9"/>
          <p:cNvGrpSpPr/>
          <p:nvPr/>
        </p:nvGrpSpPr>
        <p:grpSpPr>
          <a:xfrm>
            <a:off x="9144000" y="4852439"/>
            <a:ext cx="3086100" cy="1861084"/>
            <a:chOff x="0" y="0"/>
            <a:chExt cx="812800" cy="490162"/>
          </a:xfrm>
        </p:grpSpPr>
        <p:sp>
          <p:nvSpPr>
            <p:cNvPr id="10" name="Freeform 10"/>
            <p:cNvSpPr/>
            <p:nvPr/>
          </p:nvSpPr>
          <p:spPr>
            <a:xfrm>
              <a:off x="0" y="0"/>
              <a:ext cx="812800" cy="490162"/>
            </a:xfrm>
            <a:custGeom>
              <a:avLst/>
              <a:gdLst/>
              <a:ahLst/>
              <a:cxnLst/>
              <a:rect l="l" t="t" r="r" b="b"/>
              <a:pathLst>
                <a:path w="812800" h="490162">
                  <a:moveTo>
                    <a:pt x="0" y="0"/>
                  </a:moveTo>
                  <a:lnTo>
                    <a:pt x="812800" y="0"/>
                  </a:lnTo>
                  <a:lnTo>
                    <a:pt x="812800" y="490162"/>
                  </a:lnTo>
                  <a:lnTo>
                    <a:pt x="0" y="490162"/>
                  </a:lnTo>
                  <a:close/>
                </a:path>
              </a:pathLst>
            </a:custGeom>
            <a:solidFill>
              <a:srgbClr val="F4F4F4"/>
            </a:solidFill>
          </p:spPr>
        </p:sp>
        <p:sp>
          <p:nvSpPr>
            <p:cNvPr id="11" name="TextBox 11"/>
            <p:cNvSpPr txBox="1"/>
            <p:nvPr/>
          </p:nvSpPr>
          <p:spPr>
            <a:xfrm>
              <a:off x="0" y="-47625"/>
              <a:ext cx="812800" cy="537787"/>
            </a:xfrm>
            <a:prstGeom prst="rect">
              <a:avLst/>
            </a:prstGeom>
          </p:spPr>
          <p:txBody>
            <a:bodyPr lIns="50800" tIns="50800" rIns="50800" bIns="50800" rtlCol="0" anchor="ctr"/>
            <a:lstStyle/>
            <a:p>
              <a:pPr algn="ctr">
                <a:lnSpc>
                  <a:spcPts val="3639"/>
                </a:lnSpc>
              </a:pPr>
              <a:endParaRPr/>
            </a:p>
          </p:txBody>
        </p:sp>
      </p:grpSp>
      <p:grpSp>
        <p:nvGrpSpPr>
          <p:cNvPr id="12" name="Group 12"/>
          <p:cNvGrpSpPr/>
          <p:nvPr/>
        </p:nvGrpSpPr>
        <p:grpSpPr>
          <a:xfrm>
            <a:off x="809827" y="3498234"/>
            <a:ext cx="7290011" cy="4653854"/>
            <a:chOff x="0" y="0"/>
            <a:chExt cx="9720014" cy="6205139"/>
          </a:xfrm>
        </p:grpSpPr>
        <p:sp>
          <p:nvSpPr>
            <p:cNvPr id="13" name="TextBox 13"/>
            <p:cNvSpPr txBox="1"/>
            <p:nvPr/>
          </p:nvSpPr>
          <p:spPr>
            <a:xfrm>
              <a:off x="2419899" y="0"/>
              <a:ext cx="7300115" cy="736277"/>
            </a:xfrm>
            <a:prstGeom prst="rect">
              <a:avLst/>
            </a:prstGeom>
          </p:spPr>
          <p:txBody>
            <a:bodyPr lIns="0" tIns="0" rIns="0" bIns="0" rtlCol="0" anchor="t">
              <a:spAutoFit/>
            </a:bodyPr>
            <a:lstStyle/>
            <a:p>
              <a:pPr marL="0" lvl="0" indent="0" algn="r">
                <a:lnSpc>
                  <a:spcPts val="4406"/>
                </a:lnSpc>
                <a:spcBef>
                  <a:spcPct val="0"/>
                </a:spcBef>
              </a:pPr>
              <a:r>
                <a:rPr lang="en-US" sz="3671" b="1">
                  <a:solidFill>
                    <a:srgbClr val="000000"/>
                  </a:solidFill>
                  <a:latin typeface="Montserrat Bold"/>
                  <a:ea typeface="Montserrat Bold"/>
                  <a:cs typeface="Montserrat Bold"/>
                  <a:sym typeface="Montserrat Bold"/>
                </a:rPr>
                <a:t>Goal</a:t>
              </a:r>
            </a:p>
          </p:txBody>
        </p:sp>
        <p:sp>
          <p:nvSpPr>
            <p:cNvPr id="14" name="TextBox 14"/>
            <p:cNvSpPr txBox="1"/>
            <p:nvPr/>
          </p:nvSpPr>
          <p:spPr>
            <a:xfrm>
              <a:off x="4606777" y="779139"/>
              <a:ext cx="5113237" cy="390827"/>
            </a:xfrm>
            <a:prstGeom prst="rect">
              <a:avLst/>
            </a:prstGeom>
          </p:spPr>
          <p:txBody>
            <a:bodyPr lIns="0" tIns="0" rIns="0" bIns="0" rtlCol="0" anchor="t">
              <a:spAutoFit/>
            </a:bodyPr>
            <a:lstStyle/>
            <a:p>
              <a:pPr marL="0" lvl="0" indent="0" algn="r">
                <a:lnSpc>
                  <a:spcPts val="2446"/>
                </a:lnSpc>
                <a:spcBef>
                  <a:spcPct val="0"/>
                </a:spcBef>
              </a:pPr>
              <a:r>
                <a:rPr lang="en-US" sz="1747" b="1">
                  <a:solidFill>
                    <a:srgbClr val="000000"/>
                  </a:solidFill>
                  <a:latin typeface="Montserrat Bold"/>
                  <a:ea typeface="Montserrat Bold"/>
                  <a:cs typeface="Montserrat Bold"/>
                  <a:sym typeface="Montserrat Bold"/>
                </a:rPr>
                <a:t>Top 10 Plastics Solution Provider</a:t>
              </a:r>
            </a:p>
          </p:txBody>
        </p:sp>
        <p:sp>
          <p:nvSpPr>
            <p:cNvPr id="15" name="TextBox 15"/>
            <p:cNvSpPr txBox="1"/>
            <p:nvPr/>
          </p:nvSpPr>
          <p:spPr>
            <a:xfrm>
              <a:off x="0" y="1283326"/>
              <a:ext cx="9720014" cy="4921813"/>
            </a:xfrm>
            <a:prstGeom prst="rect">
              <a:avLst/>
            </a:prstGeom>
          </p:spPr>
          <p:txBody>
            <a:bodyPr lIns="0" tIns="0" rIns="0" bIns="0" rtlCol="0" anchor="t">
              <a:spAutoFit/>
            </a:bodyPr>
            <a:lstStyle/>
            <a:p>
              <a:pPr algn="r">
                <a:lnSpc>
                  <a:spcPts val="2446"/>
                </a:lnSpc>
              </a:pPr>
              <a:r>
                <a:rPr lang="en-US" sz="1747" b="1">
                  <a:solidFill>
                    <a:srgbClr val="000000"/>
                  </a:solidFill>
                  <a:latin typeface="Montserrat Medium"/>
                  <a:ea typeface="Montserrat Medium"/>
                  <a:cs typeface="Montserrat Medium"/>
                  <a:sym typeface="Montserrat Medium"/>
                </a:rPr>
                <a:t>Our goal is to be among the top 10 automotive components and solutions providers in the industry. We are committed to delivering high-quality, innovative products that not only meet but exceed customer expectations. Through continuous improvement, we strive to enhance our manufacturing processes, ensuring efficiency and precision at every step.</a:t>
              </a:r>
            </a:p>
            <a:p>
              <a:pPr marL="0" lvl="0" indent="0" algn="r">
                <a:lnSpc>
                  <a:spcPts val="2446"/>
                </a:lnSpc>
                <a:spcBef>
                  <a:spcPct val="0"/>
                </a:spcBef>
              </a:pPr>
              <a:r>
                <a:rPr lang="en-US" sz="1747" b="1">
                  <a:solidFill>
                    <a:srgbClr val="000000"/>
                  </a:solidFill>
                  <a:latin typeface="Montserrat Medium"/>
                  <a:ea typeface="Montserrat Medium"/>
                  <a:cs typeface="Montserrat Medium"/>
                  <a:sym typeface="Montserrat Medium"/>
                </a:rPr>
                <a:t>By fostering a culture of excellence and engaging our skilled workforce, we aim to drive sustainable growth and solidify our position as a trusted partner in the automotive sector. Our dedication to quality, customer satisfaction, and technological advancement propels us towards achieving industry leadership and long-term success.</a:t>
              </a:r>
            </a:p>
          </p:txBody>
        </p:sp>
      </p:grpSp>
      <p:grpSp>
        <p:nvGrpSpPr>
          <p:cNvPr id="16" name="Group 16"/>
          <p:cNvGrpSpPr/>
          <p:nvPr/>
        </p:nvGrpSpPr>
        <p:grpSpPr>
          <a:xfrm>
            <a:off x="10192922" y="1820649"/>
            <a:ext cx="7664556" cy="3795962"/>
            <a:chOff x="0" y="0"/>
            <a:chExt cx="10219408" cy="5061283"/>
          </a:xfrm>
        </p:grpSpPr>
        <p:sp>
          <p:nvSpPr>
            <p:cNvPr id="17" name="TextBox 17"/>
            <p:cNvSpPr txBox="1"/>
            <p:nvPr/>
          </p:nvSpPr>
          <p:spPr>
            <a:xfrm>
              <a:off x="0" y="9525"/>
              <a:ext cx="7782043" cy="748626"/>
            </a:xfrm>
            <a:prstGeom prst="rect">
              <a:avLst/>
            </a:prstGeom>
          </p:spPr>
          <p:txBody>
            <a:bodyPr lIns="0" tIns="0" rIns="0" bIns="0" rtlCol="0" anchor="t">
              <a:spAutoFit/>
            </a:bodyPr>
            <a:lstStyle/>
            <a:p>
              <a:pPr marL="0" lvl="0" indent="0" algn="just">
                <a:lnSpc>
                  <a:spcPts val="4489"/>
                </a:lnSpc>
                <a:spcBef>
                  <a:spcPct val="0"/>
                </a:spcBef>
              </a:pPr>
              <a:r>
                <a:rPr lang="en-US" sz="3741" b="1">
                  <a:solidFill>
                    <a:srgbClr val="000000"/>
                  </a:solidFill>
                  <a:latin typeface="Montserrat Bold"/>
                  <a:ea typeface="Montserrat Bold"/>
                  <a:cs typeface="Montserrat Bold"/>
                  <a:sym typeface="Montserrat Bold"/>
                </a:rPr>
                <a:t>Mission</a:t>
              </a:r>
            </a:p>
          </p:txBody>
        </p:sp>
        <p:sp>
          <p:nvSpPr>
            <p:cNvPr id="18" name="TextBox 18"/>
            <p:cNvSpPr txBox="1"/>
            <p:nvPr/>
          </p:nvSpPr>
          <p:spPr>
            <a:xfrm>
              <a:off x="0" y="783730"/>
              <a:ext cx="8172891" cy="387967"/>
            </a:xfrm>
            <a:prstGeom prst="rect">
              <a:avLst/>
            </a:prstGeom>
          </p:spPr>
          <p:txBody>
            <a:bodyPr lIns="0" tIns="0" rIns="0" bIns="0" rtlCol="0" anchor="t">
              <a:spAutoFit/>
            </a:bodyPr>
            <a:lstStyle/>
            <a:p>
              <a:pPr marL="0" lvl="0" indent="0" algn="l">
                <a:lnSpc>
                  <a:spcPts val="2492"/>
                </a:lnSpc>
                <a:spcBef>
                  <a:spcPct val="0"/>
                </a:spcBef>
              </a:pPr>
              <a:r>
                <a:rPr lang="en-US" sz="1780" b="1">
                  <a:solidFill>
                    <a:srgbClr val="000000"/>
                  </a:solidFill>
                  <a:latin typeface="Montserrat Bold"/>
                  <a:ea typeface="Montserrat Bold"/>
                  <a:cs typeface="Montserrat Bold"/>
                  <a:sym typeface="Montserrat Bold"/>
                </a:rPr>
                <a:t>Serving Customers Through Continuous Innovation</a:t>
              </a:r>
            </a:p>
          </p:txBody>
        </p:sp>
        <p:sp>
          <p:nvSpPr>
            <p:cNvPr id="19" name="TextBox 19"/>
            <p:cNvSpPr txBox="1"/>
            <p:nvPr/>
          </p:nvSpPr>
          <p:spPr>
            <a:xfrm>
              <a:off x="0" y="1315790"/>
              <a:ext cx="10219408" cy="3745493"/>
            </a:xfrm>
            <a:prstGeom prst="rect">
              <a:avLst/>
            </a:prstGeom>
          </p:spPr>
          <p:txBody>
            <a:bodyPr lIns="0" tIns="0" rIns="0" bIns="0" rtlCol="0" anchor="t">
              <a:spAutoFit/>
            </a:bodyPr>
            <a:lstStyle/>
            <a:p>
              <a:pPr algn="l">
                <a:lnSpc>
                  <a:spcPts val="2492"/>
                </a:lnSpc>
              </a:pPr>
              <a:r>
                <a:rPr lang="en-US" sz="1780" b="1">
                  <a:solidFill>
                    <a:srgbClr val="000000"/>
                  </a:solidFill>
                  <a:latin typeface="Montserrat Medium"/>
                  <a:ea typeface="Montserrat Medium"/>
                  <a:cs typeface="Montserrat Medium"/>
                  <a:sym typeface="Montserrat Medium"/>
                </a:rPr>
                <a:t>To provide our customers with a full range of value-added products and services that exceed their expectations. To develop and retain dedicated, empowered employees who share in our success. To continuously improve &amp; to achieve profitable growth over the long term using Innovative new manufacturing technologies to improve the performance and optimize the cost.</a:t>
              </a:r>
            </a:p>
            <a:p>
              <a:pPr marL="0" lvl="0" indent="0" algn="l">
                <a:lnSpc>
                  <a:spcPts val="2492"/>
                </a:lnSpc>
                <a:spcBef>
                  <a:spcPct val="0"/>
                </a:spcBef>
              </a:pPr>
              <a:r>
                <a:rPr lang="en-US" sz="1780" b="1">
                  <a:solidFill>
                    <a:srgbClr val="000000"/>
                  </a:solidFill>
                  <a:latin typeface="Montserrat Medium"/>
                  <a:ea typeface="Montserrat Medium"/>
                  <a:cs typeface="Montserrat Medium"/>
                  <a:sym typeface="Montserrat Medium"/>
                </a:rPr>
                <a:t>We are committed to being a trusted partner, fostering long-term relationships with our customers, and driving growth through innovation and dedication.</a:t>
              </a:r>
            </a:p>
          </p:txBody>
        </p:sp>
      </p:grpSp>
      <p:grpSp>
        <p:nvGrpSpPr>
          <p:cNvPr id="20" name="Group 20"/>
          <p:cNvGrpSpPr/>
          <p:nvPr/>
        </p:nvGrpSpPr>
        <p:grpSpPr>
          <a:xfrm>
            <a:off x="10192922" y="6026191"/>
            <a:ext cx="7664556" cy="3501961"/>
            <a:chOff x="0" y="0"/>
            <a:chExt cx="10219408" cy="4669281"/>
          </a:xfrm>
        </p:grpSpPr>
        <p:sp>
          <p:nvSpPr>
            <p:cNvPr id="21" name="TextBox 21"/>
            <p:cNvSpPr txBox="1"/>
            <p:nvPr/>
          </p:nvSpPr>
          <p:spPr>
            <a:xfrm>
              <a:off x="0" y="9525"/>
              <a:ext cx="7782043" cy="748626"/>
            </a:xfrm>
            <a:prstGeom prst="rect">
              <a:avLst/>
            </a:prstGeom>
          </p:spPr>
          <p:txBody>
            <a:bodyPr lIns="0" tIns="0" rIns="0" bIns="0" rtlCol="0" anchor="t">
              <a:spAutoFit/>
            </a:bodyPr>
            <a:lstStyle/>
            <a:p>
              <a:pPr marL="0" lvl="0" indent="0" algn="just">
                <a:lnSpc>
                  <a:spcPts val="4489"/>
                </a:lnSpc>
                <a:spcBef>
                  <a:spcPct val="0"/>
                </a:spcBef>
              </a:pPr>
              <a:r>
                <a:rPr lang="en-US" sz="3741" b="1">
                  <a:solidFill>
                    <a:srgbClr val="000000"/>
                  </a:solidFill>
                  <a:latin typeface="Montserrat Bold"/>
                  <a:ea typeface="Montserrat Bold"/>
                  <a:cs typeface="Montserrat Bold"/>
                  <a:sym typeface="Montserrat Bold"/>
                </a:rPr>
                <a:t>Vision</a:t>
              </a:r>
            </a:p>
          </p:txBody>
        </p:sp>
        <p:sp>
          <p:nvSpPr>
            <p:cNvPr id="22" name="TextBox 22"/>
            <p:cNvSpPr txBox="1"/>
            <p:nvPr/>
          </p:nvSpPr>
          <p:spPr>
            <a:xfrm>
              <a:off x="0" y="808087"/>
              <a:ext cx="8172891" cy="387967"/>
            </a:xfrm>
            <a:prstGeom prst="rect">
              <a:avLst/>
            </a:prstGeom>
          </p:spPr>
          <p:txBody>
            <a:bodyPr lIns="0" tIns="0" rIns="0" bIns="0" rtlCol="0" anchor="t">
              <a:spAutoFit/>
            </a:bodyPr>
            <a:lstStyle/>
            <a:p>
              <a:pPr marL="0" lvl="0" indent="0" algn="l">
                <a:lnSpc>
                  <a:spcPts val="2492"/>
                </a:lnSpc>
                <a:spcBef>
                  <a:spcPct val="0"/>
                </a:spcBef>
              </a:pPr>
              <a:r>
                <a:rPr lang="en-US" sz="1780" b="1">
                  <a:solidFill>
                    <a:srgbClr val="000000"/>
                  </a:solidFill>
                  <a:latin typeface="Montserrat Bold"/>
                  <a:ea typeface="Montserrat Bold"/>
                  <a:cs typeface="Montserrat Bold"/>
                  <a:sym typeface="Montserrat Bold"/>
                </a:rPr>
                <a:t>Excellence Through Innovative Solutions</a:t>
              </a:r>
            </a:p>
          </p:txBody>
        </p:sp>
        <p:sp>
          <p:nvSpPr>
            <p:cNvPr id="23" name="TextBox 23"/>
            <p:cNvSpPr txBox="1"/>
            <p:nvPr/>
          </p:nvSpPr>
          <p:spPr>
            <a:xfrm>
              <a:off x="0" y="1343479"/>
              <a:ext cx="10219408" cy="3325802"/>
            </a:xfrm>
            <a:prstGeom prst="rect">
              <a:avLst/>
            </a:prstGeom>
          </p:spPr>
          <p:txBody>
            <a:bodyPr lIns="0" tIns="0" rIns="0" bIns="0" rtlCol="0" anchor="t">
              <a:spAutoFit/>
            </a:bodyPr>
            <a:lstStyle/>
            <a:p>
              <a:pPr algn="l">
                <a:lnSpc>
                  <a:spcPts val="2492"/>
                </a:lnSpc>
              </a:pPr>
              <a:r>
                <a:rPr lang="en-US" sz="1780" b="1">
                  <a:solidFill>
                    <a:srgbClr val="000000"/>
                  </a:solidFill>
                  <a:latin typeface="Montserrat Medium"/>
                  <a:ea typeface="Montserrat Medium"/>
                  <a:cs typeface="Montserrat Medium"/>
                  <a:sym typeface="Montserrat Medium"/>
                </a:rPr>
                <a:t>At Magnum Wonderplast our vision is to drive innovation and excellence through our precision engineering and creative solutions. We aim to revolutionize industries by providing top-tier, customized plastic molding solutions that cater to diverse needs and challenges.</a:t>
              </a:r>
            </a:p>
            <a:p>
              <a:pPr marL="0" lvl="0" indent="0" algn="l">
                <a:lnSpc>
                  <a:spcPts val="2492"/>
                </a:lnSpc>
                <a:spcBef>
                  <a:spcPct val="0"/>
                </a:spcBef>
              </a:pPr>
              <a:r>
                <a:rPr lang="en-US" sz="1780" b="1">
                  <a:solidFill>
                    <a:srgbClr val="000000"/>
                  </a:solidFill>
                  <a:latin typeface="Montserrat Medium"/>
                  <a:ea typeface="Montserrat Medium"/>
                  <a:cs typeface="Montserrat Medium"/>
                  <a:sym typeface="Montserrat Medium"/>
                </a:rPr>
                <a:t>We envision expanding our reach, fostering partnerships worldwide, and creating a positive impact on the industries we serve.</a:t>
              </a:r>
            </a:p>
          </p:txBody>
        </p:sp>
      </p:grpSp>
      <p:sp>
        <p:nvSpPr>
          <p:cNvPr id="24" name="TextBox 24"/>
          <p:cNvSpPr txBox="1"/>
          <p:nvPr/>
        </p:nvSpPr>
        <p:spPr>
          <a:xfrm>
            <a:off x="809827" y="993854"/>
            <a:ext cx="6663809" cy="1686560"/>
          </a:xfrm>
          <a:prstGeom prst="rect">
            <a:avLst/>
          </a:prstGeom>
        </p:spPr>
        <p:txBody>
          <a:bodyPr lIns="0" tIns="0" rIns="0" bIns="0" rtlCol="0" anchor="t">
            <a:spAutoFit/>
          </a:bodyPr>
          <a:lstStyle/>
          <a:p>
            <a:pPr algn="l">
              <a:lnSpc>
                <a:spcPts val="6759"/>
              </a:lnSpc>
            </a:pPr>
            <a:r>
              <a:rPr lang="en-US" sz="5199" b="1">
                <a:solidFill>
                  <a:srgbClr val="2A2E3A"/>
                </a:solidFill>
                <a:latin typeface="Montserrat Bold"/>
                <a:ea typeface="Montserrat Bold"/>
                <a:cs typeface="Montserrat Bold"/>
                <a:sym typeface="Montserrat Bold"/>
              </a:rPr>
              <a:t>Our </a:t>
            </a:r>
            <a:r>
              <a:rPr lang="en-US" sz="5199" b="1">
                <a:solidFill>
                  <a:srgbClr val="FF0000"/>
                </a:solidFill>
                <a:latin typeface="Montserrat Bold"/>
                <a:ea typeface="Montserrat Bold"/>
                <a:cs typeface="Montserrat Bold"/>
                <a:sym typeface="Montserrat Bold"/>
              </a:rPr>
              <a:t>Mission, Vision &amp; Goal</a:t>
            </a: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4312580" y="522611"/>
            <a:ext cx="3544898" cy="1018687"/>
          </a:xfrm>
          <a:custGeom>
            <a:avLst/>
            <a:gdLst/>
            <a:ahLst/>
            <a:cxnLst/>
            <a:rect l="l" t="t" r="r" b="b"/>
            <a:pathLst>
              <a:path w="3544898" h="1018687">
                <a:moveTo>
                  <a:pt x="0" y="0"/>
                </a:moveTo>
                <a:lnTo>
                  <a:pt x="3544898" y="0"/>
                </a:lnTo>
                <a:lnTo>
                  <a:pt x="3544898" y="1018687"/>
                </a:lnTo>
                <a:lnTo>
                  <a:pt x="0" y="1018687"/>
                </a:lnTo>
                <a:lnTo>
                  <a:pt x="0" y="0"/>
                </a:lnTo>
                <a:close/>
              </a:path>
            </a:pathLst>
          </a:custGeom>
          <a:blipFill>
            <a:blip r:embed="rId2"/>
            <a:stretch>
              <a:fillRect l="-31354" t="-192761" r="-31354" b="-192761"/>
            </a:stretch>
          </a:blipFill>
        </p:spPr>
      </p:sp>
      <p:sp>
        <p:nvSpPr>
          <p:cNvPr id="3" name="Freeform 3"/>
          <p:cNvSpPr/>
          <p:nvPr/>
        </p:nvSpPr>
        <p:spPr>
          <a:xfrm>
            <a:off x="4613015" y="2719184"/>
            <a:ext cx="5423276" cy="5183038"/>
          </a:xfrm>
          <a:custGeom>
            <a:avLst/>
            <a:gdLst/>
            <a:ahLst/>
            <a:cxnLst/>
            <a:rect l="l" t="t" r="r" b="b"/>
            <a:pathLst>
              <a:path w="5423276" h="2928593">
                <a:moveTo>
                  <a:pt x="0" y="0"/>
                </a:moveTo>
                <a:lnTo>
                  <a:pt x="5423277" y="0"/>
                </a:lnTo>
                <a:lnTo>
                  <a:pt x="5423277" y="2928593"/>
                </a:lnTo>
                <a:lnTo>
                  <a:pt x="0" y="2928593"/>
                </a:lnTo>
                <a:lnTo>
                  <a:pt x="0" y="0"/>
                </a:lnTo>
                <a:close/>
              </a:path>
            </a:pathLst>
          </a:custGeom>
          <a:blipFill>
            <a:blip r:embed="rId3"/>
            <a:stretch>
              <a:fillRect l="-2871" t="-602" r="-2871"/>
            </a:stretch>
          </a:blipFill>
          <a:ln>
            <a:solidFill>
              <a:schemeClr val="tx1"/>
            </a:solidFill>
          </a:ln>
        </p:spPr>
      </p:sp>
      <p:grpSp>
        <p:nvGrpSpPr>
          <p:cNvPr id="7" name="Group 7"/>
          <p:cNvGrpSpPr/>
          <p:nvPr/>
        </p:nvGrpSpPr>
        <p:grpSpPr>
          <a:xfrm>
            <a:off x="10172481" y="2719184"/>
            <a:ext cx="3686218" cy="5183038"/>
            <a:chOff x="0" y="0"/>
            <a:chExt cx="4914957" cy="6910718"/>
          </a:xfrm>
        </p:grpSpPr>
        <p:sp>
          <p:nvSpPr>
            <p:cNvPr id="8" name="Freeform 8"/>
            <p:cNvSpPr/>
            <p:nvPr/>
          </p:nvSpPr>
          <p:spPr>
            <a:xfrm>
              <a:off x="487" y="0"/>
              <a:ext cx="4914470" cy="6910718"/>
            </a:xfrm>
            <a:custGeom>
              <a:avLst/>
              <a:gdLst/>
              <a:ahLst/>
              <a:cxnLst/>
              <a:rect l="l" t="t" r="r" b="b"/>
              <a:pathLst>
                <a:path w="4914470" h="6910718">
                  <a:moveTo>
                    <a:pt x="0" y="0"/>
                  </a:moveTo>
                  <a:lnTo>
                    <a:pt x="4914470" y="0"/>
                  </a:lnTo>
                  <a:lnTo>
                    <a:pt x="4914470" y="6910718"/>
                  </a:lnTo>
                  <a:lnTo>
                    <a:pt x="0" y="6910718"/>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a:ln>
              <a:solidFill>
                <a:schemeClr val="tx1"/>
              </a:solidFill>
            </a:ln>
          </p:spPr>
        </p:sp>
        <p:sp>
          <p:nvSpPr>
            <p:cNvPr id="9" name="Freeform 9"/>
            <p:cNvSpPr/>
            <p:nvPr/>
          </p:nvSpPr>
          <p:spPr>
            <a:xfrm>
              <a:off x="2127689" y="4469264"/>
              <a:ext cx="646054" cy="646054"/>
            </a:xfrm>
            <a:custGeom>
              <a:avLst/>
              <a:gdLst/>
              <a:ahLst/>
              <a:cxnLst/>
              <a:rect l="l" t="t" r="r" b="b"/>
              <a:pathLst>
                <a:path w="646054" h="646054">
                  <a:moveTo>
                    <a:pt x="0" y="0"/>
                  </a:moveTo>
                  <a:lnTo>
                    <a:pt x="646054" y="0"/>
                  </a:lnTo>
                  <a:lnTo>
                    <a:pt x="646054" y="646054"/>
                  </a:lnTo>
                  <a:lnTo>
                    <a:pt x="0" y="646054"/>
                  </a:lnTo>
                  <a:lnTo>
                    <a:pt x="0" y="0"/>
                  </a:lnTo>
                  <a:close/>
                </a:path>
              </a:pathLst>
            </a:custGeom>
            <a:blipFill>
              <a:blip r:embed="rId6"/>
              <a:stretch>
                <a:fillRect/>
              </a:stretch>
            </a:blipFill>
            <a:ln>
              <a:solidFill>
                <a:schemeClr val="tx1"/>
              </a:solidFill>
            </a:ln>
          </p:spPr>
        </p:sp>
        <p:sp>
          <p:nvSpPr>
            <p:cNvPr id="10" name="Freeform 10"/>
            <p:cNvSpPr/>
            <p:nvPr/>
          </p:nvSpPr>
          <p:spPr>
            <a:xfrm>
              <a:off x="0" y="419032"/>
              <a:ext cx="1866541" cy="708552"/>
            </a:xfrm>
            <a:custGeom>
              <a:avLst/>
              <a:gdLst/>
              <a:ahLst/>
              <a:cxnLst/>
              <a:rect l="l" t="t" r="r" b="b"/>
              <a:pathLst>
                <a:path w="1866541" h="708552">
                  <a:moveTo>
                    <a:pt x="0" y="0"/>
                  </a:moveTo>
                  <a:lnTo>
                    <a:pt x="1866541" y="0"/>
                  </a:lnTo>
                  <a:lnTo>
                    <a:pt x="1866541" y="708552"/>
                  </a:lnTo>
                  <a:lnTo>
                    <a:pt x="0" y="708552"/>
                  </a:lnTo>
                  <a:lnTo>
                    <a:pt x="0" y="0"/>
                  </a:lnTo>
                  <a:close/>
                </a:path>
              </a:pathLst>
            </a:custGeom>
            <a:blipFill>
              <a:blip r:embed="rId7">
                <a:extLst>
                  <a:ext uri="{96DAC541-7B7A-43D3-8B79-37D633B846F1}">
                    <asvg:svgBlip xmlns="" xmlns:asvg="http://schemas.microsoft.com/office/drawing/2016/SVG/main" r:embed="rId8"/>
                  </a:ext>
                </a:extLst>
              </a:blip>
              <a:stretch>
                <a:fillRect/>
              </a:stretch>
            </a:blipFill>
            <a:ln>
              <a:solidFill>
                <a:schemeClr val="tx1"/>
              </a:solidFill>
            </a:ln>
          </p:spPr>
        </p:sp>
        <p:sp>
          <p:nvSpPr>
            <p:cNvPr id="11" name="Freeform 11"/>
            <p:cNvSpPr/>
            <p:nvPr/>
          </p:nvSpPr>
          <p:spPr>
            <a:xfrm>
              <a:off x="1313219" y="660694"/>
              <a:ext cx="386739" cy="122554"/>
            </a:xfrm>
            <a:custGeom>
              <a:avLst/>
              <a:gdLst/>
              <a:ahLst/>
              <a:cxnLst/>
              <a:rect l="l" t="t" r="r" b="b"/>
              <a:pathLst>
                <a:path w="386739" h="122554">
                  <a:moveTo>
                    <a:pt x="0" y="0"/>
                  </a:moveTo>
                  <a:lnTo>
                    <a:pt x="386739" y="0"/>
                  </a:lnTo>
                  <a:lnTo>
                    <a:pt x="386739" y="122554"/>
                  </a:lnTo>
                  <a:lnTo>
                    <a:pt x="0" y="122554"/>
                  </a:lnTo>
                  <a:lnTo>
                    <a:pt x="0" y="0"/>
                  </a:lnTo>
                  <a:close/>
                </a:path>
              </a:pathLst>
            </a:custGeom>
            <a:blipFill>
              <a:blip r:embed="rId9"/>
              <a:stretch>
                <a:fillRect/>
              </a:stretch>
            </a:blipFill>
            <a:ln>
              <a:solidFill>
                <a:schemeClr val="tx1"/>
              </a:solidFill>
            </a:ln>
          </p:spPr>
        </p:sp>
        <p:sp>
          <p:nvSpPr>
            <p:cNvPr id="12" name="Freeform 12"/>
            <p:cNvSpPr/>
            <p:nvPr/>
          </p:nvSpPr>
          <p:spPr>
            <a:xfrm>
              <a:off x="584373" y="600632"/>
              <a:ext cx="573823" cy="338041"/>
            </a:xfrm>
            <a:custGeom>
              <a:avLst/>
              <a:gdLst/>
              <a:ahLst/>
              <a:cxnLst/>
              <a:rect l="l" t="t" r="r" b="b"/>
              <a:pathLst>
                <a:path w="573823" h="338041">
                  <a:moveTo>
                    <a:pt x="0" y="0"/>
                  </a:moveTo>
                  <a:lnTo>
                    <a:pt x="573823" y="0"/>
                  </a:lnTo>
                  <a:lnTo>
                    <a:pt x="573823" y="338041"/>
                  </a:lnTo>
                  <a:lnTo>
                    <a:pt x="0" y="338041"/>
                  </a:lnTo>
                  <a:lnTo>
                    <a:pt x="0" y="0"/>
                  </a:lnTo>
                  <a:close/>
                </a:path>
              </a:pathLst>
            </a:custGeom>
            <a:blipFill>
              <a:blip r:embed="rId10"/>
              <a:stretch>
                <a:fillRect/>
              </a:stretch>
            </a:blipFill>
            <a:ln>
              <a:solidFill>
                <a:schemeClr val="tx1"/>
              </a:solidFill>
            </a:ln>
          </p:spPr>
        </p:sp>
        <p:sp>
          <p:nvSpPr>
            <p:cNvPr id="13" name="Freeform 13"/>
            <p:cNvSpPr/>
            <p:nvPr/>
          </p:nvSpPr>
          <p:spPr>
            <a:xfrm>
              <a:off x="1206894" y="4550425"/>
              <a:ext cx="739798" cy="498342"/>
            </a:xfrm>
            <a:custGeom>
              <a:avLst/>
              <a:gdLst/>
              <a:ahLst/>
              <a:cxnLst/>
              <a:rect l="l" t="t" r="r" b="b"/>
              <a:pathLst>
                <a:path w="739798" h="498342">
                  <a:moveTo>
                    <a:pt x="0" y="0"/>
                  </a:moveTo>
                  <a:lnTo>
                    <a:pt x="739797" y="0"/>
                  </a:lnTo>
                  <a:lnTo>
                    <a:pt x="739797" y="498342"/>
                  </a:lnTo>
                  <a:lnTo>
                    <a:pt x="0" y="498342"/>
                  </a:lnTo>
                  <a:lnTo>
                    <a:pt x="0" y="0"/>
                  </a:lnTo>
                  <a:close/>
                </a:path>
              </a:pathLst>
            </a:custGeom>
            <a:blipFill>
              <a:blip r:embed="rId11">
                <a:extLst>
                  <a:ext uri="{96DAC541-7B7A-43D3-8B79-37D633B846F1}">
                    <asvg:svgBlip xmlns="" xmlns:asvg="http://schemas.microsoft.com/office/drawing/2016/SVG/main" r:embed="rId12"/>
                  </a:ext>
                </a:extLst>
              </a:blip>
              <a:stretch>
                <a:fillRect/>
              </a:stretch>
            </a:blipFill>
            <a:ln>
              <a:solidFill>
                <a:schemeClr val="tx1"/>
              </a:solidFill>
            </a:ln>
          </p:spPr>
        </p:sp>
        <p:sp>
          <p:nvSpPr>
            <p:cNvPr id="14" name="Freeform 14"/>
            <p:cNvSpPr/>
            <p:nvPr/>
          </p:nvSpPr>
          <p:spPr>
            <a:xfrm>
              <a:off x="1309159" y="4623879"/>
              <a:ext cx="540137" cy="280420"/>
            </a:xfrm>
            <a:custGeom>
              <a:avLst/>
              <a:gdLst/>
              <a:ahLst/>
              <a:cxnLst/>
              <a:rect l="l" t="t" r="r" b="b"/>
              <a:pathLst>
                <a:path w="540137" h="280420">
                  <a:moveTo>
                    <a:pt x="0" y="0"/>
                  </a:moveTo>
                  <a:lnTo>
                    <a:pt x="540137" y="0"/>
                  </a:lnTo>
                  <a:lnTo>
                    <a:pt x="540137" y="280420"/>
                  </a:lnTo>
                  <a:lnTo>
                    <a:pt x="0" y="280420"/>
                  </a:lnTo>
                  <a:lnTo>
                    <a:pt x="0" y="0"/>
                  </a:lnTo>
                  <a:close/>
                </a:path>
              </a:pathLst>
            </a:custGeom>
            <a:blipFill>
              <a:blip r:embed="rId13"/>
              <a:stretch>
                <a:fillRect/>
              </a:stretch>
            </a:blipFill>
            <a:ln>
              <a:solidFill>
                <a:schemeClr val="tx1"/>
              </a:solidFill>
            </a:ln>
          </p:spPr>
        </p:sp>
        <p:sp>
          <p:nvSpPr>
            <p:cNvPr id="15" name="TextBox 15"/>
            <p:cNvSpPr txBox="1"/>
            <p:nvPr/>
          </p:nvSpPr>
          <p:spPr>
            <a:xfrm>
              <a:off x="4068695" y="881085"/>
              <a:ext cx="27618" cy="133910"/>
            </a:xfrm>
            <a:prstGeom prst="rect">
              <a:avLst/>
            </a:prstGeom>
            <a:ln>
              <a:solidFill>
                <a:schemeClr val="tx1"/>
              </a:solidFill>
            </a:ln>
          </p:spPr>
          <p:txBody>
            <a:bodyPr lIns="0" tIns="0" rIns="0" bIns="0" rtlCol="0" anchor="t">
              <a:spAutoFit/>
            </a:bodyPr>
            <a:lstStyle/>
            <a:p>
              <a:pPr algn="l">
                <a:lnSpc>
                  <a:spcPts val="751"/>
                </a:lnSpc>
              </a:pPr>
              <a:r>
                <a:rPr lang="en-US" sz="575">
                  <a:solidFill>
                    <a:srgbClr val="000000"/>
                  </a:solidFill>
                  <a:latin typeface="Arial"/>
                  <a:ea typeface="Arial"/>
                  <a:cs typeface="Arial"/>
                  <a:sym typeface="Arial"/>
                </a:rPr>
                <a:t> </a:t>
              </a:r>
            </a:p>
          </p:txBody>
        </p:sp>
        <p:sp>
          <p:nvSpPr>
            <p:cNvPr id="16" name="TextBox 16"/>
            <p:cNvSpPr txBox="1"/>
            <p:nvPr/>
          </p:nvSpPr>
          <p:spPr>
            <a:xfrm>
              <a:off x="1297794" y="982874"/>
              <a:ext cx="2984196" cy="878359"/>
            </a:xfrm>
            <a:prstGeom prst="rect">
              <a:avLst/>
            </a:prstGeom>
            <a:ln>
              <a:solidFill>
                <a:schemeClr val="tx1"/>
              </a:solidFill>
            </a:ln>
          </p:spPr>
          <p:txBody>
            <a:bodyPr lIns="0" tIns="0" rIns="0" bIns="0" rtlCol="0" anchor="t">
              <a:spAutoFit/>
            </a:bodyPr>
            <a:lstStyle/>
            <a:p>
              <a:pPr algn="r">
                <a:lnSpc>
                  <a:spcPts val="1718"/>
                </a:lnSpc>
              </a:pPr>
              <a:r>
                <a:rPr lang="en-US" sz="1315" i="1">
                  <a:solidFill>
                    <a:srgbClr val="000080"/>
                  </a:solidFill>
                  <a:latin typeface="Arial Italics"/>
                  <a:ea typeface="Arial Italics"/>
                  <a:cs typeface="Arial Italics"/>
                  <a:sym typeface="Arial Italics"/>
                </a:rPr>
                <a:t>ENVIRONMENTAL MANAGEMENT SYSTEM CERTIFICATE </a:t>
              </a:r>
            </a:p>
          </p:txBody>
        </p:sp>
        <p:sp>
          <p:nvSpPr>
            <p:cNvPr id="17" name="TextBox 17"/>
            <p:cNvSpPr txBox="1"/>
            <p:nvPr/>
          </p:nvSpPr>
          <p:spPr>
            <a:xfrm>
              <a:off x="1040025" y="5222202"/>
              <a:ext cx="1078837" cy="134243"/>
            </a:xfrm>
            <a:prstGeom prst="rect">
              <a:avLst/>
            </a:prstGeom>
            <a:ln>
              <a:solidFill>
                <a:schemeClr val="tx1"/>
              </a:solidFill>
            </a:ln>
          </p:spPr>
          <p:txBody>
            <a:bodyPr lIns="0" tIns="0" rIns="0" bIns="0" rtlCol="0" anchor="t">
              <a:spAutoFit/>
            </a:bodyPr>
            <a:lstStyle/>
            <a:p>
              <a:pPr algn="l">
                <a:lnSpc>
                  <a:spcPts val="740"/>
                </a:lnSpc>
              </a:pPr>
              <a:r>
                <a:rPr lang="en-US" sz="529" b="1" i="1">
                  <a:solidFill>
                    <a:srgbClr val="000000"/>
                  </a:solidFill>
                  <a:latin typeface="Arial Bold Italics"/>
                  <a:ea typeface="Arial Bold Italics"/>
                  <a:cs typeface="Arial Bold Italics"/>
                  <a:sym typeface="Arial Bold Italics"/>
                </a:rPr>
                <a:t>Certification is granted by: </a:t>
              </a:r>
            </a:p>
          </p:txBody>
        </p:sp>
        <p:sp>
          <p:nvSpPr>
            <p:cNvPr id="18" name="TextBox 18"/>
            <p:cNvSpPr txBox="1"/>
            <p:nvPr/>
          </p:nvSpPr>
          <p:spPr>
            <a:xfrm>
              <a:off x="2023962" y="1917926"/>
              <a:ext cx="1230610" cy="124718"/>
            </a:xfrm>
            <a:prstGeom prst="rect">
              <a:avLst/>
            </a:prstGeom>
            <a:ln>
              <a:solidFill>
                <a:schemeClr val="tx1"/>
              </a:solidFill>
            </a:ln>
          </p:spPr>
          <p:txBody>
            <a:bodyPr lIns="0" tIns="0" rIns="0" bIns="0" rtlCol="0" anchor="t">
              <a:spAutoFit/>
            </a:bodyPr>
            <a:lstStyle/>
            <a:p>
              <a:pPr algn="l">
                <a:lnSpc>
                  <a:spcPts val="603"/>
                </a:lnSpc>
              </a:pPr>
              <a:r>
                <a:rPr lang="en-US" sz="529" b="1" i="1">
                  <a:solidFill>
                    <a:srgbClr val="000000"/>
                  </a:solidFill>
                  <a:latin typeface="Arial Bold Italics"/>
                  <a:ea typeface="Arial Bold Italics"/>
                  <a:cs typeface="Arial Bold Italics"/>
                  <a:sym typeface="Arial Bold Italics"/>
                </a:rPr>
                <a:t>Code of the certification body: </a:t>
              </a:r>
            </a:p>
          </p:txBody>
        </p:sp>
        <p:sp>
          <p:nvSpPr>
            <p:cNvPr id="19" name="TextBox 19"/>
            <p:cNvSpPr txBox="1"/>
            <p:nvPr/>
          </p:nvSpPr>
          <p:spPr>
            <a:xfrm>
              <a:off x="3377917" y="1918109"/>
              <a:ext cx="622710" cy="124718"/>
            </a:xfrm>
            <a:prstGeom prst="rect">
              <a:avLst/>
            </a:prstGeom>
            <a:ln>
              <a:solidFill>
                <a:schemeClr val="tx1"/>
              </a:solidFill>
            </a:ln>
          </p:spPr>
          <p:txBody>
            <a:bodyPr lIns="0" tIns="0" rIns="0" bIns="0" rtlCol="0" anchor="t">
              <a:spAutoFit/>
            </a:bodyPr>
            <a:lstStyle/>
            <a:p>
              <a:pPr algn="l">
                <a:lnSpc>
                  <a:spcPts val="603"/>
                </a:lnSpc>
              </a:pPr>
              <a:r>
                <a:rPr lang="en-US" sz="529" b="1" i="1">
                  <a:solidFill>
                    <a:srgbClr val="000000"/>
                  </a:solidFill>
                  <a:latin typeface="Arial Bold Italics"/>
                  <a:ea typeface="Arial Bold Italics"/>
                  <a:cs typeface="Arial Bold Italics"/>
                  <a:sym typeface="Arial Bold Italics"/>
                </a:rPr>
                <a:t>1-421-001-025 </a:t>
              </a:r>
            </a:p>
          </p:txBody>
        </p:sp>
        <p:sp>
          <p:nvSpPr>
            <p:cNvPr id="20" name="TextBox 20"/>
            <p:cNvSpPr txBox="1"/>
            <p:nvPr/>
          </p:nvSpPr>
          <p:spPr>
            <a:xfrm>
              <a:off x="2150577" y="2020191"/>
              <a:ext cx="1042849" cy="124718"/>
            </a:xfrm>
            <a:prstGeom prst="rect">
              <a:avLst/>
            </a:prstGeom>
            <a:ln>
              <a:solidFill>
                <a:schemeClr val="tx1"/>
              </a:solidFill>
            </a:ln>
          </p:spPr>
          <p:txBody>
            <a:bodyPr lIns="0" tIns="0" rIns="0" bIns="0" rtlCol="0" anchor="t">
              <a:spAutoFit/>
            </a:bodyPr>
            <a:lstStyle/>
            <a:p>
              <a:pPr algn="l">
                <a:lnSpc>
                  <a:spcPts val="603"/>
                </a:lnSpc>
              </a:pPr>
              <a:r>
                <a:rPr lang="en-US" sz="529" b="1" i="1">
                  <a:solidFill>
                    <a:srgbClr val="000000"/>
                  </a:solidFill>
                  <a:latin typeface="Arial Bold Italics"/>
                  <a:ea typeface="Arial Bold Italics"/>
                  <a:cs typeface="Arial Bold Italics"/>
                  <a:sym typeface="Arial Bold Italics"/>
                </a:rPr>
                <a:t>Number of the certificate: </a:t>
              </a:r>
            </a:p>
          </p:txBody>
        </p:sp>
        <p:sp>
          <p:nvSpPr>
            <p:cNvPr id="21" name="TextBox 21"/>
            <p:cNvSpPr txBox="1"/>
            <p:nvPr/>
          </p:nvSpPr>
          <p:spPr>
            <a:xfrm>
              <a:off x="3262017" y="2020374"/>
              <a:ext cx="774708" cy="124718"/>
            </a:xfrm>
            <a:prstGeom prst="rect">
              <a:avLst/>
            </a:prstGeom>
            <a:ln>
              <a:solidFill>
                <a:schemeClr val="tx1"/>
              </a:solidFill>
            </a:ln>
          </p:spPr>
          <p:txBody>
            <a:bodyPr lIns="0" tIns="0" rIns="0" bIns="0" rtlCol="0" anchor="t">
              <a:spAutoFit/>
            </a:bodyPr>
            <a:lstStyle/>
            <a:p>
              <a:pPr algn="l">
                <a:lnSpc>
                  <a:spcPts val="603"/>
                </a:lnSpc>
              </a:pPr>
              <a:r>
                <a:rPr lang="en-US" sz="529" b="1" i="1">
                  <a:solidFill>
                    <a:srgbClr val="000000"/>
                  </a:solidFill>
                  <a:latin typeface="Arial Bold Italics"/>
                  <a:ea typeface="Arial Bold Italics"/>
                  <a:cs typeface="Arial Bold Italics"/>
                  <a:sym typeface="Arial Bold Italics"/>
                </a:rPr>
                <a:t>IN01 / A0700221E </a:t>
              </a:r>
            </a:p>
          </p:txBody>
        </p:sp>
        <p:sp>
          <p:nvSpPr>
            <p:cNvPr id="22" name="TextBox 22"/>
            <p:cNvSpPr txBox="1"/>
            <p:nvPr/>
          </p:nvSpPr>
          <p:spPr>
            <a:xfrm>
              <a:off x="2157394" y="2122555"/>
              <a:ext cx="1974936" cy="172343"/>
            </a:xfrm>
            <a:prstGeom prst="rect">
              <a:avLst/>
            </a:prstGeom>
            <a:ln>
              <a:solidFill>
                <a:schemeClr val="tx1"/>
              </a:solidFill>
            </a:ln>
          </p:spPr>
          <p:txBody>
            <a:bodyPr lIns="0" tIns="0" rIns="0" bIns="0" rtlCol="0" anchor="t">
              <a:spAutoFit/>
            </a:bodyPr>
            <a:lstStyle/>
            <a:p>
              <a:pPr algn="l">
                <a:lnSpc>
                  <a:spcPts val="1167"/>
                </a:lnSpc>
              </a:pPr>
              <a:r>
                <a:rPr lang="en-US" sz="529" b="1" i="1">
                  <a:solidFill>
                    <a:srgbClr val="000000"/>
                  </a:solidFill>
                  <a:latin typeface="Arial Bold Italics"/>
                  <a:ea typeface="Arial Bold Italics"/>
                  <a:cs typeface="Arial Bold Italics"/>
                  <a:sym typeface="Arial Bold Italics"/>
                </a:rPr>
                <a:t>This is to certify that the Management System of </a:t>
              </a:r>
            </a:p>
          </p:txBody>
        </p:sp>
        <p:sp>
          <p:nvSpPr>
            <p:cNvPr id="23" name="TextBox 23"/>
            <p:cNvSpPr txBox="1"/>
            <p:nvPr/>
          </p:nvSpPr>
          <p:spPr>
            <a:xfrm>
              <a:off x="4068695" y="2664747"/>
              <a:ext cx="11602" cy="57766"/>
            </a:xfrm>
            <a:prstGeom prst="rect">
              <a:avLst/>
            </a:prstGeom>
            <a:ln>
              <a:solidFill>
                <a:schemeClr val="tx1"/>
              </a:solidFill>
            </a:ln>
          </p:spPr>
          <p:txBody>
            <a:bodyPr lIns="0" tIns="0" rIns="0" bIns="0" rtlCol="0" anchor="t">
              <a:spAutoFit/>
            </a:bodyPr>
            <a:lstStyle/>
            <a:p>
              <a:pPr algn="l">
                <a:lnSpc>
                  <a:spcPts val="252"/>
                </a:lnSpc>
              </a:pPr>
              <a:r>
                <a:rPr lang="en-US" sz="241" b="1" i="1">
                  <a:solidFill>
                    <a:srgbClr val="000000"/>
                  </a:solidFill>
                  <a:latin typeface="Arial Bold Italics"/>
                  <a:ea typeface="Arial Bold Italics"/>
                  <a:cs typeface="Arial Bold Italics"/>
                  <a:sym typeface="Arial Bold Italics"/>
                </a:rPr>
                <a:t> </a:t>
              </a:r>
            </a:p>
          </p:txBody>
        </p:sp>
        <p:sp>
          <p:nvSpPr>
            <p:cNvPr id="24" name="TextBox 24"/>
            <p:cNvSpPr txBox="1"/>
            <p:nvPr/>
          </p:nvSpPr>
          <p:spPr>
            <a:xfrm>
              <a:off x="2728290" y="2711484"/>
              <a:ext cx="1392621" cy="115193"/>
            </a:xfrm>
            <a:prstGeom prst="rect">
              <a:avLst/>
            </a:prstGeom>
            <a:ln>
              <a:solidFill>
                <a:schemeClr val="tx1"/>
              </a:solidFill>
            </a:ln>
          </p:spPr>
          <p:txBody>
            <a:bodyPr lIns="0" tIns="0" rIns="0" bIns="0" rtlCol="0" anchor="t">
              <a:spAutoFit/>
            </a:bodyPr>
            <a:lstStyle/>
            <a:p>
              <a:pPr algn="l">
                <a:lnSpc>
                  <a:spcPts val="553"/>
                </a:lnSpc>
              </a:pPr>
              <a:r>
                <a:rPr lang="en-US" sz="529" b="1" i="1">
                  <a:solidFill>
                    <a:srgbClr val="000000"/>
                  </a:solidFill>
                  <a:latin typeface="Arial Bold Italics"/>
                  <a:ea typeface="Arial Bold Italics"/>
                  <a:cs typeface="Arial Bold Italics"/>
                  <a:sym typeface="Arial Bold Italics"/>
                </a:rPr>
                <a:t>is in compliance with the standard </a:t>
              </a:r>
            </a:p>
          </p:txBody>
        </p:sp>
        <p:sp>
          <p:nvSpPr>
            <p:cNvPr id="25" name="TextBox 25"/>
            <p:cNvSpPr txBox="1"/>
            <p:nvPr/>
          </p:nvSpPr>
          <p:spPr>
            <a:xfrm>
              <a:off x="4068695" y="3047511"/>
              <a:ext cx="11602" cy="57766"/>
            </a:xfrm>
            <a:prstGeom prst="rect">
              <a:avLst/>
            </a:prstGeom>
            <a:ln>
              <a:solidFill>
                <a:schemeClr val="tx1"/>
              </a:solidFill>
            </a:ln>
          </p:spPr>
          <p:txBody>
            <a:bodyPr lIns="0" tIns="0" rIns="0" bIns="0" rtlCol="0" anchor="t">
              <a:spAutoFit/>
            </a:bodyPr>
            <a:lstStyle/>
            <a:p>
              <a:pPr algn="l">
                <a:lnSpc>
                  <a:spcPts val="252"/>
                </a:lnSpc>
              </a:pPr>
              <a:r>
                <a:rPr lang="en-US" sz="241" b="1" i="1">
                  <a:solidFill>
                    <a:srgbClr val="000000"/>
                  </a:solidFill>
                  <a:latin typeface="Arial Bold Italics"/>
                  <a:ea typeface="Arial Bold Italics"/>
                  <a:cs typeface="Arial Bold Italics"/>
                  <a:sym typeface="Arial Bold Italics"/>
                </a:rPr>
                <a:t> </a:t>
              </a:r>
            </a:p>
          </p:txBody>
        </p:sp>
        <p:sp>
          <p:nvSpPr>
            <p:cNvPr id="26" name="TextBox 26"/>
            <p:cNvSpPr txBox="1"/>
            <p:nvPr/>
          </p:nvSpPr>
          <p:spPr>
            <a:xfrm>
              <a:off x="1944098" y="3094249"/>
              <a:ext cx="2192499" cy="217641"/>
            </a:xfrm>
            <a:prstGeom prst="rect">
              <a:avLst/>
            </a:prstGeom>
            <a:ln>
              <a:solidFill>
                <a:schemeClr val="tx1"/>
              </a:solidFill>
            </a:ln>
          </p:spPr>
          <p:txBody>
            <a:bodyPr lIns="0" tIns="0" rIns="0" bIns="0" rtlCol="0" anchor="t">
              <a:spAutoFit/>
            </a:bodyPr>
            <a:lstStyle/>
            <a:p>
              <a:pPr algn="r">
                <a:lnSpc>
                  <a:spcPts val="553"/>
                </a:lnSpc>
              </a:pPr>
              <a:r>
                <a:rPr lang="en-US" sz="529" b="1" i="1">
                  <a:solidFill>
                    <a:srgbClr val="000000"/>
                  </a:solidFill>
                  <a:latin typeface="Arial Bold Italics"/>
                  <a:ea typeface="Arial Bold Italics"/>
                  <a:cs typeface="Arial Bold Italics"/>
                  <a:sym typeface="Arial Bold Italics"/>
                </a:rPr>
                <a:t>This Certificate is applicable to the following activities: </a:t>
              </a:r>
            </a:p>
            <a:p>
              <a:pPr algn="r">
                <a:lnSpc>
                  <a:spcPts val="1322"/>
                </a:lnSpc>
              </a:pPr>
              <a:r>
                <a:rPr lang="en-US" sz="529" b="1" i="1">
                  <a:solidFill>
                    <a:srgbClr val="000000"/>
                  </a:solidFill>
                  <a:latin typeface="Arial Bold Italics"/>
                  <a:ea typeface="Arial Bold Italics"/>
                  <a:cs typeface="Arial Bold Italics"/>
                  <a:sym typeface="Arial Bold Italics"/>
                </a:rPr>
                <a:t> </a:t>
              </a:r>
            </a:p>
          </p:txBody>
        </p:sp>
        <p:sp>
          <p:nvSpPr>
            <p:cNvPr id="27" name="TextBox 27"/>
            <p:cNvSpPr txBox="1"/>
            <p:nvPr/>
          </p:nvSpPr>
          <p:spPr>
            <a:xfrm>
              <a:off x="4068695" y="4240526"/>
              <a:ext cx="25408" cy="191393"/>
            </a:xfrm>
            <a:prstGeom prst="rect">
              <a:avLst/>
            </a:prstGeom>
            <a:ln>
              <a:solidFill>
                <a:schemeClr val="tx1"/>
              </a:solidFill>
            </a:ln>
          </p:spPr>
          <p:txBody>
            <a:bodyPr lIns="0" tIns="0" rIns="0" bIns="0" rtlCol="0" anchor="t">
              <a:spAutoFit/>
            </a:bodyPr>
            <a:lstStyle/>
            <a:p>
              <a:pPr algn="l">
                <a:lnSpc>
                  <a:spcPts val="1322"/>
                </a:lnSpc>
              </a:pPr>
              <a:r>
                <a:rPr lang="en-US" sz="529" b="1" i="1">
                  <a:solidFill>
                    <a:srgbClr val="000000"/>
                  </a:solidFill>
                  <a:latin typeface="Arial Bold Italics"/>
                  <a:ea typeface="Arial Bold Italics"/>
                  <a:cs typeface="Arial Bold Italics"/>
                  <a:sym typeface="Arial Bold Italics"/>
                </a:rPr>
                <a:t> </a:t>
              </a:r>
            </a:p>
          </p:txBody>
        </p:sp>
        <p:sp>
          <p:nvSpPr>
            <p:cNvPr id="28" name="TextBox 28"/>
            <p:cNvSpPr txBox="1"/>
            <p:nvPr/>
          </p:nvSpPr>
          <p:spPr>
            <a:xfrm>
              <a:off x="2562559" y="4856308"/>
              <a:ext cx="1561669" cy="496691"/>
            </a:xfrm>
            <a:prstGeom prst="rect">
              <a:avLst/>
            </a:prstGeom>
            <a:ln>
              <a:solidFill>
                <a:schemeClr val="tx1"/>
              </a:solidFill>
            </a:ln>
          </p:spPr>
          <p:txBody>
            <a:bodyPr lIns="0" tIns="0" rIns="0" bIns="0" rtlCol="0" anchor="t">
              <a:spAutoFit/>
            </a:bodyPr>
            <a:lstStyle/>
            <a:p>
              <a:pPr algn="r">
                <a:lnSpc>
                  <a:spcPts val="1322"/>
                </a:lnSpc>
              </a:pPr>
              <a:r>
                <a:rPr lang="en-US" sz="529" b="1" i="1">
                  <a:solidFill>
                    <a:srgbClr val="000000"/>
                  </a:solidFill>
                  <a:latin typeface="Arial Bold Italics"/>
                  <a:ea typeface="Arial Bold Italics"/>
                  <a:cs typeface="Arial Bold Italics"/>
                  <a:sym typeface="Arial Bold Italics"/>
                </a:rPr>
                <a:t>Ing. Ján Gašper </a:t>
              </a:r>
            </a:p>
            <a:p>
              <a:pPr algn="r">
                <a:lnSpc>
                  <a:spcPts val="264"/>
                </a:lnSpc>
              </a:pPr>
              <a:r>
                <a:rPr lang="en-US" sz="529" b="1" i="1">
                  <a:solidFill>
                    <a:srgbClr val="000000"/>
                  </a:solidFill>
                  <a:latin typeface="Arial Bold Italics"/>
                  <a:ea typeface="Arial Bold Italics"/>
                  <a:cs typeface="Arial Bold Italics"/>
                  <a:sym typeface="Arial Bold Italics"/>
                </a:rPr>
                <a:t>director </a:t>
              </a:r>
            </a:p>
            <a:p>
              <a:pPr algn="r">
                <a:lnSpc>
                  <a:spcPts val="603"/>
                </a:lnSpc>
              </a:pPr>
              <a:r>
                <a:rPr lang="en-US" sz="431" b="1" i="1">
                  <a:solidFill>
                    <a:srgbClr val="000000"/>
                  </a:solidFill>
                  <a:latin typeface="Arial Bold Italics"/>
                  <a:ea typeface="Arial Bold Italics"/>
                  <a:cs typeface="Arial Bold Italics"/>
                  <a:sym typeface="Arial Bold Italics"/>
                </a:rPr>
                <a:t>MPCL 3170/31, 058 01 Poprad, Slovakia – EU </a:t>
              </a:r>
            </a:p>
          </p:txBody>
        </p:sp>
        <p:sp>
          <p:nvSpPr>
            <p:cNvPr id="29" name="TextBox 29"/>
            <p:cNvSpPr txBox="1"/>
            <p:nvPr/>
          </p:nvSpPr>
          <p:spPr>
            <a:xfrm>
              <a:off x="2098957" y="5214873"/>
              <a:ext cx="472678" cy="143435"/>
            </a:xfrm>
            <a:prstGeom prst="rect">
              <a:avLst/>
            </a:prstGeom>
            <a:ln>
              <a:solidFill>
                <a:schemeClr val="tx1"/>
              </a:solidFill>
            </a:ln>
          </p:spPr>
          <p:txBody>
            <a:bodyPr lIns="0" tIns="0" rIns="0" bIns="0" rtlCol="0" anchor="t">
              <a:spAutoFit/>
            </a:bodyPr>
            <a:lstStyle/>
            <a:p>
              <a:pPr algn="l">
                <a:lnSpc>
                  <a:spcPts val="740"/>
                </a:lnSpc>
              </a:pPr>
              <a:r>
                <a:rPr lang="en-US" sz="529" b="1" i="1">
                  <a:solidFill>
                    <a:srgbClr val="000000"/>
                  </a:solidFill>
                  <a:latin typeface="Arial Bold Italics"/>
                  <a:ea typeface="Arial Bold Italics"/>
                  <a:cs typeface="Arial Bold Italics"/>
                  <a:sym typeface="Arial Bold Italics"/>
                </a:rPr>
                <a:t>CVI, s.r.o., </a:t>
              </a:r>
            </a:p>
          </p:txBody>
        </p:sp>
        <p:sp>
          <p:nvSpPr>
            <p:cNvPr id="30" name="TextBox 30"/>
            <p:cNvSpPr txBox="1"/>
            <p:nvPr/>
          </p:nvSpPr>
          <p:spPr>
            <a:xfrm>
              <a:off x="4068695" y="2514758"/>
              <a:ext cx="11602" cy="57766"/>
            </a:xfrm>
            <a:prstGeom prst="rect">
              <a:avLst/>
            </a:prstGeom>
            <a:ln>
              <a:solidFill>
                <a:schemeClr val="tx1"/>
              </a:solidFill>
            </a:ln>
          </p:spPr>
          <p:txBody>
            <a:bodyPr lIns="0" tIns="0" rIns="0" bIns="0" rtlCol="0" anchor="t">
              <a:spAutoFit/>
            </a:bodyPr>
            <a:lstStyle/>
            <a:p>
              <a:pPr algn="l">
                <a:lnSpc>
                  <a:spcPts val="252"/>
                </a:lnSpc>
              </a:pPr>
              <a:r>
                <a:rPr lang="en-US" sz="241" b="1" i="1">
                  <a:solidFill>
                    <a:srgbClr val="000000"/>
                  </a:solidFill>
                  <a:latin typeface="Arial Bold Italics"/>
                  <a:ea typeface="Arial Bold Italics"/>
                  <a:cs typeface="Arial Bold Italics"/>
                  <a:sym typeface="Arial Bold Italics"/>
                </a:rPr>
                <a:t> </a:t>
              </a:r>
            </a:p>
          </p:txBody>
        </p:sp>
        <p:sp>
          <p:nvSpPr>
            <p:cNvPr id="31" name="TextBox 31"/>
            <p:cNvSpPr txBox="1"/>
            <p:nvPr/>
          </p:nvSpPr>
          <p:spPr>
            <a:xfrm>
              <a:off x="1016650" y="2561678"/>
              <a:ext cx="3138495" cy="115193"/>
            </a:xfrm>
            <a:prstGeom prst="rect">
              <a:avLst/>
            </a:prstGeom>
            <a:ln>
              <a:solidFill>
                <a:schemeClr val="tx1"/>
              </a:solidFill>
            </a:ln>
          </p:spPr>
          <p:txBody>
            <a:bodyPr lIns="0" tIns="0" rIns="0" bIns="0" rtlCol="0" anchor="t">
              <a:spAutoFit/>
            </a:bodyPr>
            <a:lstStyle/>
            <a:p>
              <a:pPr algn="l">
                <a:lnSpc>
                  <a:spcPts val="553"/>
                </a:lnSpc>
              </a:pPr>
              <a:r>
                <a:rPr lang="en-US" sz="529" b="1" i="1">
                  <a:solidFill>
                    <a:srgbClr val="000000"/>
                  </a:solidFill>
                  <a:latin typeface="Arial Bold Italics"/>
                  <a:ea typeface="Arial Bold Italics"/>
                  <a:cs typeface="Arial Bold Italics"/>
                  <a:sym typeface="Arial Bold Italics"/>
                </a:rPr>
                <a:t>Plot No. 14, HSIDC Industrial Estate, Sector-59, Faridabad -121004. India </a:t>
              </a:r>
            </a:p>
          </p:txBody>
        </p:sp>
        <p:sp>
          <p:nvSpPr>
            <p:cNvPr id="32" name="TextBox 32"/>
            <p:cNvSpPr txBox="1"/>
            <p:nvPr/>
          </p:nvSpPr>
          <p:spPr>
            <a:xfrm>
              <a:off x="1052686" y="3428424"/>
              <a:ext cx="3101740" cy="396897"/>
            </a:xfrm>
            <a:prstGeom prst="rect">
              <a:avLst/>
            </a:prstGeom>
            <a:ln>
              <a:solidFill>
                <a:schemeClr val="tx1"/>
              </a:solidFill>
            </a:ln>
          </p:spPr>
          <p:txBody>
            <a:bodyPr lIns="0" tIns="0" rIns="0" bIns="0" rtlCol="0" anchor="t">
              <a:spAutoFit/>
            </a:bodyPr>
            <a:lstStyle/>
            <a:p>
              <a:pPr algn="r">
                <a:lnSpc>
                  <a:spcPts val="1322"/>
                </a:lnSpc>
              </a:pPr>
              <a:r>
                <a:rPr lang="en-US" sz="529" b="1" i="1">
                  <a:solidFill>
                    <a:srgbClr val="000000"/>
                  </a:solidFill>
                  <a:latin typeface="Arial Bold Italics"/>
                  <a:ea typeface="Arial Bold Italics"/>
                  <a:cs typeface="Arial Bold Italics"/>
                  <a:sym typeface="Arial Bold Italics"/>
                </a:rPr>
                <a:t>THE MANUFACTURER OF PRECISION INJECTION, BLOW MOULDED &amp; </a:t>
              </a:r>
            </a:p>
            <a:p>
              <a:pPr algn="r">
                <a:lnSpc>
                  <a:spcPts val="264"/>
                </a:lnSpc>
              </a:pPr>
              <a:r>
                <a:rPr lang="en-US" sz="529" b="1" i="1">
                  <a:solidFill>
                    <a:srgbClr val="000000"/>
                  </a:solidFill>
                  <a:latin typeface="Arial Bold Italics"/>
                  <a:ea typeface="Arial Bold Italics"/>
                  <a:cs typeface="Arial Bold Italics"/>
                  <a:sym typeface="Arial Bold Italics"/>
                </a:rPr>
                <a:t>INSERT MOULDED AUTOMOTIVE SAFETY PLASTIC PARTS &amp; </a:t>
              </a:r>
            </a:p>
            <a:p>
              <a:pPr algn="r">
                <a:lnSpc>
                  <a:spcPts val="943"/>
                </a:lnSpc>
              </a:pPr>
              <a:r>
                <a:rPr lang="en-US" sz="529" b="1" i="1">
                  <a:solidFill>
                    <a:srgbClr val="000000"/>
                  </a:solidFill>
                  <a:latin typeface="Arial Bold Italics"/>
                  <a:ea typeface="Arial Bold Italics"/>
                  <a:cs typeface="Arial Bold Italics"/>
                  <a:sym typeface="Arial Bold Italics"/>
                </a:rPr>
                <a:t>ASSEMBLIES. </a:t>
              </a:r>
            </a:p>
          </p:txBody>
        </p:sp>
        <p:sp>
          <p:nvSpPr>
            <p:cNvPr id="33" name="TextBox 33"/>
            <p:cNvSpPr txBox="1"/>
            <p:nvPr/>
          </p:nvSpPr>
          <p:spPr>
            <a:xfrm>
              <a:off x="1686974" y="2291418"/>
              <a:ext cx="2475482" cy="239439"/>
            </a:xfrm>
            <a:prstGeom prst="rect">
              <a:avLst/>
            </a:prstGeom>
            <a:ln>
              <a:solidFill>
                <a:schemeClr val="tx1"/>
              </a:solidFill>
            </a:ln>
          </p:spPr>
          <p:txBody>
            <a:bodyPr lIns="0" tIns="0" rIns="0" bIns="0" rtlCol="0" anchor="t">
              <a:spAutoFit/>
            </a:bodyPr>
            <a:lstStyle/>
            <a:p>
              <a:pPr algn="l">
                <a:lnSpc>
                  <a:spcPts val="1344"/>
                </a:lnSpc>
              </a:pPr>
              <a:r>
                <a:rPr lang="en-US" sz="960" b="1" i="1">
                  <a:solidFill>
                    <a:srgbClr val="000000"/>
                  </a:solidFill>
                  <a:latin typeface="Arial Bold Italics"/>
                  <a:ea typeface="Arial Bold Italics"/>
                  <a:cs typeface="Arial Bold Italics"/>
                  <a:sym typeface="Arial Bold Italics"/>
                </a:rPr>
                <a:t>Magnum Wonderplast Pvt. Ltd. </a:t>
              </a:r>
            </a:p>
          </p:txBody>
        </p:sp>
        <p:sp>
          <p:nvSpPr>
            <p:cNvPr id="34" name="TextBox 34"/>
            <p:cNvSpPr txBox="1"/>
            <p:nvPr/>
          </p:nvSpPr>
          <p:spPr>
            <a:xfrm>
              <a:off x="2877305" y="2823197"/>
              <a:ext cx="1261338" cy="239439"/>
            </a:xfrm>
            <a:prstGeom prst="rect">
              <a:avLst/>
            </a:prstGeom>
            <a:ln>
              <a:solidFill>
                <a:schemeClr val="tx1"/>
              </a:solidFill>
            </a:ln>
          </p:spPr>
          <p:txBody>
            <a:bodyPr lIns="0" tIns="0" rIns="0" bIns="0" rtlCol="0" anchor="t">
              <a:spAutoFit/>
            </a:bodyPr>
            <a:lstStyle/>
            <a:p>
              <a:pPr algn="l">
                <a:lnSpc>
                  <a:spcPts val="1344"/>
                </a:lnSpc>
              </a:pPr>
              <a:r>
                <a:rPr lang="en-US" sz="960" b="1" i="1">
                  <a:solidFill>
                    <a:srgbClr val="000000"/>
                  </a:solidFill>
                  <a:latin typeface="Arial Bold Italics"/>
                  <a:ea typeface="Arial Bold Italics"/>
                  <a:cs typeface="Arial Bold Italics"/>
                  <a:sym typeface="Arial Bold Italics"/>
                </a:rPr>
                <a:t>ISO 14001:2015 </a:t>
              </a:r>
            </a:p>
          </p:txBody>
        </p:sp>
        <p:sp>
          <p:nvSpPr>
            <p:cNvPr id="35" name="TextBox 35"/>
            <p:cNvSpPr txBox="1"/>
            <p:nvPr/>
          </p:nvSpPr>
          <p:spPr>
            <a:xfrm>
              <a:off x="2367768" y="4186134"/>
              <a:ext cx="1237421" cy="143435"/>
            </a:xfrm>
            <a:prstGeom prst="rect">
              <a:avLst/>
            </a:prstGeom>
            <a:ln>
              <a:solidFill>
                <a:schemeClr val="tx1"/>
              </a:solidFill>
            </a:ln>
          </p:spPr>
          <p:txBody>
            <a:bodyPr lIns="0" tIns="0" rIns="0" bIns="0" rtlCol="0" anchor="t">
              <a:spAutoFit/>
            </a:bodyPr>
            <a:lstStyle/>
            <a:p>
              <a:pPr algn="l">
                <a:lnSpc>
                  <a:spcPts val="805"/>
                </a:lnSpc>
              </a:pPr>
              <a:r>
                <a:rPr lang="en-US" sz="575" b="1" i="1">
                  <a:solidFill>
                    <a:srgbClr val="000000"/>
                  </a:solidFill>
                  <a:latin typeface="Arial Bold Italics"/>
                  <a:ea typeface="Arial Bold Italics"/>
                  <a:cs typeface="Arial Bold Italics"/>
                  <a:sym typeface="Arial Bold Italics"/>
                </a:rPr>
                <a:t>Validation of this certificate: </a:t>
              </a:r>
            </a:p>
          </p:txBody>
        </p:sp>
        <p:sp>
          <p:nvSpPr>
            <p:cNvPr id="36" name="TextBox 36"/>
            <p:cNvSpPr txBox="1"/>
            <p:nvPr/>
          </p:nvSpPr>
          <p:spPr>
            <a:xfrm>
              <a:off x="719624" y="5950467"/>
              <a:ext cx="3331460" cy="337157"/>
            </a:xfrm>
            <a:prstGeom prst="rect">
              <a:avLst/>
            </a:prstGeom>
            <a:ln>
              <a:solidFill>
                <a:schemeClr val="tx1"/>
              </a:solidFill>
            </a:ln>
          </p:spPr>
          <p:txBody>
            <a:bodyPr lIns="0" tIns="0" rIns="0" bIns="0" rtlCol="0" anchor="t">
              <a:spAutoFit/>
            </a:bodyPr>
            <a:lstStyle/>
            <a:p>
              <a:pPr algn="ctr">
                <a:lnSpc>
                  <a:spcPts val="252"/>
                </a:lnSpc>
              </a:pPr>
              <a:r>
                <a:rPr lang="en-US" sz="241" b="1" i="1">
                  <a:solidFill>
                    <a:srgbClr val="000000"/>
                  </a:solidFill>
                  <a:latin typeface="Arial Bold Italics"/>
                  <a:ea typeface="Arial Bold Italics"/>
                  <a:cs typeface="Arial Bold Italics"/>
                  <a:sym typeface="Arial Bold Italics"/>
                </a:rPr>
                <a:t> </a:t>
              </a:r>
            </a:p>
            <a:p>
              <a:pPr algn="ctr">
                <a:lnSpc>
                  <a:spcPts val="600"/>
                </a:lnSpc>
              </a:pPr>
              <a:r>
                <a:rPr lang="en-US" sz="575" b="1" i="1">
                  <a:solidFill>
                    <a:srgbClr val="000000"/>
                  </a:solidFill>
                  <a:latin typeface="Arial Bold Italics"/>
                  <a:ea typeface="Arial Bold Italics"/>
                  <a:cs typeface="Arial Bold Italics"/>
                  <a:sym typeface="Arial Bold Italics"/>
                </a:rPr>
                <a:t>Veritas CVI Certifications (P) Ltd. </a:t>
              </a:r>
            </a:p>
            <a:p>
              <a:pPr algn="ctr">
                <a:lnSpc>
                  <a:spcPts val="494"/>
                </a:lnSpc>
              </a:pPr>
              <a:r>
                <a:rPr lang="en-US" sz="431" b="1" i="1">
                  <a:solidFill>
                    <a:srgbClr val="000000"/>
                  </a:solidFill>
                  <a:latin typeface="Arial Bold Italics"/>
                  <a:ea typeface="Arial Bold Italics"/>
                  <a:cs typeface="Arial Bold Italics"/>
                  <a:sym typeface="Arial Bold Italics"/>
                </a:rPr>
                <a:t>S-31, Second Floor, Eldeco Station No.1 Mall, Sector-12, Mathura Road, Faridabad – 121007, India. Phone: +91 9810088773, 9810788773 &amp; 9315113727 Website: www.cvi.in Email: info@cvi.in </a:t>
              </a:r>
            </a:p>
          </p:txBody>
        </p:sp>
        <p:sp>
          <p:nvSpPr>
            <p:cNvPr id="37" name="TextBox 37"/>
            <p:cNvSpPr txBox="1"/>
            <p:nvPr/>
          </p:nvSpPr>
          <p:spPr>
            <a:xfrm>
              <a:off x="3581474" y="4186328"/>
              <a:ext cx="524584" cy="143435"/>
            </a:xfrm>
            <a:prstGeom prst="rect">
              <a:avLst/>
            </a:prstGeom>
            <a:ln>
              <a:solidFill>
                <a:schemeClr val="tx1"/>
              </a:solidFill>
            </a:ln>
          </p:spPr>
          <p:txBody>
            <a:bodyPr lIns="0" tIns="0" rIns="0" bIns="0" rtlCol="0" anchor="t">
              <a:spAutoFit/>
            </a:bodyPr>
            <a:lstStyle/>
            <a:p>
              <a:pPr algn="r">
                <a:lnSpc>
                  <a:spcPts val="805"/>
                </a:lnSpc>
              </a:pPr>
              <a:r>
                <a:rPr lang="en-US" sz="575" b="1" i="1">
                  <a:solidFill>
                    <a:srgbClr val="000000"/>
                  </a:solidFill>
                  <a:latin typeface="Arial Bold Italics"/>
                  <a:ea typeface="Arial Bold Italics"/>
                  <a:cs typeface="Arial Bold Italics"/>
                  <a:sym typeface="Arial Bold Italics"/>
                </a:rPr>
                <a:t>31/07/2025 </a:t>
              </a:r>
            </a:p>
          </p:txBody>
        </p:sp>
        <p:sp>
          <p:nvSpPr>
            <p:cNvPr id="38" name="TextBox 38"/>
            <p:cNvSpPr txBox="1"/>
            <p:nvPr/>
          </p:nvSpPr>
          <p:spPr>
            <a:xfrm>
              <a:off x="656317" y="5604549"/>
              <a:ext cx="3456175" cy="356636"/>
            </a:xfrm>
            <a:prstGeom prst="rect">
              <a:avLst/>
            </a:prstGeom>
            <a:ln>
              <a:solidFill>
                <a:schemeClr val="tx1"/>
              </a:solidFill>
            </a:ln>
          </p:spPr>
          <p:txBody>
            <a:bodyPr lIns="0" tIns="0" rIns="0" bIns="0" rtlCol="0" anchor="t">
              <a:spAutoFit/>
            </a:bodyPr>
            <a:lstStyle/>
            <a:p>
              <a:pPr algn="ctr">
                <a:lnSpc>
                  <a:spcPts val="273"/>
                </a:lnSpc>
              </a:pPr>
              <a:r>
                <a:rPr lang="en-US" sz="241" b="1" i="1">
                  <a:solidFill>
                    <a:srgbClr val="000000"/>
                  </a:solidFill>
                  <a:latin typeface="Arial Bold Italics"/>
                  <a:ea typeface="Arial Bold Italics"/>
                  <a:cs typeface="Arial Bold Italics"/>
                  <a:sym typeface="Arial Bold Italics"/>
                </a:rPr>
                <a:t> </a:t>
              </a:r>
            </a:p>
            <a:p>
              <a:pPr algn="ctr">
                <a:lnSpc>
                  <a:spcPts val="488"/>
                </a:lnSpc>
              </a:pPr>
              <a:r>
                <a:rPr lang="en-US" sz="431" b="1" i="1">
                  <a:solidFill>
                    <a:srgbClr val="000000"/>
                  </a:solidFill>
                  <a:latin typeface="Arial Bold Italics"/>
                  <a:ea typeface="Arial Bold Italics"/>
                  <a:cs typeface="Arial Bold Italics"/>
                  <a:sym typeface="Arial Bold Italics"/>
                </a:rPr>
                <a:t>For precise and up-to-date information on possible changes in the status of the certification referred to in this certificate, please phone to the number: +421 944 013365 or e-mail to the address:</a:t>
              </a:r>
              <a:r>
                <a:rPr lang="en-US" sz="431" b="1" i="1">
                  <a:solidFill>
                    <a:srgbClr val="000000"/>
                  </a:solidFill>
                  <a:latin typeface="Arial Bold Italics"/>
                  <a:ea typeface="Arial Bold Italics"/>
                  <a:cs typeface="Arial Bold Italics"/>
                  <a:sym typeface="Arial Bold Italics"/>
                  <a:hlinkClick r:id="rId14" tooltip="mailto:cvi@cvi.sk"/>
                </a:rPr>
                <a:t> cvi@cvi.sk </a:t>
              </a:r>
            </a:p>
            <a:p>
              <a:pPr algn="ctr">
                <a:lnSpc>
                  <a:spcPts val="999"/>
                </a:lnSpc>
              </a:pPr>
              <a:r>
                <a:rPr lang="en-US" sz="431" b="1" i="1">
                  <a:solidFill>
                    <a:srgbClr val="000000"/>
                  </a:solidFill>
                  <a:latin typeface="Arial Bold Italics"/>
                  <a:ea typeface="Arial Bold Italics"/>
                  <a:cs typeface="Arial Bold Italics"/>
                  <a:sym typeface="Arial Bold Italics"/>
                </a:rPr>
                <a:t>or contact </a:t>
              </a:r>
            </a:p>
          </p:txBody>
        </p:sp>
        <p:sp>
          <p:nvSpPr>
            <p:cNvPr id="39" name="TextBox 39"/>
            <p:cNvSpPr txBox="1"/>
            <p:nvPr/>
          </p:nvSpPr>
          <p:spPr>
            <a:xfrm>
              <a:off x="1536742" y="5390888"/>
              <a:ext cx="18505" cy="86480"/>
            </a:xfrm>
            <a:prstGeom prst="rect">
              <a:avLst/>
            </a:prstGeom>
            <a:ln>
              <a:solidFill>
                <a:schemeClr val="tx1"/>
              </a:solidFill>
            </a:ln>
          </p:spPr>
          <p:txBody>
            <a:bodyPr lIns="0" tIns="0" rIns="0" bIns="0" rtlCol="0" anchor="t">
              <a:spAutoFit/>
            </a:bodyPr>
            <a:lstStyle/>
            <a:p>
              <a:pPr algn="l">
                <a:lnSpc>
                  <a:spcPts val="437"/>
                </a:lnSpc>
              </a:pPr>
              <a:r>
                <a:rPr lang="en-US" sz="385">
                  <a:solidFill>
                    <a:srgbClr val="000000"/>
                  </a:solidFill>
                  <a:latin typeface="Arial"/>
                  <a:ea typeface="Arial"/>
                  <a:cs typeface="Arial"/>
                  <a:sym typeface="Arial"/>
                </a:rPr>
                <a:t> </a:t>
              </a:r>
            </a:p>
          </p:txBody>
        </p:sp>
        <p:sp>
          <p:nvSpPr>
            <p:cNvPr id="40" name="TextBox 40"/>
            <p:cNvSpPr txBox="1"/>
            <p:nvPr/>
          </p:nvSpPr>
          <p:spPr>
            <a:xfrm>
              <a:off x="1718141" y="5390888"/>
              <a:ext cx="639401" cy="160500"/>
            </a:xfrm>
            <a:prstGeom prst="rect">
              <a:avLst/>
            </a:prstGeom>
            <a:ln>
              <a:solidFill>
                <a:schemeClr val="tx1"/>
              </a:solidFill>
            </a:ln>
          </p:spPr>
          <p:txBody>
            <a:bodyPr lIns="0" tIns="0" rIns="0" bIns="0" rtlCol="0" anchor="t">
              <a:spAutoFit/>
            </a:bodyPr>
            <a:lstStyle/>
            <a:p>
              <a:pPr algn="ctr">
                <a:lnSpc>
                  <a:spcPts val="437"/>
                </a:lnSpc>
              </a:pPr>
              <a:r>
                <a:rPr lang="en-US" sz="385">
                  <a:solidFill>
                    <a:srgbClr val="000000"/>
                  </a:solidFill>
                  <a:latin typeface="Arial"/>
                  <a:ea typeface="Arial"/>
                  <a:cs typeface="Arial"/>
                  <a:sym typeface="Arial"/>
                </a:rPr>
                <a:t>System certified from </a:t>
              </a:r>
              <a:r>
                <a:rPr lang="en-US" sz="385" b="1">
                  <a:solidFill>
                    <a:srgbClr val="000000"/>
                  </a:solidFill>
                  <a:latin typeface="Arial Bold"/>
                  <a:ea typeface="Arial Bold"/>
                  <a:cs typeface="Arial Bold"/>
                  <a:sym typeface="Arial Bold"/>
                </a:rPr>
                <a:t>31/07/2020 </a:t>
              </a:r>
            </a:p>
          </p:txBody>
        </p:sp>
        <p:sp>
          <p:nvSpPr>
            <p:cNvPr id="41" name="TextBox 41"/>
            <p:cNvSpPr txBox="1"/>
            <p:nvPr/>
          </p:nvSpPr>
          <p:spPr>
            <a:xfrm>
              <a:off x="2626999" y="5381363"/>
              <a:ext cx="504855" cy="170025"/>
            </a:xfrm>
            <a:prstGeom prst="rect">
              <a:avLst/>
            </a:prstGeom>
            <a:ln>
              <a:solidFill>
                <a:schemeClr val="tx1"/>
              </a:solidFill>
            </a:ln>
          </p:spPr>
          <p:txBody>
            <a:bodyPr lIns="0" tIns="0" rIns="0" bIns="0" rtlCol="0" anchor="t">
              <a:spAutoFit/>
            </a:bodyPr>
            <a:lstStyle/>
            <a:p>
              <a:pPr algn="ctr">
                <a:lnSpc>
                  <a:spcPts val="539"/>
                </a:lnSpc>
              </a:pPr>
              <a:r>
                <a:rPr lang="en-US" sz="385">
                  <a:solidFill>
                    <a:srgbClr val="000000"/>
                  </a:solidFill>
                  <a:latin typeface="Arial"/>
                  <a:ea typeface="Arial"/>
                  <a:cs typeface="Arial"/>
                  <a:sym typeface="Arial"/>
                </a:rPr>
                <a:t>Current issue on </a:t>
              </a:r>
              <a:r>
                <a:rPr lang="en-US" sz="385" b="1">
                  <a:solidFill>
                    <a:srgbClr val="000000"/>
                  </a:solidFill>
                  <a:latin typeface="Arial Bold"/>
                  <a:ea typeface="Arial Bold"/>
                  <a:cs typeface="Arial Bold"/>
                  <a:sym typeface="Arial Bold"/>
                </a:rPr>
                <a:t>31/07/2023 </a:t>
              </a:r>
            </a:p>
          </p:txBody>
        </p:sp>
        <p:sp>
          <p:nvSpPr>
            <p:cNvPr id="42" name="TextBox 42"/>
            <p:cNvSpPr txBox="1"/>
            <p:nvPr/>
          </p:nvSpPr>
          <p:spPr>
            <a:xfrm>
              <a:off x="3488948" y="5381363"/>
              <a:ext cx="350557" cy="170025"/>
            </a:xfrm>
            <a:prstGeom prst="rect">
              <a:avLst/>
            </a:prstGeom>
            <a:ln>
              <a:solidFill>
                <a:schemeClr val="tx1"/>
              </a:solidFill>
            </a:ln>
          </p:spPr>
          <p:txBody>
            <a:bodyPr lIns="0" tIns="0" rIns="0" bIns="0" rtlCol="0" anchor="t">
              <a:spAutoFit/>
            </a:bodyPr>
            <a:lstStyle/>
            <a:p>
              <a:pPr algn="just">
                <a:lnSpc>
                  <a:spcPts val="539"/>
                </a:lnSpc>
              </a:pPr>
              <a:r>
                <a:rPr lang="en-US" sz="385">
                  <a:solidFill>
                    <a:srgbClr val="000000"/>
                  </a:solidFill>
                  <a:latin typeface="Arial"/>
                  <a:ea typeface="Arial"/>
                  <a:cs typeface="Arial"/>
                  <a:sym typeface="Arial"/>
                </a:rPr>
                <a:t>Expiry date </a:t>
              </a:r>
              <a:r>
                <a:rPr lang="en-US" sz="385" b="1">
                  <a:solidFill>
                    <a:srgbClr val="000000"/>
                  </a:solidFill>
                  <a:latin typeface="Arial Bold"/>
                  <a:ea typeface="Arial Bold"/>
                  <a:cs typeface="Arial Bold"/>
                  <a:sym typeface="Arial Bold"/>
                </a:rPr>
                <a:t>31/07/2026 </a:t>
              </a:r>
            </a:p>
          </p:txBody>
        </p:sp>
        <p:sp>
          <p:nvSpPr>
            <p:cNvPr id="43" name="TextBox 43"/>
            <p:cNvSpPr txBox="1"/>
            <p:nvPr/>
          </p:nvSpPr>
          <p:spPr>
            <a:xfrm>
              <a:off x="2626999" y="5455383"/>
              <a:ext cx="18505" cy="96005"/>
            </a:xfrm>
            <a:prstGeom prst="rect">
              <a:avLst/>
            </a:prstGeom>
            <a:ln>
              <a:solidFill>
                <a:schemeClr val="tx1"/>
              </a:solidFill>
            </a:ln>
          </p:spPr>
          <p:txBody>
            <a:bodyPr lIns="0" tIns="0" rIns="0" bIns="0" rtlCol="0" anchor="t">
              <a:spAutoFit/>
            </a:bodyPr>
            <a:lstStyle/>
            <a:p>
              <a:pPr algn="l">
                <a:lnSpc>
                  <a:spcPts val="539"/>
                </a:lnSpc>
              </a:pPr>
              <a:r>
                <a:rPr lang="en-US" sz="385" b="1">
                  <a:solidFill>
                    <a:srgbClr val="000000"/>
                  </a:solidFill>
                  <a:latin typeface="Arial Bold"/>
                  <a:ea typeface="Arial Bold"/>
                  <a:cs typeface="Arial Bold"/>
                  <a:sym typeface="Arial Bold"/>
                </a:rPr>
                <a:t> </a:t>
              </a:r>
            </a:p>
          </p:txBody>
        </p:sp>
        <p:sp>
          <p:nvSpPr>
            <p:cNvPr id="44" name="TextBox 44"/>
            <p:cNvSpPr txBox="1"/>
            <p:nvPr/>
          </p:nvSpPr>
          <p:spPr>
            <a:xfrm>
              <a:off x="3201632" y="5464908"/>
              <a:ext cx="18505" cy="86480"/>
            </a:xfrm>
            <a:prstGeom prst="rect">
              <a:avLst/>
            </a:prstGeom>
            <a:ln>
              <a:solidFill>
                <a:schemeClr val="tx1"/>
              </a:solidFill>
            </a:ln>
          </p:spPr>
          <p:txBody>
            <a:bodyPr lIns="0" tIns="0" rIns="0" bIns="0" rtlCol="0" anchor="t">
              <a:spAutoFit/>
            </a:bodyPr>
            <a:lstStyle/>
            <a:p>
              <a:pPr algn="l">
                <a:lnSpc>
                  <a:spcPts val="453"/>
                </a:lnSpc>
              </a:pPr>
              <a:r>
                <a:rPr lang="en-US" sz="385" b="1">
                  <a:solidFill>
                    <a:srgbClr val="000000"/>
                  </a:solidFill>
                  <a:latin typeface="Arial Bold"/>
                  <a:ea typeface="Arial Bold"/>
                  <a:cs typeface="Arial Bold"/>
                  <a:sym typeface="Arial Bold"/>
                </a:rPr>
                <a:t> </a:t>
              </a:r>
            </a:p>
          </p:txBody>
        </p:sp>
        <p:sp>
          <p:nvSpPr>
            <p:cNvPr id="45" name="TextBox 45"/>
            <p:cNvSpPr txBox="1"/>
            <p:nvPr/>
          </p:nvSpPr>
          <p:spPr>
            <a:xfrm>
              <a:off x="1571074" y="5502539"/>
              <a:ext cx="2572414" cy="124385"/>
            </a:xfrm>
            <a:prstGeom prst="rect">
              <a:avLst/>
            </a:prstGeom>
            <a:ln>
              <a:solidFill>
                <a:schemeClr val="tx1"/>
              </a:solidFill>
            </a:ln>
          </p:spPr>
          <p:txBody>
            <a:bodyPr lIns="0" tIns="0" rIns="0" bIns="0" rtlCol="0" anchor="t">
              <a:spAutoFit/>
            </a:bodyPr>
            <a:lstStyle/>
            <a:p>
              <a:pPr algn="l">
                <a:lnSpc>
                  <a:spcPts val="392"/>
                </a:lnSpc>
              </a:pPr>
              <a:r>
                <a:rPr lang="en-US" sz="333">
                  <a:solidFill>
                    <a:srgbClr val="000000"/>
                  </a:solidFill>
                  <a:latin typeface="Arial"/>
                  <a:ea typeface="Arial"/>
                  <a:cs typeface="Arial"/>
                  <a:sym typeface="Arial"/>
                </a:rPr>
                <a:t>subject to passing two surveillance audits during 6-12 months and 18-24 months of the certification. </a:t>
              </a:r>
            </a:p>
          </p:txBody>
        </p:sp>
        <p:sp>
          <p:nvSpPr>
            <p:cNvPr id="46" name="TextBox 46"/>
            <p:cNvSpPr txBox="1"/>
            <p:nvPr/>
          </p:nvSpPr>
          <p:spPr>
            <a:xfrm>
              <a:off x="1337081" y="4880257"/>
              <a:ext cx="509731" cy="105196"/>
            </a:xfrm>
            <a:prstGeom prst="rect">
              <a:avLst/>
            </a:prstGeom>
            <a:ln>
              <a:solidFill>
                <a:schemeClr val="tx1"/>
              </a:solidFill>
            </a:ln>
          </p:spPr>
          <p:txBody>
            <a:bodyPr lIns="0" tIns="0" rIns="0" bIns="0" rtlCol="0" anchor="t">
              <a:spAutoFit/>
            </a:bodyPr>
            <a:lstStyle/>
            <a:p>
              <a:pPr algn="l">
                <a:lnSpc>
                  <a:spcPts val="603"/>
                </a:lnSpc>
              </a:pPr>
              <a:r>
                <a:rPr lang="en-US" sz="431" b="1">
                  <a:solidFill>
                    <a:srgbClr val="000000"/>
                  </a:solidFill>
                  <a:latin typeface="Arial Bold"/>
                  <a:ea typeface="Arial Bold"/>
                  <a:cs typeface="Arial Bold"/>
                  <a:sym typeface="Arial Bold"/>
                </a:rPr>
                <a:t>1-421-001-025 </a:t>
              </a:r>
            </a:p>
          </p:txBody>
        </p:sp>
      </p:grpSp>
      <p:sp>
        <p:nvSpPr>
          <p:cNvPr id="47" name="Freeform 47"/>
          <p:cNvSpPr/>
          <p:nvPr/>
        </p:nvSpPr>
        <p:spPr>
          <a:xfrm>
            <a:off x="13995319" y="2719184"/>
            <a:ext cx="3667126" cy="5183038"/>
          </a:xfrm>
          <a:custGeom>
            <a:avLst/>
            <a:gdLst/>
            <a:ahLst/>
            <a:cxnLst/>
            <a:rect l="l" t="t" r="r" b="b"/>
            <a:pathLst>
              <a:path w="3667126" h="5183038">
                <a:moveTo>
                  <a:pt x="0" y="0"/>
                </a:moveTo>
                <a:lnTo>
                  <a:pt x="3667126" y="0"/>
                </a:lnTo>
                <a:lnTo>
                  <a:pt x="3667126" y="5183038"/>
                </a:lnTo>
                <a:lnTo>
                  <a:pt x="0" y="5183038"/>
                </a:lnTo>
                <a:lnTo>
                  <a:pt x="0" y="0"/>
                </a:lnTo>
                <a:close/>
              </a:path>
            </a:pathLst>
          </a:custGeom>
          <a:blipFill>
            <a:blip r:embed="rId15"/>
            <a:stretch>
              <a:fillRect/>
            </a:stretch>
          </a:blipFill>
          <a:ln>
            <a:solidFill>
              <a:schemeClr val="tx1"/>
            </a:solidFill>
          </a:ln>
        </p:spPr>
      </p:sp>
      <p:sp>
        <p:nvSpPr>
          <p:cNvPr id="48" name="Freeform 48"/>
          <p:cNvSpPr/>
          <p:nvPr/>
        </p:nvSpPr>
        <p:spPr>
          <a:xfrm>
            <a:off x="809827" y="2719184"/>
            <a:ext cx="3667000" cy="5183038"/>
          </a:xfrm>
          <a:custGeom>
            <a:avLst/>
            <a:gdLst/>
            <a:ahLst/>
            <a:cxnLst/>
            <a:rect l="l" t="t" r="r" b="b"/>
            <a:pathLst>
              <a:path w="3667000" h="5183038">
                <a:moveTo>
                  <a:pt x="0" y="0"/>
                </a:moveTo>
                <a:lnTo>
                  <a:pt x="3666999" y="0"/>
                </a:lnTo>
                <a:lnTo>
                  <a:pt x="3666999" y="5183038"/>
                </a:lnTo>
                <a:lnTo>
                  <a:pt x="0" y="5183038"/>
                </a:lnTo>
                <a:lnTo>
                  <a:pt x="0" y="0"/>
                </a:lnTo>
                <a:close/>
              </a:path>
            </a:pathLst>
          </a:custGeom>
          <a:blipFill>
            <a:blip r:embed="rId16"/>
            <a:stretch>
              <a:fillRect/>
            </a:stretch>
          </a:blipFill>
          <a:ln>
            <a:solidFill>
              <a:schemeClr val="tx1"/>
            </a:solidFill>
          </a:ln>
        </p:spPr>
      </p:sp>
      <p:grpSp>
        <p:nvGrpSpPr>
          <p:cNvPr id="49" name="Group 49"/>
          <p:cNvGrpSpPr/>
          <p:nvPr/>
        </p:nvGrpSpPr>
        <p:grpSpPr>
          <a:xfrm>
            <a:off x="1154158" y="8197460"/>
            <a:ext cx="2978337" cy="417877"/>
            <a:chOff x="0" y="0"/>
            <a:chExt cx="784418" cy="110058"/>
          </a:xfrm>
        </p:grpSpPr>
        <p:sp>
          <p:nvSpPr>
            <p:cNvPr id="50" name="Freeform 50"/>
            <p:cNvSpPr/>
            <p:nvPr/>
          </p:nvSpPr>
          <p:spPr>
            <a:xfrm>
              <a:off x="0" y="0"/>
              <a:ext cx="784418" cy="110058"/>
            </a:xfrm>
            <a:custGeom>
              <a:avLst/>
              <a:gdLst/>
              <a:ahLst/>
              <a:cxnLst/>
              <a:rect l="l" t="t" r="r" b="b"/>
              <a:pathLst>
                <a:path w="784418" h="110058">
                  <a:moveTo>
                    <a:pt x="0" y="0"/>
                  </a:moveTo>
                  <a:lnTo>
                    <a:pt x="784418" y="0"/>
                  </a:lnTo>
                  <a:lnTo>
                    <a:pt x="784418" y="110058"/>
                  </a:lnTo>
                  <a:lnTo>
                    <a:pt x="0" y="110058"/>
                  </a:lnTo>
                  <a:close/>
                </a:path>
              </a:pathLst>
            </a:custGeom>
            <a:solidFill>
              <a:srgbClr val="8D0000"/>
            </a:solidFill>
          </p:spPr>
        </p:sp>
        <p:sp>
          <p:nvSpPr>
            <p:cNvPr id="51" name="TextBox 51"/>
            <p:cNvSpPr txBox="1"/>
            <p:nvPr/>
          </p:nvSpPr>
          <p:spPr>
            <a:xfrm>
              <a:off x="0" y="-28575"/>
              <a:ext cx="784418" cy="138633"/>
            </a:xfrm>
            <a:prstGeom prst="rect">
              <a:avLst/>
            </a:prstGeom>
          </p:spPr>
          <p:txBody>
            <a:bodyPr lIns="50800" tIns="50800" rIns="50800" bIns="50800" rtlCol="0" anchor="ctr"/>
            <a:lstStyle/>
            <a:p>
              <a:pPr algn="ctr">
                <a:lnSpc>
                  <a:spcPts val="1960"/>
                </a:lnSpc>
              </a:pPr>
              <a:r>
                <a:rPr lang="en-US" sz="1400" b="1">
                  <a:solidFill>
                    <a:srgbClr val="FFFFFF"/>
                  </a:solidFill>
                  <a:latin typeface="Montserrat Bold"/>
                  <a:ea typeface="Montserrat Bold"/>
                  <a:cs typeface="Montserrat Bold"/>
                  <a:sym typeface="Montserrat Bold"/>
                </a:rPr>
                <a:t>IATF 16949:2016</a:t>
              </a:r>
            </a:p>
          </p:txBody>
        </p:sp>
      </p:grpSp>
      <p:grpSp>
        <p:nvGrpSpPr>
          <p:cNvPr id="52" name="Group 52"/>
          <p:cNvGrpSpPr/>
          <p:nvPr/>
        </p:nvGrpSpPr>
        <p:grpSpPr>
          <a:xfrm>
            <a:off x="5835485" y="8197460"/>
            <a:ext cx="2978337" cy="417877"/>
            <a:chOff x="0" y="0"/>
            <a:chExt cx="784418" cy="110058"/>
          </a:xfrm>
        </p:grpSpPr>
        <p:sp>
          <p:nvSpPr>
            <p:cNvPr id="53" name="Freeform 53"/>
            <p:cNvSpPr/>
            <p:nvPr/>
          </p:nvSpPr>
          <p:spPr>
            <a:xfrm>
              <a:off x="0" y="0"/>
              <a:ext cx="784418" cy="110058"/>
            </a:xfrm>
            <a:custGeom>
              <a:avLst/>
              <a:gdLst/>
              <a:ahLst/>
              <a:cxnLst/>
              <a:rect l="l" t="t" r="r" b="b"/>
              <a:pathLst>
                <a:path w="784418" h="110058">
                  <a:moveTo>
                    <a:pt x="0" y="0"/>
                  </a:moveTo>
                  <a:lnTo>
                    <a:pt x="784418" y="0"/>
                  </a:lnTo>
                  <a:lnTo>
                    <a:pt x="784418" y="110058"/>
                  </a:lnTo>
                  <a:lnTo>
                    <a:pt x="0" y="110058"/>
                  </a:lnTo>
                  <a:close/>
                </a:path>
              </a:pathLst>
            </a:custGeom>
            <a:solidFill>
              <a:srgbClr val="8D0000"/>
            </a:solidFill>
          </p:spPr>
        </p:sp>
        <p:sp>
          <p:nvSpPr>
            <p:cNvPr id="54" name="TextBox 54"/>
            <p:cNvSpPr txBox="1"/>
            <p:nvPr/>
          </p:nvSpPr>
          <p:spPr>
            <a:xfrm>
              <a:off x="0" y="-28575"/>
              <a:ext cx="784418" cy="138633"/>
            </a:xfrm>
            <a:prstGeom prst="rect">
              <a:avLst/>
            </a:prstGeom>
          </p:spPr>
          <p:txBody>
            <a:bodyPr lIns="50800" tIns="50800" rIns="50800" bIns="50800" rtlCol="0" anchor="ctr"/>
            <a:lstStyle/>
            <a:p>
              <a:pPr algn="ctr">
                <a:lnSpc>
                  <a:spcPts val="1960"/>
                </a:lnSpc>
              </a:pPr>
              <a:r>
                <a:rPr lang="en-US" sz="1400" b="1">
                  <a:solidFill>
                    <a:srgbClr val="FFFFFF"/>
                  </a:solidFill>
                  <a:latin typeface="Montserrat Bold"/>
                  <a:ea typeface="Montserrat Bold"/>
                  <a:cs typeface="Montserrat Bold"/>
                  <a:sym typeface="Montserrat Bold"/>
                </a:rPr>
                <a:t>MACE GREEN</a:t>
              </a:r>
            </a:p>
          </p:txBody>
        </p:sp>
      </p:grpSp>
      <p:sp>
        <p:nvSpPr>
          <p:cNvPr id="55" name="TextBox 55"/>
          <p:cNvSpPr txBox="1"/>
          <p:nvPr/>
        </p:nvSpPr>
        <p:spPr>
          <a:xfrm>
            <a:off x="809827" y="993854"/>
            <a:ext cx="11003422" cy="829310"/>
          </a:xfrm>
          <a:prstGeom prst="rect">
            <a:avLst/>
          </a:prstGeom>
        </p:spPr>
        <p:txBody>
          <a:bodyPr lIns="0" tIns="0" rIns="0" bIns="0" rtlCol="0" anchor="t">
            <a:spAutoFit/>
          </a:bodyPr>
          <a:lstStyle/>
          <a:p>
            <a:pPr algn="l">
              <a:lnSpc>
                <a:spcPts val="6759"/>
              </a:lnSpc>
            </a:pPr>
            <a:r>
              <a:rPr lang="en-US" sz="5199" b="1">
                <a:solidFill>
                  <a:srgbClr val="000000"/>
                </a:solidFill>
                <a:latin typeface="Montserrat Bold"/>
                <a:ea typeface="Montserrat Bold"/>
                <a:cs typeface="Montserrat Bold"/>
                <a:sym typeface="Montserrat Bold"/>
              </a:rPr>
              <a:t>Our Accreditations:</a:t>
            </a:r>
          </a:p>
        </p:txBody>
      </p:sp>
      <p:grpSp>
        <p:nvGrpSpPr>
          <p:cNvPr id="56" name="Group 56"/>
          <p:cNvGrpSpPr/>
          <p:nvPr/>
        </p:nvGrpSpPr>
        <p:grpSpPr>
          <a:xfrm>
            <a:off x="10516812" y="8197460"/>
            <a:ext cx="2978337" cy="417877"/>
            <a:chOff x="0" y="0"/>
            <a:chExt cx="784418" cy="110058"/>
          </a:xfrm>
        </p:grpSpPr>
        <p:sp>
          <p:nvSpPr>
            <p:cNvPr id="57" name="Freeform 57"/>
            <p:cNvSpPr/>
            <p:nvPr/>
          </p:nvSpPr>
          <p:spPr>
            <a:xfrm>
              <a:off x="0" y="0"/>
              <a:ext cx="784418" cy="110058"/>
            </a:xfrm>
            <a:custGeom>
              <a:avLst/>
              <a:gdLst/>
              <a:ahLst/>
              <a:cxnLst/>
              <a:rect l="l" t="t" r="r" b="b"/>
              <a:pathLst>
                <a:path w="784418" h="110058">
                  <a:moveTo>
                    <a:pt x="0" y="0"/>
                  </a:moveTo>
                  <a:lnTo>
                    <a:pt x="784418" y="0"/>
                  </a:lnTo>
                  <a:lnTo>
                    <a:pt x="784418" y="110058"/>
                  </a:lnTo>
                  <a:lnTo>
                    <a:pt x="0" y="110058"/>
                  </a:lnTo>
                  <a:close/>
                </a:path>
              </a:pathLst>
            </a:custGeom>
            <a:solidFill>
              <a:srgbClr val="8D0000"/>
            </a:solidFill>
          </p:spPr>
        </p:sp>
        <p:sp>
          <p:nvSpPr>
            <p:cNvPr id="58" name="TextBox 58"/>
            <p:cNvSpPr txBox="1"/>
            <p:nvPr/>
          </p:nvSpPr>
          <p:spPr>
            <a:xfrm>
              <a:off x="0" y="-28575"/>
              <a:ext cx="784418" cy="138633"/>
            </a:xfrm>
            <a:prstGeom prst="rect">
              <a:avLst/>
            </a:prstGeom>
          </p:spPr>
          <p:txBody>
            <a:bodyPr lIns="50800" tIns="50800" rIns="50800" bIns="50800" rtlCol="0" anchor="ctr"/>
            <a:lstStyle/>
            <a:p>
              <a:pPr algn="ctr">
                <a:lnSpc>
                  <a:spcPts val="1960"/>
                </a:lnSpc>
              </a:pPr>
              <a:r>
                <a:rPr lang="en-US" sz="1400" b="1">
                  <a:solidFill>
                    <a:srgbClr val="FFFFFF"/>
                  </a:solidFill>
                  <a:latin typeface="Montserrat Bold"/>
                  <a:ea typeface="Montserrat Bold"/>
                  <a:cs typeface="Montserrat Bold"/>
                  <a:sym typeface="Montserrat Bold"/>
                </a:rPr>
                <a:t>ISO 14001:2015</a:t>
              </a:r>
            </a:p>
          </p:txBody>
        </p:sp>
      </p:grpSp>
      <p:grpSp>
        <p:nvGrpSpPr>
          <p:cNvPr id="59" name="Group 59"/>
          <p:cNvGrpSpPr/>
          <p:nvPr/>
        </p:nvGrpSpPr>
        <p:grpSpPr>
          <a:xfrm>
            <a:off x="14339714" y="8197460"/>
            <a:ext cx="2978337" cy="417877"/>
            <a:chOff x="0" y="0"/>
            <a:chExt cx="784418" cy="110058"/>
          </a:xfrm>
        </p:grpSpPr>
        <p:sp>
          <p:nvSpPr>
            <p:cNvPr id="60" name="Freeform 60"/>
            <p:cNvSpPr/>
            <p:nvPr/>
          </p:nvSpPr>
          <p:spPr>
            <a:xfrm>
              <a:off x="0" y="0"/>
              <a:ext cx="784418" cy="110058"/>
            </a:xfrm>
            <a:custGeom>
              <a:avLst/>
              <a:gdLst/>
              <a:ahLst/>
              <a:cxnLst/>
              <a:rect l="l" t="t" r="r" b="b"/>
              <a:pathLst>
                <a:path w="784418" h="110058">
                  <a:moveTo>
                    <a:pt x="0" y="0"/>
                  </a:moveTo>
                  <a:lnTo>
                    <a:pt x="784418" y="0"/>
                  </a:lnTo>
                  <a:lnTo>
                    <a:pt x="784418" y="110058"/>
                  </a:lnTo>
                  <a:lnTo>
                    <a:pt x="0" y="110058"/>
                  </a:lnTo>
                  <a:close/>
                </a:path>
              </a:pathLst>
            </a:custGeom>
            <a:solidFill>
              <a:srgbClr val="8D0000"/>
            </a:solidFill>
          </p:spPr>
        </p:sp>
        <p:sp>
          <p:nvSpPr>
            <p:cNvPr id="61" name="TextBox 61"/>
            <p:cNvSpPr txBox="1"/>
            <p:nvPr/>
          </p:nvSpPr>
          <p:spPr>
            <a:xfrm>
              <a:off x="0" y="-28575"/>
              <a:ext cx="784418" cy="138633"/>
            </a:xfrm>
            <a:prstGeom prst="rect">
              <a:avLst/>
            </a:prstGeom>
          </p:spPr>
          <p:txBody>
            <a:bodyPr lIns="50800" tIns="50800" rIns="50800" bIns="50800" rtlCol="0" anchor="ctr"/>
            <a:lstStyle/>
            <a:p>
              <a:pPr algn="ctr">
                <a:lnSpc>
                  <a:spcPts val="1960"/>
                </a:lnSpc>
              </a:pPr>
              <a:r>
                <a:rPr lang="en-US" sz="1400" b="1">
                  <a:solidFill>
                    <a:srgbClr val="FFFFFF"/>
                  </a:solidFill>
                  <a:latin typeface="Montserrat Bold"/>
                  <a:ea typeface="Montserrat Bold"/>
                  <a:cs typeface="Montserrat Bold"/>
                  <a:sym typeface="Montserrat Bold"/>
                </a:rPr>
                <a:t>ZED GOLD</a:t>
              </a:r>
            </a:p>
          </p:txBody>
        </p:sp>
      </p:gr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369357" y="2328656"/>
            <a:ext cx="4365079" cy="6929644"/>
            <a:chOff x="0" y="0"/>
            <a:chExt cx="1183111" cy="1878212"/>
          </a:xfrm>
        </p:grpSpPr>
        <p:sp>
          <p:nvSpPr>
            <p:cNvPr id="3" name="Freeform 3"/>
            <p:cNvSpPr/>
            <p:nvPr/>
          </p:nvSpPr>
          <p:spPr>
            <a:xfrm>
              <a:off x="0" y="0"/>
              <a:ext cx="1183111" cy="1878212"/>
            </a:xfrm>
            <a:custGeom>
              <a:avLst/>
              <a:gdLst/>
              <a:ahLst/>
              <a:cxnLst/>
              <a:rect l="l" t="t" r="r" b="b"/>
              <a:pathLst>
                <a:path w="1183111" h="1878212">
                  <a:moveTo>
                    <a:pt x="33698" y="0"/>
                  </a:moveTo>
                  <a:lnTo>
                    <a:pt x="1149413" y="0"/>
                  </a:lnTo>
                  <a:cubicBezTo>
                    <a:pt x="1168024" y="0"/>
                    <a:pt x="1183111" y="15087"/>
                    <a:pt x="1183111" y="33698"/>
                  </a:cubicBezTo>
                  <a:lnTo>
                    <a:pt x="1183111" y="1844513"/>
                  </a:lnTo>
                  <a:cubicBezTo>
                    <a:pt x="1183111" y="1853450"/>
                    <a:pt x="1179561" y="1862022"/>
                    <a:pt x="1173241" y="1868341"/>
                  </a:cubicBezTo>
                  <a:cubicBezTo>
                    <a:pt x="1166922" y="1874661"/>
                    <a:pt x="1158350" y="1878212"/>
                    <a:pt x="1149413" y="1878212"/>
                  </a:cubicBezTo>
                  <a:lnTo>
                    <a:pt x="33698" y="1878212"/>
                  </a:lnTo>
                  <a:cubicBezTo>
                    <a:pt x="15087" y="1878212"/>
                    <a:pt x="0" y="1863124"/>
                    <a:pt x="0" y="1844513"/>
                  </a:cubicBezTo>
                  <a:lnTo>
                    <a:pt x="0" y="33698"/>
                  </a:lnTo>
                  <a:cubicBezTo>
                    <a:pt x="0" y="15087"/>
                    <a:pt x="15087" y="0"/>
                    <a:pt x="33698" y="0"/>
                  </a:cubicBezTo>
                  <a:close/>
                </a:path>
              </a:pathLst>
            </a:custGeom>
            <a:solidFill>
              <a:srgbClr val="FFFFFF"/>
            </a:solidFill>
            <a:ln w="19050" cap="sq">
              <a:solidFill>
                <a:srgbClr val="000000"/>
              </a:solidFill>
              <a:prstDash val="solid"/>
              <a:miter/>
            </a:ln>
          </p:spPr>
        </p:sp>
        <p:sp>
          <p:nvSpPr>
            <p:cNvPr id="4" name="TextBox 4"/>
            <p:cNvSpPr txBox="1"/>
            <p:nvPr/>
          </p:nvSpPr>
          <p:spPr>
            <a:xfrm>
              <a:off x="0" y="-47625"/>
              <a:ext cx="1183111" cy="1925837"/>
            </a:xfrm>
            <a:prstGeom prst="rect">
              <a:avLst/>
            </a:prstGeom>
          </p:spPr>
          <p:txBody>
            <a:bodyPr lIns="50800" tIns="50800" rIns="50800" bIns="50800" rtlCol="0" anchor="ctr"/>
            <a:lstStyle/>
            <a:p>
              <a:pPr algn="ctr">
                <a:lnSpc>
                  <a:spcPts val="3639"/>
                </a:lnSpc>
              </a:pPr>
              <a:endParaRPr/>
            </a:p>
          </p:txBody>
        </p:sp>
      </p:grpSp>
      <p:grpSp>
        <p:nvGrpSpPr>
          <p:cNvPr id="5" name="Group 5"/>
          <p:cNvGrpSpPr/>
          <p:nvPr/>
        </p:nvGrpSpPr>
        <p:grpSpPr>
          <a:xfrm>
            <a:off x="6961557" y="2328656"/>
            <a:ext cx="4365079" cy="6929644"/>
            <a:chOff x="0" y="0"/>
            <a:chExt cx="1183111" cy="1878212"/>
          </a:xfrm>
        </p:grpSpPr>
        <p:sp>
          <p:nvSpPr>
            <p:cNvPr id="6" name="Freeform 6"/>
            <p:cNvSpPr/>
            <p:nvPr/>
          </p:nvSpPr>
          <p:spPr>
            <a:xfrm>
              <a:off x="0" y="0"/>
              <a:ext cx="1183111" cy="1878212"/>
            </a:xfrm>
            <a:custGeom>
              <a:avLst/>
              <a:gdLst/>
              <a:ahLst/>
              <a:cxnLst/>
              <a:rect l="l" t="t" r="r" b="b"/>
              <a:pathLst>
                <a:path w="1183111" h="1878212">
                  <a:moveTo>
                    <a:pt x="33698" y="0"/>
                  </a:moveTo>
                  <a:lnTo>
                    <a:pt x="1149413" y="0"/>
                  </a:lnTo>
                  <a:cubicBezTo>
                    <a:pt x="1168024" y="0"/>
                    <a:pt x="1183111" y="15087"/>
                    <a:pt x="1183111" y="33698"/>
                  </a:cubicBezTo>
                  <a:lnTo>
                    <a:pt x="1183111" y="1844513"/>
                  </a:lnTo>
                  <a:cubicBezTo>
                    <a:pt x="1183111" y="1853450"/>
                    <a:pt x="1179561" y="1862022"/>
                    <a:pt x="1173241" y="1868341"/>
                  </a:cubicBezTo>
                  <a:cubicBezTo>
                    <a:pt x="1166922" y="1874661"/>
                    <a:pt x="1158350" y="1878212"/>
                    <a:pt x="1149413" y="1878212"/>
                  </a:cubicBezTo>
                  <a:lnTo>
                    <a:pt x="33698" y="1878212"/>
                  </a:lnTo>
                  <a:cubicBezTo>
                    <a:pt x="15087" y="1878212"/>
                    <a:pt x="0" y="1863124"/>
                    <a:pt x="0" y="1844513"/>
                  </a:cubicBezTo>
                  <a:lnTo>
                    <a:pt x="0" y="33698"/>
                  </a:lnTo>
                  <a:cubicBezTo>
                    <a:pt x="0" y="15087"/>
                    <a:pt x="15087" y="0"/>
                    <a:pt x="33698" y="0"/>
                  </a:cubicBezTo>
                  <a:close/>
                </a:path>
              </a:pathLst>
            </a:custGeom>
            <a:solidFill>
              <a:srgbClr val="FFFFFF"/>
            </a:solidFill>
            <a:ln w="19050" cap="sq">
              <a:solidFill>
                <a:srgbClr val="000000"/>
              </a:solidFill>
              <a:prstDash val="solid"/>
              <a:miter/>
            </a:ln>
          </p:spPr>
        </p:sp>
        <p:sp>
          <p:nvSpPr>
            <p:cNvPr id="7" name="TextBox 7"/>
            <p:cNvSpPr txBox="1"/>
            <p:nvPr/>
          </p:nvSpPr>
          <p:spPr>
            <a:xfrm>
              <a:off x="0" y="-47625"/>
              <a:ext cx="1183111" cy="1925837"/>
            </a:xfrm>
            <a:prstGeom prst="rect">
              <a:avLst/>
            </a:prstGeom>
          </p:spPr>
          <p:txBody>
            <a:bodyPr lIns="50800" tIns="50800" rIns="50800" bIns="50800" rtlCol="0" anchor="ctr"/>
            <a:lstStyle/>
            <a:p>
              <a:pPr algn="ctr">
                <a:lnSpc>
                  <a:spcPts val="3639"/>
                </a:lnSpc>
              </a:pPr>
              <a:endParaRPr/>
            </a:p>
          </p:txBody>
        </p:sp>
      </p:grpSp>
      <p:grpSp>
        <p:nvGrpSpPr>
          <p:cNvPr id="8" name="Group 8"/>
          <p:cNvGrpSpPr/>
          <p:nvPr/>
        </p:nvGrpSpPr>
        <p:grpSpPr>
          <a:xfrm>
            <a:off x="11556210" y="2328656"/>
            <a:ext cx="4365079" cy="6929644"/>
            <a:chOff x="0" y="0"/>
            <a:chExt cx="1183111" cy="1878212"/>
          </a:xfrm>
        </p:grpSpPr>
        <p:sp>
          <p:nvSpPr>
            <p:cNvPr id="9" name="Freeform 9"/>
            <p:cNvSpPr/>
            <p:nvPr/>
          </p:nvSpPr>
          <p:spPr>
            <a:xfrm>
              <a:off x="0" y="0"/>
              <a:ext cx="1183111" cy="1878212"/>
            </a:xfrm>
            <a:custGeom>
              <a:avLst/>
              <a:gdLst/>
              <a:ahLst/>
              <a:cxnLst/>
              <a:rect l="l" t="t" r="r" b="b"/>
              <a:pathLst>
                <a:path w="1183111" h="1878212">
                  <a:moveTo>
                    <a:pt x="33698" y="0"/>
                  </a:moveTo>
                  <a:lnTo>
                    <a:pt x="1149413" y="0"/>
                  </a:lnTo>
                  <a:cubicBezTo>
                    <a:pt x="1168024" y="0"/>
                    <a:pt x="1183111" y="15087"/>
                    <a:pt x="1183111" y="33698"/>
                  </a:cubicBezTo>
                  <a:lnTo>
                    <a:pt x="1183111" y="1844513"/>
                  </a:lnTo>
                  <a:cubicBezTo>
                    <a:pt x="1183111" y="1853450"/>
                    <a:pt x="1179561" y="1862022"/>
                    <a:pt x="1173241" y="1868341"/>
                  </a:cubicBezTo>
                  <a:cubicBezTo>
                    <a:pt x="1166922" y="1874661"/>
                    <a:pt x="1158350" y="1878212"/>
                    <a:pt x="1149413" y="1878212"/>
                  </a:cubicBezTo>
                  <a:lnTo>
                    <a:pt x="33698" y="1878212"/>
                  </a:lnTo>
                  <a:cubicBezTo>
                    <a:pt x="15087" y="1878212"/>
                    <a:pt x="0" y="1863124"/>
                    <a:pt x="0" y="1844513"/>
                  </a:cubicBezTo>
                  <a:lnTo>
                    <a:pt x="0" y="33698"/>
                  </a:lnTo>
                  <a:cubicBezTo>
                    <a:pt x="0" y="15087"/>
                    <a:pt x="15087" y="0"/>
                    <a:pt x="33698" y="0"/>
                  </a:cubicBezTo>
                  <a:close/>
                </a:path>
              </a:pathLst>
            </a:custGeom>
            <a:solidFill>
              <a:srgbClr val="FFFFFF"/>
            </a:solidFill>
            <a:ln w="19050" cap="sq">
              <a:solidFill>
                <a:srgbClr val="000000"/>
              </a:solidFill>
              <a:prstDash val="solid"/>
              <a:miter/>
            </a:ln>
          </p:spPr>
        </p:sp>
        <p:sp>
          <p:nvSpPr>
            <p:cNvPr id="10" name="TextBox 10"/>
            <p:cNvSpPr txBox="1"/>
            <p:nvPr/>
          </p:nvSpPr>
          <p:spPr>
            <a:xfrm>
              <a:off x="0" y="-47625"/>
              <a:ext cx="1183111" cy="1925837"/>
            </a:xfrm>
            <a:prstGeom prst="rect">
              <a:avLst/>
            </a:prstGeom>
          </p:spPr>
          <p:txBody>
            <a:bodyPr lIns="50800" tIns="50800" rIns="50800" bIns="50800" rtlCol="0" anchor="ctr"/>
            <a:lstStyle/>
            <a:p>
              <a:pPr algn="ctr">
                <a:lnSpc>
                  <a:spcPts val="3639"/>
                </a:lnSpc>
              </a:pPr>
              <a:endParaRPr/>
            </a:p>
          </p:txBody>
        </p:sp>
      </p:grpSp>
      <p:sp>
        <p:nvSpPr>
          <p:cNvPr id="11" name="Freeform 11"/>
          <p:cNvSpPr/>
          <p:nvPr/>
        </p:nvSpPr>
        <p:spPr>
          <a:xfrm>
            <a:off x="14312580" y="522611"/>
            <a:ext cx="3544898" cy="1018687"/>
          </a:xfrm>
          <a:custGeom>
            <a:avLst/>
            <a:gdLst/>
            <a:ahLst/>
            <a:cxnLst/>
            <a:rect l="l" t="t" r="r" b="b"/>
            <a:pathLst>
              <a:path w="3544898" h="1018687">
                <a:moveTo>
                  <a:pt x="0" y="0"/>
                </a:moveTo>
                <a:lnTo>
                  <a:pt x="3544898" y="0"/>
                </a:lnTo>
                <a:lnTo>
                  <a:pt x="3544898" y="1018687"/>
                </a:lnTo>
                <a:lnTo>
                  <a:pt x="0" y="1018687"/>
                </a:lnTo>
                <a:lnTo>
                  <a:pt x="0" y="0"/>
                </a:lnTo>
                <a:close/>
              </a:path>
            </a:pathLst>
          </a:custGeom>
          <a:blipFill>
            <a:blip r:embed="rId2"/>
            <a:stretch>
              <a:fillRect l="-31354" t="-192761" r="-31354" b="-192761"/>
            </a:stretch>
          </a:blipFill>
        </p:spPr>
      </p:sp>
      <p:sp>
        <p:nvSpPr>
          <p:cNvPr id="15" name="Freeform 15"/>
          <p:cNvSpPr/>
          <p:nvPr/>
        </p:nvSpPr>
        <p:spPr>
          <a:xfrm>
            <a:off x="2842666" y="2540804"/>
            <a:ext cx="3418461" cy="3105731"/>
          </a:xfrm>
          <a:custGeom>
            <a:avLst/>
            <a:gdLst/>
            <a:ahLst/>
            <a:cxnLst/>
            <a:rect l="l" t="t" r="r" b="b"/>
            <a:pathLst>
              <a:path w="3418461" h="3105731">
                <a:moveTo>
                  <a:pt x="0" y="0"/>
                </a:moveTo>
                <a:lnTo>
                  <a:pt x="3418461" y="0"/>
                </a:lnTo>
                <a:lnTo>
                  <a:pt x="3418461" y="3105732"/>
                </a:lnTo>
                <a:lnTo>
                  <a:pt x="0" y="3105732"/>
                </a:lnTo>
                <a:lnTo>
                  <a:pt x="0" y="0"/>
                </a:lnTo>
                <a:close/>
              </a:path>
            </a:pathLst>
          </a:custGeom>
          <a:blipFill>
            <a:blip r:embed="rId3"/>
            <a:stretch>
              <a:fillRect/>
            </a:stretch>
          </a:blipFill>
        </p:spPr>
      </p:sp>
      <p:grpSp>
        <p:nvGrpSpPr>
          <p:cNvPr id="16" name="Group 16"/>
          <p:cNvGrpSpPr/>
          <p:nvPr/>
        </p:nvGrpSpPr>
        <p:grpSpPr>
          <a:xfrm>
            <a:off x="2369357" y="5738731"/>
            <a:ext cx="4365079" cy="649373"/>
            <a:chOff x="0" y="0"/>
            <a:chExt cx="1183111" cy="176006"/>
          </a:xfrm>
        </p:grpSpPr>
        <p:sp>
          <p:nvSpPr>
            <p:cNvPr id="17" name="Freeform 17"/>
            <p:cNvSpPr/>
            <p:nvPr/>
          </p:nvSpPr>
          <p:spPr>
            <a:xfrm>
              <a:off x="0" y="0"/>
              <a:ext cx="1183111" cy="176006"/>
            </a:xfrm>
            <a:custGeom>
              <a:avLst/>
              <a:gdLst/>
              <a:ahLst/>
              <a:cxnLst/>
              <a:rect l="l" t="t" r="r" b="b"/>
              <a:pathLst>
                <a:path w="1183111" h="176006">
                  <a:moveTo>
                    <a:pt x="0" y="0"/>
                  </a:moveTo>
                  <a:lnTo>
                    <a:pt x="1183111" y="0"/>
                  </a:lnTo>
                  <a:lnTo>
                    <a:pt x="1183111" y="176006"/>
                  </a:lnTo>
                  <a:lnTo>
                    <a:pt x="0" y="176006"/>
                  </a:lnTo>
                  <a:close/>
                </a:path>
              </a:pathLst>
            </a:custGeom>
            <a:solidFill>
              <a:srgbClr val="FF0000"/>
            </a:solidFill>
            <a:ln cap="sq">
              <a:noFill/>
              <a:prstDash val="solid"/>
              <a:miter/>
            </a:ln>
          </p:spPr>
        </p:sp>
        <p:sp>
          <p:nvSpPr>
            <p:cNvPr id="18" name="TextBox 18"/>
            <p:cNvSpPr txBox="1"/>
            <p:nvPr/>
          </p:nvSpPr>
          <p:spPr>
            <a:xfrm>
              <a:off x="0" y="-38100"/>
              <a:ext cx="1183111" cy="214106"/>
            </a:xfrm>
            <a:prstGeom prst="rect">
              <a:avLst/>
            </a:prstGeom>
          </p:spPr>
          <p:txBody>
            <a:bodyPr lIns="50800" tIns="50800" rIns="50800" bIns="50800" rtlCol="0" anchor="ctr"/>
            <a:lstStyle/>
            <a:p>
              <a:pPr algn="ctr">
                <a:lnSpc>
                  <a:spcPts val="2939"/>
                </a:lnSpc>
              </a:pPr>
              <a:r>
                <a:rPr lang="en-US" sz="2099" b="1">
                  <a:solidFill>
                    <a:srgbClr val="000000"/>
                  </a:solidFill>
                  <a:latin typeface="Montserrat Bold"/>
                  <a:ea typeface="Montserrat Bold"/>
                  <a:cs typeface="Montserrat Bold"/>
                  <a:sym typeface="Montserrat Bold"/>
                </a:rPr>
                <a:t>INJECTION MOULDING</a:t>
              </a:r>
            </a:p>
          </p:txBody>
        </p:sp>
      </p:grpSp>
      <p:grpSp>
        <p:nvGrpSpPr>
          <p:cNvPr id="19" name="Group 19"/>
          <p:cNvGrpSpPr/>
          <p:nvPr/>
        </p:nvGrpSpPr>
        <p:grpSpPr>
          <a:xfrm>
            <a:off x="6961557" y="5738731"/>
            <a:ext cx="4365079" cy="649373"/>
            <a:chOff x="0" y="0"/>
            <a:chExt cx="1183111" cy="176006"/>
          </a:xfrm>
        </p:grpSpPr>
        <p:sp>
          <p:nvSpPr>
            <p:cNvPr id="20" name="Freeform 20"/>
            <p:cNvSpPr/>
            <p:nvPr/>
          </p:nvSpPr>
          <p:spPr>
            <a:xfrm>
              <a:off x="0" y="0"/>
              <a:ext cx="1183111" cy="176006"/>
            </a:xfrm>
            <a:custGeom>
              <a:avLst/>
              <a:gdLst/>
              <a:ahLst/>
              <a:cxnLst/>
              <a:rect l="l" t="t" r="r" b="b"/>
              <a:pathLst>
                <a:path w="1183111" h="176006">
                  <a:moveTo>
                    <a:pt x="0" y="0"/>
                  </a:moveTo>
                  <a:lnTo>
                    <a:pt x="1183111" y="0"/>
                  </a:lnTo>
                  <a:lnTo>
                    <a:pt x="1183111" y="176006"/>
                  </a:lnTo>
                  <a:lnTo>
                    <a:pt x="0" y="176006"/>
                  </a:lnTo>
                  <a:close/>
                </a:path>
              </a:pathLst>
            </a:custGeom>
            <a:solidFill>
              <a:srgbClr val="FF0000"/>
            </a:solidFill>
            <a:ln cap="sq">
              <a:noFill/>
              <a:prstDash val="solid"/>
              <a:miter/>
            </a:ln>
          </p:spPr>
        </p:sp>
        <p:sp>
          <p:nvSpPr>
            <p:cNvPr id="21" name="TextBox 21"/>
            <p:cNvSpPr txBox="1"/>
            <p:nvPr/>
          </p:nvSpPr>
          <p:spPr>
            <a:xfrm>
              <a:off x="0" y="-38100"/>
              <a:ext cx="1183111" cy="214106"/>
            </a:xfrm>
            <a:prstGeom prst="rect">
              <a:avLst/>
            </a:prstGeom>
          </p:spPr>
          <p:txBody>
            <a:bodyPr lIns="50800" tIns="50800" rIns="50800" bIns="50800" rtlCol="0" anchor="ctr"/>
            <a:lstStyle/>
            <a:p>
              <a:pPr algn="ctr">
                <a:lnSpc>
                  <a:spcPts val="2939"/>
                </a:lnSpc>
              </a:pPr>
              <a:r>
                <a:rPr lang="en-US" sz="2099" b="1">
                  <a:solidFill>
                    <a:srgbClr val="000000"/>
                  </a:solidFill>
                  <a:latin typeface="Montserrat Bold"/>
                  <a:ea typeface="Montserrat Bold"/>
                  <a:cs typeface="Montserrat Bold"/>
                  <a:sym typeface="Montserrat Bold"/>
                </a:rPr>
                <a:t>BLOW MOULDING</a:t>
              </a:r>
            </a:p>
          </p:txBody>
        </p:sp>
      </p:grpSp>
      <p:grpSp>
        <p:nvGrpSpPr>
          <p:cNvPr id="22" name="Group 22"/>
          <p:cNvGrpSpPr/>
          <p:nvPr/>
        </p:nvGrpSpPr>
        <p:grpSpPr>
          <a:xfrm>
            <a:off x="11556210" y="5738731"/>
            <a:ext cx="4365079" cy="649373"/>
            <a:chOff x="0" y="0"/>
            <a:chExt cx="1183111" cy="176006"/>
          </a:xfrm>
        </p:grpSpPr>
        <p:sp>
          <p:nvSpPr>
            <p:cNvPr id="23" name="Freeform 23"/>
            <p:cNvSpPr/>
            <p:nvPr/>
          </p:nvSpPr>
          <p:spPr>
            <a:xfrm>
              <a:off x="0" y="0"/>
              <a:ext cx="1183111" cy="176006"/>
            </a:xfrm>
            <a:custGeom>
              <a:avLst/>
              <a:gdLst/>
              <a:ahLst/>
              <a:cxnLst/>
              <a:rect l="l" t="t" r="r" b="b"/>
              <a:pathLst>
                <a:path w="1183111" h="176006">
                  <a:moveTo>
                    <a:pt x="0" y="0"/>
                  </a:moveTo>
                  <a:lnTo>
                    <a:pt x="1183111" y="0"/>
                  </a:lnTo>
                  <a:lnTo>
                    <a:pt x="1183111" y="176006"/>
                  </a:lnTo>
                  <a:lnTo>
                    <a:pt x="0" y="176006"/>
                  </a:lnTo>
                  <a:close/>
                </a:path>
              </a:pathLst>
            </a:custGeom>
            <a:solidFill>
              <a:srgbClr val="FF0000"/>
            </a:solidFill>
            <a:ln cap="sq">
              <a:noFill/>
              <a:prstDash val="solid"/>
              <a:miter/>
            </a:ln>
          </p:spPr>
        </p:sp>
        <p:sp>
          <p:nvSpPr>
            <p:cNvPr id="24" name="TextBox 24"/>
            <p:cNvSpPr txBox="1"/>
            <p:nvPr/>
          </p:nvSpPr>
          <p:spPr>
            <a:xfrm>
              <a:off x="0" y="-38100"/>
              <a:ext cx="1183111" cy="214106"/>
            </a:xfrm>
            <a:prstGeom prst="rect">
              <a:avLst/>
            </a:prstGeom>
          </p:spPr>
          <p:txBody>
            <a:bodyPr lIns="50800" tIns="50800" rIns="50800" bIns="50800" rtlCol="0" anchor="ctr"/>
            <a:lstStyle/>
            <a:p>
              <a:pPr algn="ctr">
                <a:lnSpc>
                  <a:spcPts val="2939"/>
                </a:lnSpc>
              </a:pPr>
              <a:r>
                <a:rPr lang="en-US" sz="2099" b="1">
                  <a:solidFill>
                    <a:srgbClr val="000000"/>
                  </a:solidFill>
                  <a:latin typeface="Montserrat Bold"/>
                  <a:ea typeface="Montserrat Bold"/>
                  <a:cs typeface="Montserrat Bold"/>
                  <a:sym typeface="Montserrat Bold"/>
                </a:rPr>
                <a:t>INSERT MOULDING</a:t>
              </a:r>
            </a:p>
          </p:txBody>
        </p:sp>
      </p:grpSp>
      <p:sp>
        <p:nvSpPr>
          <p:cNvPr id="25" name="Freeform 25"/>
          <p:cNvSpPr/>
          <p:nvPr/>
        </p:nvSpPr>
        <p:spPr>
          <a:xfrm>
            <a:off x="7523164" y="2540804"/>
            <a:ext cx="3241672" cy="3105731"/>
          </a:xfrm>
          <a:custGeom>
            <a:avLst/>
            <a:gdLst/>
            <a:ahLst/>
            <a:cxnLst/>
            <a:rect l="l" t="t" r="r" b="b"/>
            <a:pathLst>
              <a:path w="3241672" h="3105731">
                <a:moveTo>
                  <a:pt x="0" y="0"/>
                </a:moveTo>
                <a:lnTo>
                  <a:pt x="3241672" y="0"/>
                </a:lnTo>
                <a:lnTo>
                  <a:pt x="3241672" y="3105732"/>
                </a:lnTo>
                <a:lnTo>
                  <a:pt x="0" y="3105732"/>
                </a:lnTo>
                <a:lnTo>
                  <a:pt x="0" y="0"/>
                </a:lnTo>
                <a:close/>
              </a:path>
            </a:pathLst>
          </a:custGeom>
          <a:blipFill>
            <a:blip r:embed="rId4"/>
            <a:stretch>
              <a:fillRect/>
            </a:stretch>
          </a:blipFill>
        </p:spPr>
      </p:sp>
      <p:grpSp>
        <p:nvGrpSpPr>
          <p:cNvPr id="26" name="Group 26"/>
          <p:cNvGrpSpPr/>
          <p:nvPr/>
        </p:nvGrpSpPr>
        <p:grpSpPr>
          <a:xfrm>
            <a:off x="11821170" y="2328656"/>
            <a:ext cx="3934199" cy="3464822"/>
            <a:chOff x="0" y="0"/>
            <a:chExt cx="5245598" cy="4619763"/>
          </a:xfrm>
        </p:grpSpPr>
        <p:sp>
          <p:nvSpPr>
            <p:cNvPr id="27" name="Freeform 27"/>
            <p:cNvSpPr/>
            <p:nvPr/>
          </p:nvSpPr>
          <p:spPr>
            <a:xfrm>
              <a:off x="0" y="282865"/>
              <a:ext cx="3406402" cy="4140975"/>
            </a:xfrm>
            <a:custGeom>
              <a:avLst/>
              <a:gdLst/>
              <a:ahLst/>
              <a:cxnLst/>
              <a:rect l="l" t="t" r="r" b="b"/>
              <a:pathLst>
                <a:path w="3406402" h="4140975">
                  <a:moveTo>
                    <a:pt x="0" y="0"/>
                  </a:moveTo>
                  <a:lnTo>
                    <a:pt x="3406402" y="0"/>
                  </a:lnTo>
                  <a:lnTo>
                    <a:pt x="3406402" y="4140975"/>
                  </a:lnTo>
                  <a:lnTo>
                    <a:pt x="0" y="4140975"/>
                  </a:lnTo>
                  <a:lnTo>
                    <a:pt x="0" y="0"/>
                  </a:lnTo>
                  <a:close/>
                </a:path>
              </a:pathLst>
            </a:custGeom>
            <a:blipFill>
              <a:blip r:embed="rId5"/>
              <a:stretch>
                <a:fillRect/>
              </a:stretch>
            </a:blipFill>
          </p:spPr>
        </p:sp>
        <p:sp>
          <p:nvSpPr>
            <p:cNvPr id="28" name="Freeform 28"/>
            <p:cNvSpPr/>
            <p:nvPr/>
          </p:nvSpPr>
          <p:spPr>
            <a:xfrm>
              <a:off x="3626680" y="3000844"/>
              <a:ext cx="1618919" cy="1618919"/>
            </a:xfrm>
            <a:custGeom>
              <a:avLst/>
              <a:gdLst/>
              <a:ahLst/>
              <a:cxnLst/>
              <a:rect l="l" t="t" r="r" b="b"/>
              <a:pathLst>
                <a:path w="1618919" h="1618919">
                  <a:moveTo>
                    <a:pt x="0" y="0"/>
                  </a:moveTo>
                  <a:lnTo>
                    <a:pt x="1618918" y="0"/>
                  </a:lnTo>
                  <a:lnTo>
                    <a:pt x="1618918" y="1618919"/>
                  </a:lnTo>
                  <a:lnTo>
                    <a:pt x="0" y="1618919"/>
                  </a:lnTo>
                  <a:lnTo>
                    <a:pt x="0" y="0"/>
                  </a:lnTo>
                  <a:close/>
                </a:path>
              </a:pathLst>
            </a:custGeom>
            <a:blipFill>
              <a:blip r:embed="rId6"/>
              <a:stretch>
                <a:fillRect/>
              </a:stretch>
            </a:blipFill>
          </p:spPr>
        </p:sp>
        <p:sp>
          <p:nvSpPr>
            <p:cNvPr id="29" name="Freeform 29"/>
            <p:cNvSpPr/>
            <p:nvPr/>
          </p:nvSpPr>
          <p:spPr>
            <a:xfrm>
              <a:off x="3783750" y="2037490"/>
              <a:ext cx="1304778" cy="1304778"/>
            </a:xfrm>
            <a:custGeom>
              <a:avLst/>
              <a:gdLst/>
              <a:ahLst/>
              <a:cxnLst/>
              <a:rect l="l" t="t" r="r" b="b"/>
              <a:pathLst>
                <a:path w="1304778" h="1304778">
                  <a:moveTo>
                    <a:pt x="0" y="0"/>
                  </a:moveTo>
                  <a:lnTo>
                    <a:pt x="1304778" y="0"/>
                  </a:lnTo>
                  <a:lnTo>
                    <a:pt x="1304778" y="1304778"/>
                  </a:lnTo>
                  <a:lnTo>
                    <a:pt x="0" y="1304778"/>
                  </a:lnTo>
                  <a:lnTo>
                    <a:pt x="0" y="0"/>
                  </a:lnTo>
                  <a:close/>
                </a:path>
              </a:pathLst>
            </a:custGeom>
            <a:blipFill>
              <a:blip r:embed="rId7"/>
              <a:stretch>
                <a:fillRect/>
              </a:stretch>
            </a:blipFill>
          </p:spPr>
        </p:sp>
        <p:sp>
          <p:nvSpPr>
            <p:cNvPr id="30" name="Freeform 30"/>
            <p:cNvSpPr/>
            <p:nvPr/>
          </p:nvSpPr>
          <p:spPr>
            <a:xfrm>
              <a:off x="3626680" y="1346657"/>
              <a:ext cx="1499480" cy="803643"/>
            </a:xfrm>
            <a:custGeom>
              <a:avLst/>
              <a:gdLst/>
              <a:ahLst/>
              <a:cxnLst/>
              <a:rect l="l" t="t" r="r" b="b"/>
              <a:pathLst>
                <a:path w="1499480" h="803643">
                  <a:moveTo>
                    <a:pt x="0" y="0"/>
                  </a:moveTo>
                  <a:lnTo>
                    <a:pt x="1499480" y="0"/>
                  </a:lnTo>
                  <a:lnTo>
                    <a:pt x="1499480" y="803643"/>
                  </a:lnTo>
                  <a:lnTo>
                    <a:pt x="0" y="803643"/>
                  </a:lnTo>
                  <a:lnTo>
                    <a:pt x="0" y="0"/>
                  </a:lnTo>
                  <a:close/>
                </a:path>
              </a:pathLst>
            </a:custGeom>
            <a:blipFill>
              <a:blip r:embed="rId8"/>
              <a:stretch>
                <a:fillRect/>
              </a:stretch>
            </a:blipFill>
          </p:spPr>
        </p:sp>
        <p:sp>
          <p:nvSpPr>
            <p:cNvPr id="31" name="Freeform 31"/>
            <p:cNvSpPr/>
            <p:nvPr/>
          </p:nvSpPr>
          <p:spPr>
            <a:xfrm>
              <a:off x="3583965" y="0"/>
              <a:ext cx="1504563" cy="1504563"/>
            </a:xfrm>
            <a:custGeom>
              <a:avLst/>
              <a:gdLst/>
              <a:ahLst/>
              <a:cxnLst/>
              <a:rect l="l" t="t" r="r" b="b"/>
              <a:pathLst>
                <a:path w="1504563" h="1504563">
                  <a:moveTo>
                    <a:pt x="0" y="0"/>
                  </a:moveTo>
                  <a:lnTo>
                    <a:pt x="1504563" y="0"/>
                  </a:lnTo>
                  <a:lnTo>
                    <a:pt x="1504563" y="1504563"/>
                  </a:lnTo>
                  <a:lnTo>
                    <a:pt x="0" y="1504563"/>
                  </a:lnTo>
                  <a:lnTo>
                    <a:pt x="0" y="0"/>
                  </a:lnTo>
                  <a:close/>
                </a:path>
              </a:pathLst>
            </a:custGeom>
            <a:blipFill>
              <a:blip r:embed="rId9"/>
              <a:stretch>
                <a:fillRect/>
              </a:stretch>
            </a:blipFill>
          </p:spPr>
        </p:sp>
      </p:grpSp>
      <p:sp>
        <p:nvSpPr>
          <p:cNvPr id="32" name="TextBox 32"/>
          <p:cNvSpPr txBox="1"/>
          <p:nvPr/>
        </p:nvSpPr>
        <p:spPr>
          <a:xfrm>
            <a:off x="809827" y="993854"/>
            <a:ext cx="12423354" cy="829310"/>
          </a:xfrm>
          <a:prstGeom prst="rect">
            <a:avLst/>
          </a:prstGeom>
        </p:spPr>
        <p:txBody>
          <a:bodyPr lIns="0" tIns="0" rIns="0" bIns="0" rtlCol="0" anchor="t">
            <a:spAutoFit/>
          </a:bodyPr>
          <a:lstStyle/>
          <a:p>
            <a:pPr algn="l">
              <a:lnSpc>
                <a:spcPts val="6759"/>
              </a:lnSpc>
            </a:pPr>
            <a:r>
              <a:rPr lang="en-US" sz="5199" b="1">
                <a:solidFill>
                  <a:srgbClr val="2A2E3A"/>
                </a:solidFill>
                <a:latin typeface="Montserrat Bold"/>
                <a:ea typeface="Montserrat Bold"/>
                <a:cs typeface="Montserrat Bold"/>
                <a:sym typeface="Montserrat Bold"/>
              </a:rPr>
              <a:t>Core Products : </a:t>
            </a:r>
            <a:r>
              <a:rPr lang="en-US" sz="5199" b="1">
                <a:solidFill>
                  <a:srgbClr val="FF0000"/>
                </a:solidFill>
                <a:latin typeface="Montserrat Bold"/>
                <a:ea typeface="Montserrat Bold"/>
                <a:cs typeface="Montserrat Bold"/>
                <a:sym typeface="Montserrat Bold"/>
              </a:rPr>
              <a:t>AUTOMOTIVE</a:t>
            </a:r>
          </a:p>
        </p:txBody>
      </p:sp>
      <p:sp>
        <p:nvSpPr>
          <p:cNvPr id="33" name="TextBox 33"/>
          <p:cNvSpPr txBox="1"/>
          <p:nvPr/>
        </p:nvSpPr>
        <p:spPr>
          <a:xfrm>
            <a:off x="2634316" y="6572408"/>
            <a:ext cx="3835159" cy="2354819"/>
          </a:xfrm>
          <a:prstGeom prst="rect">
            <a:avLst/>
          </a:prstGeom>
        </p:spPr>
        <p:txBody>
          <a:bodyPr lIns="0" tIns="0" rIns="0" bIns="0" rtlCol="0" anchor="t">
            <a:spAutoFit/>
          </a:bodyPr>
          <a:lstStyle/>
          <a:p>
            <a:pPr marL="367139" lvl="1" indent="-183569" algn="l">
              <a:lnSpc>
                <a:spcPts val="2380"/>
              </a:lnSpc>
              <a:buFont typeface="Arial"/>
              <a:buChar char="•"/>
            </a:pPr>
            <a:r>
              <a:rPr lang="en-US" sz="1700" b="1">
                <a:solidFill>
                  <a:srgbClr val="000000"/>
                </a:solidFill>
                <a:latin typeface="Montserrat Semi-Bold"/>
                <a:ea typeface="Montserrat Semi-Bold"/>
                <a:cs typeface="Montserrat Semi-Bold"/>
                <a:sym typeface="Montserrat Semi-Bold"/>
              </a:rPr>
              <a:t>Protector Oil Seal</a:t>
            </a:r>
          </a:p>
          <a:p>
            <a:pPr marL="367139" lvl="1" indent="-183569" algn="l">
              <a:lnSpc>
                <a:spcPts val="2380"/>
              </a:lnSpc>
              <a:buFont typeface="Arial"/>
              <a:buChar char="•"/>
            </a:pPr>
            <a:r>
              <a:rPr lang="en-US" sz="1700" b="1">
                <a:solidFill>
                  <a:srgbClr val="000000"/>
                </a:solidFill>
                <a:latin typeface="Montserrat Semi-Bold"/>
                <a:ea typeface="Montserrat Semi-Bold"/>
                <a:cs typeface="Montserrat Semi-Bold"/>
                <a:sym typeface="Montserrat Semi-Bold"/>
              </a:rPr>
              <a:t>Plastic Sleeve</a:t>
            </a:r>
          </a:p>
          <a:p>
            <a:pPr marL="367139" lvl="1" indent="-183569" algn="l">
              <a:lnSpc>
                <a:spcPts val="2380"/>
              </a:lnSpc>
              <a:buFont typeface="Arial"/>
              <a:buChar char="•"/>
            </a:pPr>
            <a:r>
              <a:rPr lang="en-US" sz="1700" b="1">
                <a:solidFill>
                  <a:srgbClr val="000000"/>
                </a:solidFill>
                <a:latin typeface="Montserrat Semi-Bold"/>
                <a:ea typeface="Montserrat Semi-Bold"/>
                <a:cs typeface="Montserrat Semi-Bold"/>
                <a:sym typeface="Montserrat Semi-Bold"/>
              </a:rPr>
              <a:t>CAP Strg Gear Center Marking</a:t>
            </a:r>
          </a:p>
          <a:p>
            <a:pPr marL="367139" lvl="1" indent="-183569" algn="l">
              <a:lnSpc>
                <a:spcPts val="2380"/>
              </a:lnSpc>
              <a:buFont typeface="Arial"/>
              <a:buChar char="•"/>
            </a:pPr>
            <a:r>
              <a:rPr lang="en-US" sz="1700" b="1">
                <a:solidFill>
                  <a:srgbClr val="000000"/>
                </a:solidFill>
                <a:latin typeface="Montserrat Semi-Bold"/>
                <a:ea typeface="Montserrat Semi-Bold"/>
                <a:cs typeface="Montserrat Semi-Bold"/>
                <a:sym typeface="Montserrat Semi-Bold"/>
              </a:rPr>
              <a:t>Basket Drain</a:t>
            </a:r>
          </a:p>
          <a:p>
            <a:pPr marL="367139" lvl="1" indent="-183569" algn="l">
              <a:lnSpc>
                <a:spcPts val="2380"/>
              </a:lnSpc>
              <a:buFont typeface="Arial"/>
              <a:buChar char="•"/>
            </a:pPr>
            <a:r>
              <a:rPr lang="en-US" sz="1700" b="1">
                <a:solidFill>
                  <a:srgbClr val="000000"/>
                </a:solidFill>
                <a:latin typeface="Montserrat Semi-Bold"/>
                <a:ea typeface="Montserrat Semi-Bold"/>
                <a:cs typeface="Montserrat Semi-Bold"/>
                <a:sym typeface="Montserrat Semi-Bold"/>
              </a:rPr>
              <a:t>Spacer Tilt</a:t>
            </a:r>
          </a:p>
          <a:p>
            <a:pPr marL="367139" lvl="1" indent="-183569" algn="l">
              <a:lnSpc>
                <a:spcPts val="2380"/>
              </a:lnSpc>
              <a:buFont typeface="Arial"/>
              <a:buChar char="•"/>
            </a:pPr>
            <a:r>
              <a:rPr lang="en-US" sz="1700" b="1">
                <a:solidFill>
                  <a:srgbClr val="000000"/>
                </a:solidFill>
                <a:latin typeface="Montserrat Semi-Bold"/>
                <a:ea typeface="Montserrat Semi-Bold"/>
                <a:cs typeface="Montserrat Semi-Bold"/>
                <a:sym typeface="Montserrat Semi-Bold"/>
              </a:rPr>
              <a:t>Half Protector Cap</a:t>
            </a:r>
          </a:p>
          <a:p>
            <a:pPr marL="367139" lvl="1" indent="-183569" algn="l">
              <a:lnSpc>
                <a:spcPts val="2380"/>
              </a:lnSpc>
              <a:buFont typeface="Arial"/>
              <a:buChar char="•"/>
            </a:pPr>
            <a:r>
              <a:rPr lang="en-US" sz="1700" b="1">
                <a:solidFill>
                  <a:srgbClr val="000000"/>
                </a:solidFill>
                <a:latin typeface="Montserrat Semi-Bold"/>
                <a:ea typeface="Montserrat Semi-Bold"/>
                <a:cs typeface="Montserrat Semi-Bold"/>
                <a:sym typeface="Montserrat Semi-Bold"/>
              </a:rPr>
              <a:t>Cover Steering Gear</a:t>
            </a:r>
          </a:p>
          <a:p>
            <a:pPr marL="367139" lvl="1" indent="-183569" algn="l">
              <a:lnSpc>
                <a:spcPts val="2380"/>
              </a:lnSpc>
              <a:buFont typeface="Arial"/>
              <a:buChar char="•"/>
            </a:pPr>
            <a:r>
              <a:rPr lang="en-US" sz="1700" b="1">
                <a:solidFill>
                  <a:srgbClr val="000000"/>
                </a:solidFill>
                <a:latin typeface="Montserrat Semi-Bold"/>
                <a:ea typeface="Montserrat Semi-Bold"/>
                <a:cs typeface="Montserrat Semi-Bold"/>
                <a:sym typeface="Montserrat Semi-Bold"/>
              </a:rPr>
              <a:t>Drain Lever Cap</a:t>
            </a:r>
          </a:p>
        </p:txBody>
      </p:sp>
      <p:sp>
        <p:nvSpPr>
          <p:cNvPr id="34" name="TextBox 34"/>
          <p:cNvSpPr txBox="1"/>
          <p:nvPr/>
        </p:nvSpPr>
        <p:spPr>
          <a:xfrm>
            <a:off x="7226517" y="6572408"/>
            <a:ext cx="3835159" cy="2354819"/>
          </a:xfrm>
          <a:prstGeom prst="rect">
            <a:avLst/>
          </a:prstGeom>
        </p:spPr>
        <p:txBody>
          <a:bodyPr lIns="0" tIns="0" rIns="0" bIns="0" rtlCol="0" anchor="t">
            <a:spAutoFit/>
          </a:bodyPr>
          <a:lstStyle/>
          <a:p>
            <a:pPr marL="367139" lvl="1" indent="-183569" algn="l">
              <a:lnSpc>
                <a:spcPts val="2380"/>
              </a:lnSpc>
              <a:buFont typeface="Arial"/>
              <a:buChar char="•"/>
            </a:pPr>
            <a:r>
              <a:rPr lang="en-US" sz="1700" b="1">
                <a:solidFill>
                  <a:srgbClr val="000000"/>
                </a:solidFill>
                <a:latin typeface="Montserrat Semi-Bold"/>
                <a:ea typeface="Montserrat Semi-Bold"/>
                <a:cs typeface="Montserrat Semi-Bold"/>
                <a:sym typeface="Montserrat Semi-Bold"/>
              </a:rPr>
              <a:t>Washer dryer refresher condenser </a:t>
            </a:r>
          </a:p>
          <a:p>
            <a:pPr marL="367139" lvl="1" indent="-183569" algn="l">
              <a:lnSpc>
                <a:spcPts val="2380"/>
              </a:lnSpc>
              <a:buFont typeface="Arial"/>
              <a:buChar char="•"/>
            </a:pPr>
            <a:r>
              <a:rPr lang="en-US" sz="1700" b="1">
                <a:solidFill>
                  <a:srgbClr val="000000"/>
                </a:solidFill>
                <a:latin typeface="Montserrat Semi-Bold"/>
                <a:ea typeface="Montserrat Semi-Bold"/>
                <a:cs typeface="Montserrat Semi-Bold"/>
                <a:sym typeface="Montserrat Semi-Bold"/>
              </a:rPr>
              <a:t>Hose</a:t>
            </a:r>
          </a:p>
          <a:p>
            <a:pPr marL="367139" lvl="1" indent="-183569" algn="l">
              <a:lnSpc>
                <a:spcPts val="2380"/>
              </a:lnSpc>
              <a:buFont typeface="Arial"/>
              <a:buChar char="•"/>
            </a:pPr>
            <a:r>
              <a:rPr lang="en-US" sz="1700" b="1">
                <a:solidFill>
                  <a:srgbClr val="000000"/>
                </a:solidFill>
                <a:latin typeface="Montserrat Semi-Bold"/>
                <a:ea typeface="Montserrat Semi-Bold"/>
                <a:cs typeface="Montserrat Semi-Bold"/>
                <a:sym typeface="Montserrat Semi-Bold"/>
              </a:rPr>
              <a:t>Hose Overflow</a:t>
            </a:r>
          </a:p>
          <a:p>
            <a:pPr marL="367139" lvl="1" indent="-183569" algn="l">
              <a:lnSpc>
                <a:spcPts val="2380"/>
              </a:lnSpc>
              <a:buFont typeface="Arial"/>
              <a:buChar char="•"/>
            </a:pPr>
            <a:r>
              <a:rPr lang="en-US" sz="1700" b="1">
                <a:solidFill>
                  <a:srgbClr val="000000"/>
                </a:solidFill>
                <a:latin typeface="Montserrat Semi-Bold"/>
                <a:ea typeface="Montserrat Semi-Bold"/>
                <a:cs typeface="Montserrat Semi-Bold"/>
                <a:sym typeface="Montserrat Semi-Bold"/>
              </a:rPr>
              <a:t>PP Tank</a:t>
            </a:r>
          </a:p>
          <a:p>
            <a:pPr marL="367139" lvl="1" indent="-183569" algn="l">
              <a:lnSpc>
                <a:spcPts val="2380"/>
              </a:lnSpc>
              <a:buFont typeface="Arial"/>
              <a:buChar char="•"/>
            </a:pPr>
            <a:r>
              <a:rPr lang="en-US" sz="1700" b="1">
                <a:solidFill>
                  <a:srgbClr val="000000"/>
                </a:solidFill>
                <a:latin typeface="Montserrat Semi-Bold"/>
                <a:ea typeface="Montserrat Semi-Bold"/>
                <a:cs typeface="Montserrat Semi-Bold"/>
                <a:sym typeface="Montserrat Semi-Bold"/>
              </a:rPr>
              <a:t>Tank Assembly</a:t>
            </a:r>
          </a:p>
          <a:p>
            <a:pPr marL="367139" lvl="1" indent="-183569" algn="l">
              <a:lnSpc>
                <a:spcPts val="2380"/>
              </a:lnSpc>
              <a:buFont typeface="Arial"/>
              <a:buChar char="•"/>
            </a:pPr>
            <a:r>
              <a:rPr lang="en-US" sz="1700" b="1">
                <a:solidFill>
                  <a:srgbClr val="000000"/>
                </a:solidFill>
                <a:latin typeface="Montserrat Semi-Bold"/>
                <a:ea typeface="Montserrat Semi-Bold"/>
                <a:cs typeface="Montserrat Semi-Bold"/>
                <a:sym typeface="Montserrat Semi-Bold"/>
              </a:rPr>
              <a:t>Resonator</a:t>
            </a:r>
          </a:p>
          <a:p>
            <a:pPr marL="367139" lvl="1" indent="-183569" algn="l">
              <a:lnSpc>
                <a:spcPts val="2380"/>
              </a:lnSpc>
              <a:buFont typeface="Arial"/>
              <a:buChar char="•"/>
            </a:pPr>
            <a:r>
              <a:rPr lang="en-US" sz="1700" b="1">
                <a:solidFill>
                  <a:srgbClr val="000000"/>
                </a:solidFill>
                <a:latin typeface="Montserrat Semi-Bold"/>
                <a:ea typeface="Montserrat Semi-Bold"/>
                <a:cs typeface="Montserrat Semi-Bold"/>
                <a:sym typeface="Montserrat Semi-Bold"/>
              </a:rPr>
              <a:t>Duct</a:t>
            </a:r>
          </a:p>
        </p:txBody>
      </p:sp>
      <p:sp>
        <p:nvSpPr>
          <p:cNvPr id="35" name="TextBox 35"/>
          <p:cNvSpPr txBox="1"/>
          <p:nvPr/>
        </p:nvSpPr>
        <p:spPr>
          <a:xfrm>
            <a:off x="11821170" y="6572408"/>
            <a:ext cx="3835159" cy="2058639"/>
          </a:xfrm>
          <a:prstGeom prst="rect">
            <a:avLst/>
          </a:prstGeom>
        </p:spPr>
        <p:txBody>
          <a:bodyPr lIns="0" tIns="0" rIns="0" bIns="0" rtlCol="0" anchor="t">
            <a:spAutoFit/>
          </a:bodyPr>
          <a:lstStyle/>
          <a:p>
            <a:pPr marL="367139" lvl="1" indent="-183569" algn="l">
              <a:lnSpc>
                <a:spcPts val="2380"/>
              </a:lnSpc>
              <a:buFont typeface="Arial"/>
              <a:buChar char="•"/>
            </a:pPr>
            <a:r>
              <a:rPr lang="en-US" sz="1700" b="1">
                <a:solidFill>
                  <a:srgbClr val="000000"/>
                </a:solidFill>
                <a:latin typeface="Montserrat Semi-Bold"/>
                <a:ea typeface="Montserrat Semi-Bold"/>
                <a:cs typeface="Montserrat Semi-Bold"/>
                <a:sym typeface="Montserrat Semi-Bold"/>
              </a:rPr>
              <a:t>Sensor Cover</a:t>
            </a:r>
          </a:p>
          <a:p>
            <a:pPr marL="367139" lvl="1" indent="-183569" algn="l">
              <a:lnSpc>
                <a:spcPts val="2380"/>
              </a:lnSpc>
              <a:buFont typeface="Arial"/>
              <a:buChar char="•"/>
            </a:pPr>
            <a:r>
              <a:rPr lang="en-US" sz="1700" b="1">
                <a:solidFill>
                  <a:srgbClr val="000000"/>
                </a:solidFill>
                <a:latin typeface="Montserrat Semi-Bold"/>
                <a:ea typeface="Montserrat Semi-Bold"/>
                <a:cs typeface="Montserrat Semi-Bold"/>
                <a:sym typeface="Montserrat Semi-Bold"/>
              </a:rPr>
              <a:t>Sensor Holder</a:t>
            </a:r>
          </a:p>
          <a:p>
            <a:pPr marL="367139" lvl="1" indent="-183569" algn="l">
              <a:lnSpc>
                <a:spcPts val="2380"/>
              </a:lnSpc>
              <a:buFont typeface="Arial"/>
              <a:buChar char="•"/>
            </a:pPr>
            <a:r>
              <a:rPr lang="en-US" sz="1700" b="1">
                <a:solidFill>
                  <a:srgbClr val="000000"/>
                </a:solidFill>
                <a:latin typeface="Montserrat Semi-Bold"/>
                <a:ea typeface="Montserrat Semi-Bold"/>
                <a:cs typeface="Montserrat Semi-Bold"/>
                <a:sym typeface="Montserrat Semi-Bold"/>
              </a:rPr>
              <a:t>Lever Assembly</a:t>
            </a:r>
          </a:p>
          <a:p>
            <a:pPr marL="367139" lvl="1" indent="-183569" algn="l">
              <a:lnSpc>
                <a:spcPts val="2380"/>
              </a:lnSpc>
              <a:buFont typeface="Arial"/>
              <a:buChar char="•"/>
            </a:pPr>
            <a:r>
              <a:rPr lang="en-US" sz="1700" b="1">
                <a:solidFill>
                  <a:srgbClr val="000000"/>
                </a:solidFill>
                <a:latin typeface="Montserrat Semi-Bold"/>
                <a:ea typeface="Montserrat Semi-Bold"/>
                <a:cs typeface="Montserrat Semi-Bold"/>
                <a:sym typeface="Montserrat Semi-Bold"/>
              </a:rPr>
              <a:t>Protective Cap</a:t>
            </a:r>
          </a:p>
          <a:p>
            <a:pPr marL="367139" lvl="1" indent="-183569" algn="l">
              <a:lnSpc>
                <a:spcPts val="2380"/>
              </a:lnSpc>
              <a:buFont typeface="Arial"/>
              <a:buChar char="•"/>
            </a:pPr>
            <a:r>
              <a:rPr lang="en-US" sz="1700" b="1">
                <a:solidFill>
                  <a:srgbClr val="000000"/>
                </a:solidFill>
                <a:latin typeface="Montserrat Semi-Bold"/>
                <a:ea typeface="Montserrat Semi-Bold"/>
                <a:cs typeface="Montserrat Semi-Bold"/>
                <a:sym typeface="Montserrat Semi-Bold"/>
              </a:rPr>
              <a:t>Body Kopa</a:t>
            </a:r>
          </a:p>
          <a:p>
            <a:pPr marL="367139" lvl="1" indent="-183569" algn="l">
              <a:lnSpc>
                <a:spcPts val="2380"/>
              </a:lnSpc>
              <a:buFont typeface="Arial"/>
              <a:buChar char="•"/>
            </a:pPr>
            <a:r>
              <a:rPr lang="en-US" sz="1700" b="1">
                <a:solidFill>
                  <a:srgbClr val="000000"/>
                </a:solidFill>
                <a:latin typeface="Montserrat Semi-Bold"/>
                <a:ea typeface="Montserrat Semi-Bold"/>
                <a:cs typeface="Montserrat Semi-Bold"/>
                <a:sym typeface="Montserrat Semi-Bold"/>
              </a:rPr>
              <a:t>Wiring Harness Connector</a:t>
            </a:r>
          </a:p>
          <a:p>
            <a:pPr marL="367139" lvl="1" indent="-183569" algn="l">
              <a:lnSpc>
                <a:spcPts val="2380"/>
              </a:lnSpc>
              <a:buFont typeface="Arial"/>
              <a:buChar char="•"/>
            </a:pPr>
            <a:r>
              <a:rPr lang="en-US" sz="1700" b="1">
                <a:solidFill>
                  <a:srgbClr val="000000"/>
                </a:solidFill>
                <a:latin typeface="Montserrat Semi-Bold"/>
                <a:ea typeface="Montserrat Semi-Bold"/>
                <a:cs typeface="Montserrat Semi-Bold"/>
                <a:sym typeface="Montserrat Semi-Bold"/>
              </a:rPr>
              <a:t>TVS Housing Speedometer</a:t>
            </a: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4312580" y="522611"/>
            <a:ext cx="3544898" cy="1018687"/>
          </a:xfrm>
          <a:custGeom>
            <a:avLst/>
            <a:gdLst/>
            <a:ahLst/>
            <a:cxnLst/>
            <a:rect l="l" t="t" r="r" b="b"/>
            <a:pathLst>
              <a:path w="3544898" h="1018687">
                <a:moveTo>
                  <a:pt x="0" y="0"/>
                </a:moveTo>
                <a:lnTo>
                  <a:pt x="3544898" y="0"/>
                </a:lnTo>
                <a:lnTo>
                  <a:pt x="3544898" y="1018687"/>
                </a:lnTo>
                <a:lnTo>
                  <a:pt x="0" y="1018687"/>
                </a:lnTo>
                <a:lnTo>
                  <a:pt x="0" y="0"/>
                </a:lnTo>
                <a:close/>
              </a:path>
            </a:pathLst>
          </a:custGeom>
          <a:blipFill>
            <a:blip r:embed="rId2"/>
            <a:stretch>
              <a:fillRect l="-31354" t="-192761" r="-31354" b="-192761"/>
            </a:stretch>
          </a:blipFill>
        </p:spPr>
      </p:sp>
      <p:grpSp>
        <p:nvGrpSpPr>
          <p:cNvPr id="6" name="Group 6"/>
          <p:cNvGrpSpPr/>
          <p:nvPr/>
        </p:nvGrpSpPr>
        <p:grpSpPr>
          <a:xfrm>
            <a:off x="809827" y="2213317"/>
            <a:ext cx="17047651" cy="2292873"/>
            <a:chOff x="0" y="0"/>
            <a:chExt cx="4620597" cy="621461"/>
          </a:xfrm>
        </p:grpSpPr>
        <p:sp>
          <p:nvSpPr>
            <p:cNvPr id="7" name="Freeform 7"/>
            <p:cNvSpPr/>
            <p:nvPr/>
          </p:nvSpPr>
          <p:spPr>
            <a:xfrm>
              <a:off x="0" y="0"/>
              <a:ext cx="4620597" cy="621461"/>
            </a:xfrm>
            <a:custGeom>
              <a:avLst/>
              <a:gdLst/>
              <a:ahLst/>
              <a:cxnLst/>
              <a:rect l="l" t="t" r="r" b="b"/>
              <a:pathLst>
                <a:path w="4620597" h="621461">
                  <a:moveTo>
                    <a:pt x="8629" y="0"/>
                  </a:moveTo>
                  <a:lnTo>
                    <a:pt x="4611969" y="0"/>
                  </a:lnTo>
                  <a:cubicBezTo>
                    <a:pt x="4616734" y="0"/>
                    <a:pt x="4620597" y="3863"/>
                    <a:pt x="4620597" y="8629"/>
                  </a:cubicBezTo>
                  <a:lnTo>
                    <a:pt x="4620597" y="612832"/>
                  </a:lnTo>
                  <a:cubicBezTo>
                    <a:pt x="4620597" y="615121"/>
                    <a:pt x="4619688" y="617315"/>
                    <a:pt x="4618070" y="618933"/>
                  </a:cubicBezTo>
                  <a:cubicBezTo>
                    <a:pt x="4616452" y="620552"/>
                    <a:pt x="4614257" y="621461"/>
                    <a:pt x="4611969" y="621461"/>
                  </a:cubicBezTo>
                  <a:lnTo>
                    <a:pt x="8629" y="621461"/>
                  </a:lnTo>
                  <a:cubicBezTo>
                    <a:pt x="3863" y="621461"/>
                    <a:pt x="0" y="617598"/>
                    <a:pt x="0" y="612832"/>
                  </a:cubicBezTo>
                  <a:lnTo>
                    <a:pt x="0" y="8629"/>
                  </a:lnTo>
                  <a:cubicBezTo>
                    <a:pt x="0" y="3863"/>
                    <a:pt x="3863" y="0"/>
                    <a:pt x="8629" y="0"/>
                  </a:cubicBezTo>
                  <a:close/>
                </a:path>
              </a:pathLst>
            </a:custGeom>
            <a:solidFill>
              <a:srgbClr val="FFFFFF"/>
            </a:solidFill>
            <a:ln w="19050" cap="sq">
              <a:solidFill>
                <a:srgbClr val="000000"/>
              </a:solidFill>
              <a:prstDash val="solid"/>
              <a:miter/>
            </a:ln>
          </p:spPr>
        </p:sp>
        <p:sp>
          <p:nvSpPr>
            <p:cNvPr id="8" name="TextBox 8"/>
            <p:cNvSpPr txBox="1"/>
            <p:nvPr/>
          </p:nvSpPr>
          <p:spPr>
            <a:xfrm>
              <a:off x="0" y="-47625"/>
              <a:ext cx="4620597" cy="669086"/>
            </a:xfrm>
            <a:prstGeom prst="rect">
              <a:avLst/>
            </a:prstGeom>
          </p:spPr>
          <p:txBody>
            <a:bodyPr lIns="50800" tIns="50800" rIns="50800" bIns="50800" rtlCol="0" anchor="ctr"/>
            <a:lstStyle/>
            <a:p>
              <a:pPr algn="ctr">
                <a:lnSpc>
                  <a:spcPts val="3639"/>
                </a:lnSpc>
              </a:pPr>
              <a:endParaRPr/>
            </a:p>
          </p:txBody>
        </p:sp>
      </p:grpSp>
      <p:grpSp>
        <p:nvGrpSpPr>
          <p:cNvPr id="9" name="Group 9"/>
          <p:cNvGrpSpPr/>
          <p:nvPr/>
        </p:nvGrpSpPr>
        <p:grpSpPr>
          <a:xfrm>
            <a:off x="7417967" y="2213317"/>
            <a:ext cx="3452066" cy="866889"/>
            <a:chOff x="0" y="0"/>
            <a:chExt cx="935648" cy="234962"/>
          </a:xfrm>
        </p:grpSpPr>
        <p:sp>
          <p:nvSpPr>
            <p:cNvPr id="10" name="Freeform 10"/>
            <p:cNvSpPr/>
            <p:nvPr/>
          </p:nvSpPr>
          <p:spPr>
            <a:xfrm>
              <a:off x="0" y="0"/>
              <a:ext cx="935648" cy="234962"/>
            </a:xfrm>
            <a:custGeom>
              <a:avLst/>
              <a:gdLst/>
              <a:ahLst/>
              <a:cxnLst/>
              <a:rect l="l" t="t" r="r" b="b"/>
              <a:pathLst>
                <a:path w="935648" h="234962">
                  <a:moveTo>
                    <a:pt x="22427" y="0"/>
                  </a:moveTo>
                  <a:lnTo>
                    <a:pt x="913221" y="0"/>
                  </a:lnTo>
                  <a:cubicBezTo>
                    <a:pt x="925607" y="0"/>
                    <a:pt x="935648" y="10041"/>
                    <a:pt x="935648" y="22427"/>
                  </a:cubicBezTo>
                  <a:lnTo>
                    <a:pt x="935648" y="212535"/>
                  </a:lnTo>
                  <a:cubicBezTo>
                    <a:pt x="935648" y="218483"/>
                    <a:pt x="933285" y="224187"/>
                    <a:pt x="929080" y="228393"/>
                  </a:cubicBezTo>
                  <a:cubicBezTo>
                    <a:pt x="924874" y="232599"/>
                    <a:pt x="919169" y="234962"/>
                    <a:pt x="913221" y="234962"/>
                  </a:cubicBezTo>
                  <a:lnTo>
                    <a:pt x="22427" y="234962"/>
                  </a:lnTo>
                  <a:cubicBezTo>
                    <a:pt x="10041" y="234962"/>
                    <a:pt x="0" y="224921"/>
                    <a:pt x="0" y="212535"/>
                  </a:cubicBezTo>
                  <a:lnTo>
                    <a:pt x="0" y="22427"/>
                  </a:lnTo>
                  <a:cubicBezTo>
                    <a:pt x="0" y="10041"/>
                    <a:pt x="10041" y="0"/>
                    <a:pt x="22427" y="0"/>
                  </a:cubicBezTo>
                  <a:close/>
                </a:path>
              </a:pathLst>
            </a:custGeom>
            <a:solidFill>
              <a:srgbClr val="FF0000"/>
            </a:solidFill>
            <a:ln cap="sq">
              <a:noFill/>
              <a:prstDash val="solid"/>
              <a:miter/>
            </a:ln>
          </p:spPr>
        </p:sp>
        <p:sp>
          <p:nvSpPr>
            <p:cNvPr id="11" name="TextBox 11"/>
            <p:cNvSpPr txBox="1"/>
            <p:nvPr/>
          </p:nvSpPr>
          <p:spPr>
            <a:xfrm>
              <a:off x="0" y="-38100"/>
              <a:ext cx="935648" cy="273062"/>
            </a:xfrm>
            <a:prstGeom prst="rect">
              <a:avLst/>
            </a:prstGeom>
          </p:spPr>
          <p:txBody>
            <a:bodyPr lIns="50800" tIns="50800" rIns="50800" bIns="50800" rtlCol="0" anchor="ctr"/>
            <a:lstStyle/>
            <a:p>
              <a:pPr algn="ctr">
                <a:lnSpc>
                  <a:spcPts val="2939"/>
                </a:lnSpc>
              </a:pPr>
              <a:r>
                <a:rPr lang="en-US" sz="2099" b="1">
                  <a:solidFill>
                    <a:srgbClr val="FFFFFF"/>
                  </a:solidFill>
                  <a:latin typeface="Montserrat Bold"/>
                  <a:ea typeface="Montserrat Bold"/>
                  <a:cs typeface="Montserrat Bold"/>
                  <a:sym typeface="Montserrat Bold"/>
                </a:rPr>
                <a:t>BLOW MOULDED </a:t>
              </a:r>
            </a:p>
            <a:p>
              <a:pPr algn="ctr">
                <a:lnSpc>
                  <a:spcPts val="2939"/>
                </a:lnSpc>
              </a:pPr>
              <a:r>
                <a:rPr lang="en-US" sz="2099" b="1">
                  <a:solidFill>
                    <a:srgbClr val="FFFFFF"/>
                  </a:solidFill>
                  <a:latin typeface="Montserrat Bold"/>
                  <a:ea typeface="Montserrat Bold"/>
                  <a:cs typeface="Montserrat Bold"/>
                  <a:sym typeface="Montserrat Bold"/>
                </a:rPr>
                <a:t>CHAIRS &amp; STOOLS</a:t>
              </a:r>
            </a:p>
          </p:txBody>
        </p:sp>
      </p:grpSp>
      <p:sp>
        <p:nvSpPr>
          <p:cNvPr id="12" name="Freeform 12"/>
          <p:cNvSpPr/>
          <p:nvPr/>
        </p:nvSpPr>
        <p:spPr>
          <a:xfrm>
            <a:off x="5246972" y="2274256"/>
            <a:ext cx="2170995" cy="2170995"/>
          </a:xfrm>
          <a:custGeom>
            <a:avLst/>
            <a:gdLst/>
            <a:ahLst/>
            <a:cxnLst/>
            <a:rect l="l" t="t" r="r" b="b"/>
            <a:pathLst>
              <a:path w="2170995" h="2170995">
                <a:moveTo>
                  <a:pt x="0" y="0"/>
                </a:moveTo>
                <a:lnTo>
                  <a:pt x="2170995" y="0"/>
                </a:lnTo>
                <a:lnTo>
                  <a:pt x="2170995" y="2170995"/>
                </a:lnTo>
                <a:lnTo>
                  <a:pt x="0" y="2170995"/>
                </a:lnTo>
                <a:lnTo>
                  <a:pt x="0" y="0"/>
                </a:lnTo>
                <a:close/>
              </a:path>
            </a:pathLst>
          </a:custGeom>
          <a:blipFill>
            <a:blip r:embed="rId3"/>
            <a:stretch>
              <a:fillRect/>
            </a:stretch>
          </a:blipFill>
        </p:spPr>
      </p:sp>
      <p:sp>
        <p:nvSpPr>
          <p:cNvPr id="13" name="Freeform 13"/>
          <p:cNvSpPr/>
          <p:nvPr/>
        </p:nvSpPr>
        <p:spPr>
          <a:xfrm>
            <a:off x="3294084" y="2335673"/>
            <a:ext cx="2048161" cy="2048161"/>
          </a:xfrm>
          <a:custGeom>
            <a:avLst/>
            <a:gdLst/>
            <a:ahLst/>
            <a:cxnLst/>
            <a:rect l="l" t="t" r="r" b="b"/>
            <a:pathLst>
              <a:path w="2048161" h="2048161">
                <a:moveTo>
                  <a:pt x="0" y="0"/>
                </a:moveTo>
                <a:lnTo>
                  <a:pt x="2048161" y="0"/>
                </a:lnTo>
                <a:lnTo>
                  <a:pt x="2048161" y="2048161"/>
                </a:lnTo>
                <a:lnTo>
                  <a:pt x="0" y="2048161"/>
                </a:lnTo>
                <a:lnTo>
                  <a:pt x="0" y="0"/>
                </a:lnTo>
                <a:close/>
              </a:path>
            </a:pathLst>
          </a:custGeom>
          <a:blipFill>
            <a:blip r:embed="rId4"/>
            <a:stretch>
              <a:fillRect/>
            </a:stretch>
          </a:blipFill>
        </p:spPr>
      </p:sp>
      <p:sp>
        <p:nvSpPr>
          <p:cNvPr id="14" name="Freeform 14"/>
          <p:cNvSpPr/>
          <p:nvPr/>
        </p:nvSpPr>
        <p:spPr>
          <a:xfrm>
            <a:off x="1080111" y="2570345"/>
            <a:ext cx="2213974" cy="1578817"/>
          </a:xfrm>
          <a:custGeom>
            <a:avLst/>
            <a:gdLst/>
            <a:ahLst/>
            <a:cxnLst/>
            <a:rect l="l" t="t" r="r" b="b"/>
            <a:pathLst>
              <a:path w="2213974" h="1578817">
                <a:moveTo>
                  <a:pt x="0" y="0"/>
                </a:moveTo>
                <a:lnTo>
                  <a:pt x="2213973" y="0"/>
                </a:lnTo>
                <a:lnTo>
                  <a:pt x="2213973" y="1578818"/>
                </a:lnTo>
                <a:lnTo>
                  <a:pt x="0" y="1578818"/>
                </a:lnTo>
                <a:lnTo>
                  <a:pt x="0" y="0"/>
                </a:lnTo>
                <a:close/>
              </a:path>
            </a:pathLst>
          </a:custGeom>
          <a:blipFill>
            <a:blip r:embed="rId5"/>
            <a:stretch>
              <a:fillRect/>
            </a:stretch>
          </a:blipFill>
        </p:spPr>
      </p:sp>
      <p:grpSp>
        <p:nvGrpSpPr>
          <p:cNvPr id="15" name="Group 15"/>
          <p:cNvGrpSpPr/>
          <p:nvPr/>
        </p:nvGrpSpPr>
        <p:grpSpPr>
          <a:xfrm>
            <a:off x="809827" y="4614978"/>
            <a:ext cx="17047651" cy="2292873"/>
            <a:chOff x="0" y="0"/>
            <a:chExt cx="4620597" cy="621461"/>
          </a:xfrm>
        </p:grpSpPr>
        <p:sp>
          <p:nvSpPr>
            <p:cNvPr id="16" name="Freeform 16"/>
            <p:cNvSpPr/>
            <p:nvPr/>
          </p:nvSpPr>
          <p:spPr>
            <a:xfrm>
              <a:off x="0" y="0"/>
              <a:ext cx="4620597" cy="621461"/>
            </a:xfrm>
            <a:custGeom>
              <a:avLst/>
              <a:gdLst/>
              <a:ahLst/>
              <a:cxnLst/>
              <a:rect l="l" t="t" r="r" b="b"/>
              <a:pathLst>
                <a:path w="4620597" h="621461">
                  <a:moveTo>
                    <a:pt x="8629" y="0"/>
                  </a:moveTo>
                  <a:lnTo>
                    <a:pt x="4611969" y="0"/>
                  </a:lnTo>
                  <a:cubicBezTo>
                    <a:pt x="4616734" y="0"/>
                    <a:pt x="4620597" y="3863"/>
                    <a:pt x="4620597" y="8629"/>
                  </a:cubicBezTo>
                  <a:lnTo>
                    <a:pt x="4620597" y="612832"/>
                  </a:lnTo>
                  <a:cubicBezTo>
                    <a:pt x="4620597" y="615121"/>
                    <a:pt x="4619688" y="617315"/>
                    <a:pt x="4618070" y="618933"/>
                  </a:cubicBezTo>
                  <a:cubicBezTo>
                    <a:pt x="4616452" y="620552"/>
                    <a:pt x="4614257" y="621461"/>
                    <a:pt x="4611969" y="621461"/>
                  </a:cubicBezTo>
                  <a:lnTo>
                    <a:pt x="8629" y="621461"/>
                  </a:lnTo>
                  <a:cubicBezTo>
                    <a:pt x="3863" y="621461"/>
                    <a:pt x="0" y="617598"/>
                    <a:pt x="0" y="612832"/>
                  </a:cubicBezTo>
                  <a:lnTo>
                    <a:pt x="0" y="8629"/>
                  </a:lnTo>
                  <a:cubicBezTo>
                    <a:pt x="0" y="3863"/>
                    <a:pt x="3863" y="0"/>
                    <a:pt x="8629" y="0"/>
                  </a:cubicBezTo>
                  <a:close/>
                </a:path>
              </a:pathLst>
            </a:custGeom>
            <a:solidFill>
              <a:srgbClr val="FFFFFF"/>
            </a:solidFill>
            <a:ln w="19050" cap="sq">
              <a:solidFill>
                <a:srgbClr val="000000"/>
              </a:solidFill>
              <a:prstDash val="solid"/>
              <a:miter/>
            </a:ln>
          </p:spPr>
        </p:sp>
        <p:sp>
          <p:nvSpPr>
            <p:cNvPr id="17" name="TextBox 17"/>
            <p:cNvSpPr txBox="1"/>
            <p:nvPr/>
          </p:nvSpPr>
          <p:spPr>
            <a:xfrm>
              <a:off x="0" y="-47625"/>
              <a:ext cx="4620597" cy="669086"/>
            </a:xfrm>
            <a:prstGeom prst="rect">
              <a:avLst/>
            </a:prstGeom>
          </p:spPr>
          <p:txBody>
            <a:bodyPr lIns="50800" tIns="50800" rIns="50800" bIns="50800" rtlCol="0" anchor="ctr"/>
            <a:lstStyle/>
            <a:p>
              <a:pPr algn="ctr">
                <a:lnSpc>
                  <a:spcPts val="3639"/>
                </a:lnSpc>
              </a:pPr>
              <a:endParaRPr/>
            </a:p>
          </p:txBody>
        </p:sp>
      </p:grpSp>
      <p:grpSp>
        <p:nvGrpSpPr>
          <p:cNvPr id="18" name="Group 18"/>
          <p:cNvGrpSpPr/>
          <p:nvPr/>
        </p:nvGrpSpPr>
        <p:grpSpPr>
          <a:xfrm>
            <a:off x="7417967" y="4614978"/>
            <a:ext cx="3452066" cy="866889"/>
            <a:chOff x="0" y="0"/>
            <a:chExt cx="935648" cy="234962"/>
          </a:xfrm>
        </p:grpSpPr>
        <p:sp>
          <p:nvSpPr>
            <p:cNvPr id="19" name="Freeform 19"/>
            <p:cNvSpPr/>
            <p:nvPr/>
          </p:nvSpPr>
          <p:spPr>
            <a:xfrm>
              <a:off x="0" y="0"/>
              <a:ext cx="935648" cy="234962"/>
            </a:xfrm>
            <a:custGeom>
              <a:avLst/>
              <a:gdLst/>
              <a:ahLst/>
              <a:cxnLst/>
              <a:rect l="l" t="t" r="r" b="b"/>
              <a:pathLst>
                <a:path w="935648" h="234962">
                  <a:moveTo>
                    <a:pt x="22427" y="0"/>
                  </a:moveTo>
                  <a:lnTo>
                    <a:pt x="913221" y="0"/>
                  </a:lnTo>
                  <a:cubicBezTo>
                    <a:pt x="925607" y="0"/>
                    <a:pt x="935648" y="10041"/>
                    <a:pt x="935648" y="22427"/>
                  </a:cubicBezTo>
                  <a:lnTo>
                    <a:pt x="935648" y="212535"/>
                  </a:lnTo>
                  <a:cubicBezTo>
                    <a:pt x="935648" y="218483"/>
                    <a:pt x="933285" y="224187"/>
                    <a:pt x="929080" y="228393"/>
                  </a:cubicBezTo>
                  <a:cubicBezTo>
                    <a:pt x="924874" y="232599"/>
                    <a:pt x="919169" y="234962"/>
                    <a:pt x="913221" y="234962"/>
                  </a:cubicBezTo>
                  <a:lnTo>
                    <a:pt x="22427" y="234962"/>
                  </a:lnTo>
                  <a:cubicBezTo>
                    <a:pt x="10041" y="234962"/>
                    <a:pt x="0" y="224921"/>
                    <a:pt x="0" y="212535"/>
                  </a:cubicBezTo>
                  <a:lnTo>
                    <a:pt x="0" y="22427"/>
                  </a:lnTo>
                  <a:cubicBezTo>
                    <a:pt x="0" y="10041"/>
                    <a:pt x="10041" y="0"/>
                    <a:pt x="22427" y="0"/>
                  </a:cubicBezTo>
                  <a:close/>
                </a:path>
              </a:pathLst>
            </a:custGeom>
            <a:solidFill>
              <a:srgbClr val="FF0000"/>
            </a:solidFill>
            <a:ln cap="sq">
              <a:noFill/>
              <a:prstDash val="solid"/>
              <a:miter/>
            </a:ln>
          </p:spPr>
        </p:sp>
        <p:sp>
          <p:nvSpPr>
            <p:cNvPr id="20" name="TextBox 20"/>
            <p:cNvSpPr txBox="1"/>
            <p:nvPr/>
          </p:nvSpPr>
          <p:spPr>
            <a:xfrm>
              <a:off x="0" y="-38100"/>
              <a:ext cx="935648" cy="273062"/>
            </a:xfrm>
            <a:prstGeom prst="rect">
              <a:avLst/>
            </a:prstGeom>
          </p:spPr>
          <p:txBody>
            <a:bodyPr lIns="50800" tIns="50800" rIns="50800" bIns="50800" rtlCol="0" anchor="ctr"/>
            <a:lstStyle/>
            <a:p>
              <a:pPr algn="ctr">
                <a:lnSpc>
                  <a:spcPts val="2939"/>
                </a:lnSpc>
              </a:pPr>
              <a:r>
                <a:rPr lang="en-US" sz="2099" b="1">
                  <a:solidFill>
                    <a:srgbClr val="FFFFFF"/>
                  </a:solidFill>
                  <a:latin typeface="Montserrat Bold"/>
                  <a:ea typeface="Montserrat Bold"/>
                  <a:cs typeface="Montserrat Bold"/>
                  <a:sym typeface="Montserrat Bold"/>
                </a:rPr>
                <a:t>BLOW MOULDED </a:t>
              </a:r>
            </a:p>
            <a:p>
              <a:pPr algn="ctr">
                <a:lnSpc>
                  <a:spcPts val="2939"/>
                </a:lnSpc>
              </a:pPr>
              <a:r>
                <a:rPr lang="en-US" sz="2099" b="1">
                  <a:solidFill>
                    <a:srgbClr val="FFFFFF"/>
                  </a:solidFill>
                  <a:latin typeface="Montserrat Bold"/>
                  <a:ea typeface="Montserrat Bold"/>
                  <a:cs typeface="Montserrat Bold"/>
                  <a:sym typeface="Montserrat Bold"/>
                </a:rPr>
                <a:t>KIDS TABLE &amp; STOOL</a:t>
              </a:r>
            </a:p>
          </p:txBody>
        </p:sp>
      </p:grpSp>
      <p:grpSp>
        <p:nvGrpSpPr>
          <p:cNvPr id="21" name="Group 21"/>
          <p:cNvGrpSpPr/>
          <p:nvPr/>
        </p:nvGrpSpPr>
        <p:grpSpPr>
          <a:xfrm>
            <a:off x="809827" y="7016639"/>
            <a:ext cx="17047651" cy="2292873"/>
            <a:chOff x="0" y="0"/>
            <a:chExt cx="4620597" cy="621461"/>
          </a:xfrm>
        </p:grpSpPr>
        <p:sp>
          <p:nvSpPr>
            <p:cNvPr id="22" name="Freeform 22"/>
            <p:cNvSpPr/>
            <p:nvPr/>
          </p:nvSpPr>
          <p:spPr>
            <a:xfrm>
              <a:off x="0" y="0"/>
              <a:ext cx="4620597" cy="621461"/>
            </a:xfrm>
            <a:custGeom>
              <a:avLst/>
              <a:gdLst/>
              <a:ahLst/>
              <a:cxnLst/>
              <a:rect l="l" t="t" r="r" b="b"/>
              <a:pathLst>
                <a:path w="4620597" h="621461">
                  <a:moveTo>
                    <a:pt x="8629" y="0"/>
                  </a:moveTo>
                  <a:lnTo>
                    <a:pt x="4611969" y="0"/>
                  </a:lnTo>
                  <a:cubicBezTo>
                    <a:pt x="4616734" y="0"/>
                    <a:pt x="4620597" y="3863"/>
                    <a:pt x="4620597" y="8629"/>
                  </a:cubicBezTo>
                  <a:lnTo>
                    <a:pt x="4620597" y="612832"/>
                  </a:lnTo>
                  <a:cubicBezTo>
                    <a:pt x="4620597" y="615121"/>
                    <a:pt x="4619688" y="617315"/>
                    <a:pt x="4618070" y="618933"/>
                  </a:cubicBezTo>
                  <a:cubicBezTo>
                    <a:pt x="4616452" y="620552"/>
                    <a:pt x="4614257" y="621461"/>
                    <a:pt x="4611969" y="621461"/>
                  </a:cubicBezTo>
                  <a:lnTo>
                    <a:pt x="8629" y="621461"/>
                  </a:lnTo>
                  <a:cubicBezTo>
                    <a:pt x="3863" y="621461"/>
                    <a:pt x="0" y="617598"/>
                    <a:pt x="0" y="612832"/>
                  </a:cubicBezTo>
                  <a:lnTo>
                    <a:pt x="0" y="8629"/>
                  </a:lnTo>
                  <a:cubicBezTo>
                    <a:pt x="0" y="3863"/>
                    <a:pt x="3863" y="0"/>
                    <a:pt x="8629" y="0"/>
                  </a:cubicBezTo>
                  <a:close/>
                </a:path>
              </a:pathLst>
            </a:custGeom>
            <a:solidFill>
              <a:srgbClr val="FFFFFF"/>
            </a:solidFill>
            <a:ln w="19050" cap="sq">
              <a:solidFill>
                <a:srgbClr val="000000"/>
              </a:solidFill>
              <a:prstDash val="solid"/>
              <a:miter/>
            </a:ln>
          </p:spPr>
        </p:sp>
        <p:sp>
          <p:nvSpPr>
            <p:cNvPr id="23" name="TextBox 23"/>
            <p:cNvSpPr txBox="1"/>
            <p:nvPr/>
          </p:nvSpPr>
          <p:spPr>
            <a:xfrm>
              <a:off x="0" y="-47625"/>
              <a:ext cx="4620597" cy="669086"/>
            </a:xfrm>
            <a:prstGeom prst="rect">
              <a:avLst/>
            </a:prstGeom>
          </p:spPr>
          <p:txBody>
            <a:bodyPr lIns="50800" tIns="50800" rIns="50800" bIns="50800" rtlCol="0" anchor="ctr"/>
            <a:lstStyle/>
            <a:p>
              <a:pPr algn="ctr">
                <a:lnSpc>
                  <a:spcPts val="3639"/>
                </a:lnSpc>
              </a:pPr>
              <a:endParaRPr/>
            </a:p>
          </p:txBody>
        </p:sp>
      </p:grpSp>
      <p:grpSp>
        <p:nvGrpSpPr>
          <p:cNvPr id="24" name="Group 24"/>
          <p:cNvGrpSpPr/>
          <p:nvPr/>
        </p:nvGrpSpPr>
        <p:grpSpPr>
          <a:xfrm>
            <a:off x="7417967" y="7016639"/>
            <a:ext cx="3452066" cy="866889"/>
            <a:chOff x="0" y="0"/>
            <a:chExt cx="935648" cy="234962"/>
          </a:xfrm>
        </p:grpSpPr>
        <p:sp>
          <p:nvSpPr>
            <p:cNvPr id="25" name="Freeform 25"/>
            <p:cNvSpPr/>
            <p:nvPr/>
          </p:nvSpPr>
          <p:spPr>
            <a:xfrm>
              <a:off x="0" y="0"/>
              <a:ext cx="935648" cy="234962"/>
            </a:xfrm>
            <a:custGeom>
              <a:avLst/>
              <a:gdLst/>
              <a:ahLst/>
              <a:cxnLst/>
              <a:rect l="l" t="t" r="r" b="b"/>
              <a:pathLst>
                <a:path w="935648" h="234962">
                  <a:moveTo>
                    <a:pt x="22427" y="0"/>
                  </a:moveTo>
                  <a:lnTo>
                    <a:pt x="913221" y="0"/>
                  </a:lnTo>
                  <a:cubicBezTo>
                    <a:pt x="925607" y="0"/>
                    <a:pt x="935648" y="10041"/>
                    <a:pt x="935648" y="22427"/>
                  </a:cubicBezTo>
                  <a:lnTo>
                    <a:pt x="935648" y="212535"/>
                  </a:lnTo>
                  <a:cubicBezTo>
                    <a:pt x="935648" y="218483"/>
                    <a:pt x="933285" y="224187"/>
                    <a:pt x="929080" y="228393"/>
                  </a:cubicBezTo>
                  <a:cubicBezTo>
                    <a:pt x="924874" y="232599"/>
                    <a:pt x="919169" y="234962"/>
                    <a:pt x="913221" y="234962"/>
                  </a:cubicBezTo>
                  <a:lnTo>
                    <a:pt x="22427" y="234962"/>
                  </a:lnTo>
                  <a:cubicBezTo>
                    <a:pt x="10041" y="234962"/>
                    <a:pt x="0" y="224921"/>
                    <a:pt x="0" y="212535"/>
                  </a:cubicBezTo>
                  <a:lnTo>
                    <a:pt x="0" y="22427"/>
                  </a:lnTo>
                  <a:cubicBezTo>
                    <a:pt x="0" y="10041"/>
                    <a:pt x="10041" y="0"/>
                    <a:pt x="22427" y="0"/>
                  </a:cubicBezTo>
                  <a:close/>
                </a:path>
              </a:pathLst>
            </a:custGeom>
            <a:solidFill>
              <a:srgbClr val="FF0000"/>
            </a:solidFill>
            <a:ln cap="sq">
              <a:noFill/>
              <a:prstDash val="solid"/>
              <a:miter/>
            </a:ln>
          </p:spPr>
        </p:sp>
        <p:sp>
          <p:nvSpPr>
            <p:cNvPr id="26" name="TextBox 26"/>
            <p:cNvSpPr txBox="1"/>
            <p:nvPr/>
          </p:nvSpPr>
          <p:spPr>
            <a:xfrm>
              <a:off x="0" y="-38100"/>
              <a:ext cx="935648" cy="273062"/>
            </a:xfrm>
            <a:prstGeom prst="rect">
              <a:avLst/>
            </a:prstGeom>
          </p:spPr>
          <p:txBody>
            <a:bodyPr lIns="50800" tIns="50800" rIns="50800" bIns="50800" rtlCol="0" anchor="ctr"/>
            <a:lstStyle/>
            <a:p>
              <a:pPr algn="ctr">
                <a:lnSpc>
                  <a:spcPts val="2939"/>
                </a:lnSpc>
              </a:pPr>
              <a:r>
                <a:rPr lang="en-US" sz="2099" b="1">
                  <a:solidFill>
                    <a:srgbClr val="FFFFFF"/>
                  </a:solidFill>
                  <a:latin typeface="Montserrat Bold"/>
                  <a:ea typeface="Montserrat Bold"/>
                  <a:cs typeface="Montserrat Bold"/>
                  <a:sym typeface="Montserrat Bold"/>
                </a:rPr>
                <a:t>BLOW MOULDED </a:t>
              </a:r>
            </a:p>
            <a:p>
              <a:pPr algn="ctr">
                <a:lnSpc>
                  <a:spcPts val="2939"/>
                </a:lnSpc>
              </a:pPr>
              <a:r>
                <a:rPr lang="en-US" sz="2099" b="1">
                  <a:solidFill>
                    <a:srgbClr val="FFFFFF"/>
                  </a:solidFill>
                  <a:latin typeface="Montserrat Bold"/>
                  <a:ea typeface="Montserrat Bold"/>
                  <a:cs typeface="Montserrat Bold"/>
                  <a:sym typeface="Montserrat Bold"/>
                </a:rPr>
                <a:t>TABLES</a:t>
              </a:r>
            </a:p>
          </p:txBody>
        </p:sp>
      </p:grpSp>
      <p:sp>
        <p:nvSpPr>
          <p:cNvPr id="27" name="Freeform 27"/>
          <p:cNvSpPr/>
          <p:nvPr/>
        </p:nvSpPr>
        <p:spPr>
          <a:xfrm>
            <a:off x="1028700" y="4939664"/>
            <a:ext cx="2500004" cy="1598363"/>
          </a:xfrm>
          <a:custGeom>
            <a:avLst/>
            <a:gdLst/>
            <a:ahLst/>
            <a:cxnLst/>
            <a:rect l="l" t="t" r="r" b="b"/>
            <a:pathLst>
              <a:path w="2500004" h="1598363">
                <a:moveTo>
                  <a:pt x="0" y="0"/>
                </a:moveTo>
                <a:lnTo>
                  <a:pt x="2500004" y="0"/>
                </a:lnTo>
                <a:lnTo>
                  <a:pt x="2500004" y="1598364"/>
                </a:lnTo>
                <a:lnTo>
                  <a:pt x="0" y="1598364"/>
                </a:lnTo>
                <a:lnTo>
                  <a:pt x="0" y="0"/>
                </a:lnTo>
                <a:close/>
              </a:path>
            </a:pathLst>
          </a:custGeom>
          <a:blipFill>
            <a:blip r:embed="rId6"/>
            <a:stretch>
              <a:fillRect/>
            </a:stretch>
          </a:blipFill>
        </p:spPr>
      </p:sp>
      <p:sp>
        <p:nvSpPr>
          <p:cNvPr id="28" name="Freeform 28"/>
          <p:cNvSpPr/>
          <p:nvPr/>
        </p:nvSpPr>
        <p:spPr>
          <a:xfrm>
            <a:off x="3528704" y="5025118"/>
            <a:ext cx="1828141" cy="1520655"/>
          </a:xfrm>
          <a:custGeom>
            <a:avLst/>
            <a:gdLst/>
            <a:ahLst/>
            <a:cxnLst/>
            <a:rect l="l" t="t" r="r" b="b"/>
            <a:pathLst>
              <a:path w="1828141" h="1520655">
                <a:moveTo>
                  <a:pt x="0" y="0"/>
                </a:moveTo>
                <a:lnTo>
                  <a:pt x="1828141" y="0"/>
                </a:lnTo>
                <a:lnTo>
                  <a:pt x="1828141" y="1520655"/>
                </a:lnTo>
                <a:lnTo>
                  <a:pt x="0" y="1520655"/>
                </a:lnTo>
                <a:lnTo>
                  <a:pt x="0" y="0"/>
                </a:lnTo>
                <a:close/>
              </a:path>
            </a:pathLst>
          </a:custGeom>
          <a:blipFill>
            <a:blip r:embed="rId7"/>
            <a:stretch>
              <a:fillRect/>
            </a:stretch>
          </a:blipFill>
        </p:spPr>
      </p:sp>
      <p:sp>
        <p:nvSpPr>
          <p:cNvPr id="29" name="Freeform 29"/>
          <p:cNvSpPr/>
          <p:nvPr/>
        </p:nvSpPr>
        <p:spPr>
          <a:xfrm>
            <a:off x="5210644" y="5030843"/>
            <a:ext cx="2435434" cy="1509206"/>
          </a:xfrm>
          <a:custGeom>
            <a:avLst/>
            <a:gdLst/>
            <a:ahLst/>
            <a:cxnLst/>
            <a:rect l="l" t="t" r="r" b="b"/>
            <a:pathLst>
              <a:path w="2435434" h="1509206">
                <a:moveTo>
                  <a:pt x="0" y="0"/>
                </a:moveTo>
                <a:lnTo>
                  <a:pt x="2435433" y="0"/>
                </a:lnTo>
                <a:lnTo>
                  <a:pt x="2435433" y="1509206"/>
                </a:lnTo>
                <a:lnTo>
                  <a:pt x="0" y="1509206"/>
                </a:lnTo>
                <a:lnTo>
                  <a:pt x="0" y="0"/>
                </a:lnTo>
                <a:close/>
              </a:path>
            </a:pathLst>
          </a:custGeom>
          <a:blipFill>
            <a:blip r:embed="rId8"/>
            <a:stretch>
              <a:fillRect/>
            </a:stretch>
          </a:blipFill>
        </p:spPr>
      </p:sp>
      <p:sp>
        <p:nvSpPr>
          <p:cNvPr id="30" name="Freeform 30"/>
          <p:cNvSpPr/>
          <p:nvPr/>
        </p:nvSpPr>
        <p:spPr>
          <a:xfrm>
            <a:off x="4825962" y="7422563"/>
            <a:ext cx="2632604" cy="1585906"/>
          </a:xfrm>
          <a:custGeom>
            <a:avLst/>
            <a:gdLst/>
            <a:ahLst/>
            <a:cxnLst/>
            <a:rect l="l" t="t" r="r" b="b"/>
            <a:pathLst>
              <a:path w="2632604" h="1585906">
                <a:moveTo>
                  <a:pt x="0" y="0"/>
                </a:moveTo>
                <a:lnTo>
                  <a:pt x="2632604" y="0"/>
                </a:lnTo>
                <a:lnTo>
                  <a:pt x="2632604" y="1585906"/>
                </a:lnTo>
                <a:lnTo>
                  <a:pt x="0" y="1585906"/>
                </a:lnTo>
                <a:lnTo>
                  <a:pt x="0" y="0"/>
                </a:lnTo>
                <a:close/>
              </a:path>
            </a:pathLst>
          </a:custGeom>
          <a:blipFill>
            <a:blip r:embed="rId9"/>
            <a:stretch>
              <a:fillRect/>
            </a:stretch>
          </a:blipFill>
        </p:spPr>
      </p:sp>
      <p:sp>
        <p:nvSpPr>
          <p:cNvPr id="31" name="Freeform 31"/>
          <p:cNvSpPr/>
          <p:nvPr/>
        </p:nvSpPr>
        <p:spPr>
          <a:xfrm>
            <a:off x="1111437" y="7509617"/>
            <a:ext cx="1884751" cy="1498852"/>
          </a:xfrm>
          <a:custGeom>
            <a:avLst/>
            <a:gdLst/>
            <a:ahLst/>
            <a:cxnLst/>
            <a:rect l="l" t="t" r="r" b="b"/>
            <a:pathLst>
              <a:path w="1884751" h="1498852">
                <a:moveTo>
                  <a:pt x="0" y="0"/>
                </a:moveTo>
                <a:lnTo>
                  <a:pt x="1884750" y="0"/>
                </a:lnTo>
                <a:lnTo>
                  <a:pt x="1884750" y="1498852"/>
                </a:lnTo>
                <a:lnTo>
                  <a:pt x="0" y="1498852"/>
                </a:lnTo>
                <a:lnTo>
                  <a:pt x="0" y="0"/>
                </a:lnTo>
                <a:close/>
              </a:path>
            </a:pathLst>
          </a:custGeom>
          <a:blipFill>
            <a:blip r:embed="rId10"/>
            <a:stretch>
              <a:fillRect/>
            </a:stretch>
          </a:blipFill>
        </p:spPr>
      </p:sp>
      <p:sp>
        <p:nvSpPr>
          <p:cNvPr id="32" name="Freeform 32"/>
          <p:cNvSpPr/>
          <p:nvPr/>
        </p:nvSpPr>
        <p:spPr>
          <a:xfrm>
            <a:off x="2697388" y="7526712"/>
            <a:ext cx="2128573" cy="1464664"/>
          </a:xfrm>
          <a:custGeom>
            <a:avLst/>
            <a:gdLst/>
            <a:ahLst/>
            <a:cxnLst/>
            <a:rect l="l" t="t" r="r" b="b"/>
            <a:pathLst>
              <a:path w="2128573" h="1464664">
                <a:moveTo>
                  <a:pt x="0" y="0"/>
                </a:moveTo>
                <a:lnTo>
                  <a:pt x="2128574" y="0"/>
                </a:lnTo>
                <a:lnTo>
                  <a:pt x="2128574" y="1464663"/>
                </a:lnTo>
                <a:lnTo>
                  <a:pt x="0" y="1464663"/>
                </a:lnTo>
                <a:lnTo>
                  <a:pt x="0" y="0"/>
                </a:lnTo>
                <a:close/>
              </a:path>
            </a:pathLst>
          </a:custGeom>
          <a:blipFill>
            <a:blip r:embed="rId11"/>
            <a:stretch>
              <a:fillRect t="-33260" b="-12067"/>
            </a:stretch>
          </a:blipFill>
        </p:spPr>
      </p:sp>
      <p:sp>
        <p:nvSpPr>
          <p:cNvPr id="33" name="Freeform 33"/>
          <p:cNvSpPr/>
          <p:nvPr/>
        </p:nvSpPr>
        <p:spPr>
          <a:xfrm>
            <a:off x="8153305" y="911112"/>
            <a:ext cx="4976677" cy="1032895"/>
          </a:xfrm>
          <a:custGeom>
            <a:avLst/>
            <a:gdLst/>
            <a:ahLst/>
            <a:cxnLst/>
            <a:rect l="l" t="t" r="r" b="b"/>
            <a:pathLst>
              <a:path w="4976677" h="1032895">
                <a:moveTo>
                  <a:pt x="0" y="0"/>
                </a:moveTo>
                <a:lnTo>
                  <a:pt x="4976677" y="0"/>
                </a:lnTo>
                <a:lnTo>
                  <a:pt x="4976677" y="1032895"/>
                </a:lnTo>
                <a:lnTo>
                  <a:pt x="0" y="1032895"/>
                </a:lnTo>
                <a:lnTo>
                  <a:pt x="0" y="0"/>
                </a:lnTo>
                <a:close/>
              </a:path>
            </a:pathLst>
          </a:custGeom>
          <a:blipFill>
            <a:blip r:embed="rId12"/>
            <a:stretch>
              <a:fillRect/>
            </a:stretch>
          </a:blipFill>
        </p:spPr>
      </p:sp>
      <p:sp>
        <p:nvSpPr>
          <p:cNvPr id="34" name="TextBox 34"/>
          <p:cNvSpPr txBox="1"/>
          <p:nvPr/>
        </p:nvSpPr>
        <p:spPr>
          <a:xfrm>
            <a:off x="7753840" y="3321654"/>
            <a:ext cx="3280443" cy="333425"/>
          </a:xfrm>
          <a:prstGeom prst="rect">
            <a:avLst/>
          </a:prstGeom>
        </p:spPr>
        <p:txBody>
          <a:bodyPr wrap="square" lIns="0" tIns="0" rIns="0" bIns="0" rtlCol="0" anchor="t">
            <a:spAutoFit/>
          </a:bodyPr>
          <a:lstStyle/>
          <a:p>
            <a:pPr marL="406550" lvl="1" indent="-203275" algn="l">
              <a:lnSpc>
                <a:spcPts val="2636"/>
              </a:lnSpc>
              <a:buFont typeface="Arial"/>
              <a:buChar char="•"/>
            </a:pPr>
            <a:r>
              <a:rPr lang="en-US" sz="1883" b="1" dirty="0">
                <a:solidFill>
                  <a:srgbClr val="000000"/>
                </a:solidFill>
                <a:latin typeface="Montserrat Semi-Bold"/>
                <a:ea typeface="Montserrat Semi-Bold"/>
                <a:cs typeface="Montserrat Semi-Bold"/>
                <a:sym typeface="Montserrat Semi-Bold"/>
              </a:rPr>
              <a:t>ACE STUDENT CHAIR</a:t>
            </a:r>
          </a:p>
        </p:txBody>
      </p:sp>
      <p:sp>
        <p:nvSpPr>
          <p:cNvPr id="35" name="TextBox 35"/>
          <p:cNvSpPr txBox="1"/>
          <p:nvPr/>
        </p:nvSpPr>
        <p:spPr>
          <a:xfrm>
            <a:off x="7753841" y="3740626"/>
            <a:ext cx="3280443" cy="333425"/>
          </a:xfrm>
          <a:prstGeom prst="rect">
            <a:avLst/>
          </a:prstGeom>
        </p:spPr>
        <p:txBody>
          <a:bodyPr wrap="square" lIns="0" tIns="0" rIns="0" bIns="0" rtlCol="0" anchor="t">
            <a:spAutoFit/>
          </a:bodyPr>
          <a:lstStyle/>
          <a:p>
            <a:pPr marL="406550" lvl="1" indent="-203275" algn="l">
              <a:lnSpc>
                <a:spcPts val="2636"/>
              </a:lnSpc>
              <a:buFont typeface="Arial"/>
              <a:buChar char="•"/>
            </a:pPr>
            <a:r>
              <a:rPr lang="en-US" sz="1883" b="1" dirty="0">
                <a:solidFill>
                  <a:srgbClr val="000000"/>
                </a:solidFill>
                <a:latin typeface="Montserrat Semi-Bold"/>
                <a:ea typeface="Montserrat Semi-Bold"/>
                <a:cs typeface="Montserrat Semi-Bold"/>
                <a:sym typeface="Montserrat Semi-Bold"/>
              </a:rPr>
              <a:t>IRIS – HIGH BAR CHAIR</a:t>
            </a:r>
          </a:p>
        </p:txBody>
      </p:sp>
      <p:sp>
        <p:nvSpPr>
          <p:cNvPr id="36" name="TextBox 36"/>
          <p:cNvSpPr txBox="1"/>
          <p:nvPr/>
        </p:nvSpPr>
        <p:spPr>
          <a:xfrm>
            <a:off x="11025705" y="3321654"/>
            <a:ext cx="4610535" cy="317243"/>
          </a:xfrm>
          <a:prstGeom prst="rect">
            <a:avLst/>
          </a:prstGeom>
        </p:spPr>
        <p:txBody>
          <a:bodyPr lIns="0" tIns="0" rIns="0" bIns="0" rtlCol="0" anchor="t">
            <a:spAutoFit/>
          </a:bodyPr>
          <a:lstStyle/>
          <a:p>
            <a:pPr marL="406550" lvl="1" indent="-203275" algn="just">
              <a:lnSpc>
                <a:spcPts val="2636"/>
              </a:lnSpc>
              <a:buFont typeface="Arial"/>
              <a:buChar char="•"/>
            </a:pPr>
            <a:r>
              <a:rPr lang="en-US" sz="1883" b="1" dirty="0">
                <a:solidFill>
                  <a:srgbClr val="000000"/>
                </a:solidFill>
                <a:latin typeface="Montserrat Semi-Bold"/>
                <a:ea typeface="Montserrat Semi-Bold"/>
                <a:cs typeface="Montserrat Semi-Bold"/>
                <a:sym typeface="Montserrat Semi-Bold"/>
              </a:rPr>
              <a:t>EEZE – CHAIR WITH ARM REST</a:t>
            </a:r>
          </a:p>
        </p:txBody>
      </p:sp>
      <p:sp>
        <p:nvSpPr>
          <p:cNvPr id="37" name="TextBox 37"/>
          <p:cNvSpPr txBox="1"/>
          <p:nvPr/>
        </p:nvSpPr>
        <p:spPr>
          <a:xfrm>
            <a:off x="11034284" y="3740626"/>
            <a:ext cx="4601956" cy="333425"/>
          </a:xfrm>
          <a:prstGeom prst="rect">
            <a:avLst/>
          </a:prstGeom>
        </p:spPr>
        <p:txBody>
          <a:bodyPr wrap="square" lIns="0" tIns="0" rIns="0" bIns="0" rtlCol="0" anchor="t">
            <a:spAutoFit/>
          </a:bodyPr>
          <a:lstStyle/>
          <a:p>
            <a:pPr marL="406550" lvl="1" indent="-203275" algn="just">
              <a:lnSpc>
                <a:spcPts val="2636"/>
              </a:lnSpc>
              <a:buFont typeface="Arial"/>
              <a:buChar char="•"/>
            </a:pPr>
            <a:r>
              <a:rPr lang="en-US" sz="1883" b="1" dirty="0">
                <a:solidFill>
                  <a:srgbClr val="000000"/>
                </a:solidFill>
                <a:latin typeface="Montserrat Semi-Bold"/>
                <a:ea typeface="Montserrat Semi-Bold"/>
                <a:cs typeface="Montserrat Semi-Bold"/>
                <a:sym typeface="Montserrat Semi-Bold"/>
              </a:rPr>
              <a:t>TEENY STOOLS</a:t>
            </a:r>
          </a:p>
        </p:txBody>
      </p:sp>
      <p:sp>
        <p:nvSpPr>
          <p:cNvPr id="38" name="TextBox 38"/>
          <p:cNvSpPr txBox="1"/>
          <p:nvPr/>
        </p:nvSpPr>
        <p:spPr>
          <a:xfrm>
            <a:off x="15636240" y="3321654"/>
            <a:ext cx="2194560" cy="333425"/>
          </a:xfrm>
          <a:prstGeom prst="rect">
            <a:avLst/>
          </a:prstGeom>
        </p:spPr>
        <p:txBody>
          <a:bodyPr wrap="square" lIns="0" tIns="0" rIns="0" bIns="0" rtlCol="0" anchor="t">
            <a:spAutoFit/>
          </a:bodyPr>
          <a:lstStyle/>
          <a:p>
            <a:pPr marL="406550" lvl="1" indent="-203275" algn="l">
              <a:lnSpc>
                <a:spcPts val="2636"/>
              </a:lnSpc>
              <a:buFont typeface="Arial"/>
              <a:buChar char="•"/>
            </a:pPr>
            <a:r>
              <a:rPr lang="en-US" sz="1883" b="1" dirty="0">
                <a:solidFill>
                  <a:srgbClr val="000000"/>
                </a:solidFill>
                <a:latin typeface="Montserrat Semi-Bold"/>
                <a:ea typeface="Montserrat Semi-Bold"/>
                <a:cs typeface="Montserrat Semi-Bold"/>
                <a:sym typeface="Montserrat Semi-Bold"/>
              </a:rPr>
              <a:t>EEZE – CHAIR</a:t>
            </a:r>
          </a:p>
        </p:txBody>
      </p:sp>
      <p:sp>
        <p:nvSpPr>
          <p:cNvPr id="39" name="TextBox 39"/>
          <p:cNvSpPr txBox="1"/>
          <p:nvPr/>
        </p:nvSpPr>
        <p:spPr>
          <a:xfrm>
            <a:off x="809826" y="993854"/>
            <a:ext cx="7724573" cy="872034"/>
          </a:xfrm>
          <a:prstGeom prst="rect">
            <a:avLst/>
          </a:prstGeom>
        </p:spPr>
        <p:txBody>
          <a:bodyPr wrap="square" lIns="0" tIns="0" rIns="0" bIns="0" rtlCol="0" anchor="t">
            <a:spAutoFit/>
          </a:bodyPr>
          <a:lstStyle/>
          <a:p>
            <a:pPr algn="l">
              <a:lnSpc>
                <a:spcPts val="6760"/>
              </a:lnSpc>
            </a:pPr>
            <a:r>
              <a:rPr lang="en-US" sz="5200" b="1" dirty="0">
                <a:solidFill>
                  <a:srgbClr val="2A2E3A"/>
                </a:solidFill>
                <a:latin typeface="Montserrat Bold"/>
                <a:ea typeface="Montserrat Bold"/>
                <a:cs typeface="Montserrat Bold"/>
                <a:sym typeface="Montserrat Bold"/>
              </a:rPr>
              <a:t>Our Brand </a:t>
            </a:r>
            <a:r>
              <a:rPr lang="en-US" sz="5200" b="1" dirty="0">
                <a:solidFill>
                  <a:srgbClr val="FF0000"/>
                </a:solidFill>
                <a:latin typeface="Montserrat Bold"/>
                <a:ea typeface="Montserrat Bold"/>
                <a:cs typeface="Montserrat Bold"/>
                <a:sym typeface="Montserrat Bold"/>
              </a:rPr>
              <a:t> Products :</a:t>
            </a:r>
          </a:p>
        </p:txBody>
      </p:sp>
      <p:sp>
        <p:nvSpPr>
          <p:cNvPr id="40" name="TextBox 40"/>
          <p:cNvSpPr txBox="1"/>
          <p:nvPr/>
        </p:nvSpPr>
        <p:spPr>
          <a:xfrm>
            <a:off x="7753841" y="5662842"/>
            <a:ext cx="3027304" cy="644215"/>
          </a:xfrm>
          <a:prstGeom prst="rect">
            <a:avLst/>
          </a:prstGeom>
        </p:spPr>
        <p:txBody>
          <a:bodyPr lIns="0" tIns="0" rIns="0" bIns="0" rtlCol="0" anchor="t">
            <a:spAutoFit/>
          </a:bodyPr>
          <a:lstStyle/>
          <a:p>
            <a:pPr marL="406550" lvl="1" indent="-203275" algn="l">
              <a:lnSpc>
                <a:spcPts val="2636"/>
              </a:lnSpc>
              <a:buFont typeface="Arial"/>
              <a:buChar char="•"/>
            </a:pPr>
            <a:r>
              <a:rPr lang="en-US" sz="1883" b="1">
                <a:solidFill>
                  <a:srgbClr val="000000"/>
                </a:solidFill>
                <a:latin typeface="Montserrat Semi-Bold"/>
                <a:ea typeface="Montserrat Semi-Bold"/>
                <a:cs typeface="Montserrat Semi-Bold"/>
                <a:sym typeface="Montserrat Semi-Bold"/>
              </a:rPr>
              <a:t>HALF MOON TABLE</a:t>
            </a:r>
          </a:p>
          <a:p>
            <a:pPr algn="l">
              <a:lnSpc>
                <a:spcPts val="2636"/>
              </a:lnSpc>
            </a:pPr>
            <a:endParaRPr lang="en-US" sz="1883" b="1">
              <a:solidFill>
                <a:srgbClr val="000000"/>
              </a:solidFill>
              <a:latin typeface="Montserrat Semi-Bold"/>
              <a:ea typeface="Montserrat Semi-Bold"/>
              <a:cs typeface="Montserrat Semi-Bold"/>
              <a:sym typeface="Montserrat Semi-Bold"/>
            </a:endParaRPr>
          </a:p>
        </p:txBody>
      </p:sp>
      <p:sp>
        <p:nvSpPr>
          <p:cNvPr id="41" name="TextBox 41"/>
          <p:cNvSpPr txBox="1"/>
          <p:nvPr/>
        </p:nvSpPr>
        <p:spPr>
          <a:xfrm>
            <a:off x="7753840" y="6081814"/>
            <a:ext cx="6010883" cy="333425"/>
          </a:xfrm>
          <a:prstGeom prst="rect">
            <a:avLst/>
          </a:prstGeom>
        </p:spPr>
        <p:txBody>
          <a:bodyPr wrap="square" lIns="0" tIns="0" rIns="0" bIns="0" rtlCol="0" anchor="t">
            <a:spAutoFit/>
          </a:bodyPr>
          <a:lstStyle/>
          <a:p>
            <a:pPr marL="406550" lvl="1" indent="-203275" algn="l">
              <a:lnSpc>
                <a:spcPts val="2636"/>
              </a:lnSpc>
              <a:buFont typeface="Arial"/>
              <a:buChar char="•"/>
            </a:pPr>
            <a:r>
              <a:rPr lang="en-US" sz="1883" b="1" dirty="0">
                <a:solidFill>
                  <a:srgbClr val="000000"/>
                </a:solidFill>
                <a:latin typeface="Montserrat Semi-Bold"/>
                <a:ea typeface="Montserrat Semi-Bold"/>
                <a:cs typeface="Montserrat Semi-Bold"/>
                <a:sym typeface="Montserrat Semi-Bold"/>
              </a:rPr>
              <a:t>BUNNY STOOL (WITH STORAGE – 10L)</a:t>
            </a:r>
          </a:p>
        </p:txBody>
      </p:sp>
      <p:sp>
        <p:nvSpPr>
          <p:cNvPr id="42" name="TextBox 42"/>
          <p:cNvSpPr txBox="1"/>
          <p:nvPr/>
        </p:nvSpPr>
        <p:spPr>
          <a:xfrm>
            <a:off x="10781145" y="5662842"/>
            <a:ext cx="4191395" cy="317243"/>
          </a:xfrm>
          <a:prstGeom prst="rect">
            <a:avLst/>
          </a:prstGeom>
        </p:spPr>
        <p:txBody>
          <a:bodyPr lIns="0" tIns="0" rIns="0" bIns="0" rtlCol="0" anchor="t">
            <a:spAutoFit/>
          </a:bodyPr>
          <a:lstStyle/>
          <a:p>
            <a:pPr marL="406550" lvl="1" indent="-203275" algn="just">
              <a:lnSpc>
                <a:spcPts val="2636"/>
              </a:lnSpc>
              <a:buFont typeface="Arial"/>
              <a:buChar char="•"/>
            </a:pPr>
            <a:r>
              <a:rPr lang="en-US" sz="1883" b="1">
                <a:solidFill>
                  <a:srgbClr val="000000"/>
                </a:solidFill>
                <a:latin typeface="Montserrat Semi-Bold"/>
                <a:ea typeface="Montserrat Semi-Bold"/>
                <a:cs typeface="Montserrat Semi-Bold"/>
                <a:sym typeface="Montserrat Semi-Bold"/>
              </a:rPr>
              <a:t>FULL MOON TABLE</a:t>
            </a:r>
          </a:p>
        </p:txBody>
      </p:sp>
      <p:sp>
        <p:nvSpPr>
          <p:cNvPr id="43" name="TextBox 43"/>
          <p:cNvSpPr txBox="1"/>
          <p:nvPr/>
        </p:nvSpPr>
        <p:spPr>
          <a:xfrm>
            <a:off x="13764724" y="5662842"/>
            <a:ext cx="2222709" cy="317243"/>
          </a:xfrm>
          <a:prstGeom prst="rect">
            <a:avLst/>
          </a:prstGeom>
        </p:spPr>
        <p:txBody>
          <a:bodyPr lIns="0" tIns="0" rIns="0" bIns="0" rtlCol="0" anchor="t">
            <a:spAutoFit/>
          </a:bodyPr>
          <a:lstStyle/>
          <a:p>
            <a:pPr marL="406550" lvl="1" indent="-203275" algn="l">
              <a:lnSpc>
                <a:spcPts val="2636"/>
              </a:lnSpc>
              <a:buFont typeface="Arial"/>
              <a:buChar char="•"/>
            </a:pPr>
            <a:r>
              <a:rPr lang="en-US" sz="1883" b="1">
                <a:solidFill>
                  <a:srgbClr val="000000"/>
                </a:solidFill>
                <a:latin typeface="Montserrat Semi-Bold"/>
                <a:ea typeface="Montserrat Semi-Bold"/>
                <a:cs typeface="Montserrat Semi-Bold"/>
                <a:sym typeface="Montserrat Semi-Bold"/>
              </a:rPr>
              <a:t>SMILEY TABLE</a:t>
            </a:r>
          </a:p>
        </p:txBody>
      </p:sp>
      <p:sp>
        <p:nvSpPr>
          <p:cNvPr id="44" name="TextBox 44"/>
          <p:cNvSpPr txBox="1"/>
          <p:nvPr/>
        </p:nvSpPr>
        <p:spPr>
          <a:xfrm>
            <a:off x="7753841" y="7988303"/>
            <a:ext cx="6010882" cy="333425"/>
          </a:xfrm>
          <a:prstGeom prst="rect">
            <a:avLst/>
          </a:prstGeom>
        </p:spPr>
        <p:txBody>
          <a:bodyPr wrap="square" lIns="0" tIns="0" rIns="0" bIns="0" rtlCol="0" anchor="t">
            <a:spAutoFit/>
          </a:bodyPr>
          <a:lstStyle/>
          <a:p>
            <a:pPr marL="406550" lvl="1" indent="-203275" algn="l">
              <a:lnSpc>
                <a:spcPts val="2636"/>
              </a:lnSpc>
              <a:buFont typeface="Arial"/>
              <a:buChar char="•"/>
            </a:pPr>
            <a:r>
              <a:rPr lang="en-US" sz="1883" b="1" dirty="0">
                <a:solidFill>
                  <a:srgbClr val="000000"/>
                </a:solidFill>
                <a:latin typeface="Montserrat Semi-Bold"/>
                <a:ea typeface="Montserrat Semi-Bold"/>
                <a:cs typeface="Montserrat Semi-Bold"/>
                <a:sym typeface="Montserrat Semi-Bold"/>
              </a:rPr>
              <a:t>BARON 4-FEET ROUND – IN – HALF TABLE</a:t>
            </a:r>
          </a:p>
        </p:txBody>
      </p:sp>
      <p:sp>
        <p:nvSpPr>
          <p:cNvPr id="45" name="TextBox 45"/>
          <p:cNvSpPr txBox="1"/>
          <p:nvPr/>
        </p:nvSpPr>
        <p:spPr>
          <a:xfrm>
            <a:off x="7753841" y="8372220"/>
            <a:ext cx="5613627" cy="317243"/>
          </a:xfrm>
          <a:prstGeom prst="rect">
            <a:avLst/>
          </a:prstGeom>
        </p:spPr>
        <p:txBody>
          <a:bodyPr lIns="0" tIns="0" rIns="0" bIns="0" rtlCol="0" anchor="t">
            <a:spAutoFit/>
          </a:bodyPr>
          <a:lstStyle/>
          <a:p>
            <a:pPr marL="406550" lvl="1" indent="-203275" algn="l">
              <a:lnSpc>
                <a:spcPts val="2636"/>
              </a:lnSpc>
              <a:buFont typeface="Arial"/>
              <a:buChar char="•"/>
            </a:pPr>
            <a:r>
              <a:rPr lang="en-US" sz="1883" b="1">
                <a:solidFill>
                  <a:srgbClr val="000000"/>
                </a:solidFill>
                <a:latin typeface="Montserrat Semi-Bold"/>
                <a:ea typeface="Montserrat Semi-Bold"/>
                <a:cs typeface="Montserrat Semi-Bold"/>
                <a:sym typeface="Montserrat Semi-Bold"/>
              </a:rPr>
              <a:t>HUGO 5-FEET RECTANGULAR TABLE</a:t>
            </a:r>
          </a:p>
        </p:txBody>
      </p:sp>
      <p:sp>
        <p:nvSpPr>
          <p:cNvPr id="46" name="TextBox 46"/>
          <p:cNvSpPr txBox="1"/>
          <p:nvPr/>
        </p:nvSpPr>
        <p:spPr>
          <a:xfrm>
            <a:off x="7753841" y="8756138"/>
            <a:ext cx="5613627" cy="317243"/>
          </a:xfrm>
          <a:prstGeom prst="rect">
            <a:avLst/>
          </a:prstGeom>
        </p:spPr>
        <p:txBody>
          <a:bodyPr lIns="0" tIns="0" rIns="0" bIns="0" rtlCol="0" anchor="t">
            <a:spAutoFit/>
          </a:bodyPr>
          <a:lstStyle/>
          <a:p>
            <a:pPr marL="406550" lvl="1" indent="-203275" algn="l">
              <a:lnSpc>
                <a:spcPts val="2636"/>
              </a:lnSpc>
              <a:buFont typeface="Arial"/>
              <a:buChar char="•"/>
            </a:pPr>
            <a:r>
              <a:rPr lang="en-US" sz="1883" b="1">
                <a:solidFill>
                  <a:srgbClr val="000000"/>
                </a:solidFill>
                <a:latin typeface="Montserrat Semi-Bold"/>
                <a:ea typeface="Montserrat Semi-Bold"/>
                <a:cs typeface="Montserrat Semi-Bold"/>
                <a:sym typeface="Montserrat Semi-Bold"/>
              </a:rPr>
              <a:t>TIFFANY BAR TABLE</a:t>
            </a:r>
          </a:p>
        </p:txBody>
      </p:sp>
      <p:sp>
        <p:nvSpPr>
          <p:cNvPr id="47" name="TextBox 47"/>
          <p:cNvSpPr txBox="1"/>
          <p:nvPr/>
        </p:nvSpPr>
        <p:spPr>
          <a:xfrm>
            <a:off x="13667354" y="7988303"/>
            <a:ext cx="4011046" cy="333425"/>
          </a:xfrm>
          <a:prstGeom prst="rect">
            <a:avLst/>
          </a:prstGeom>
        </p:spPr>
        <p:txBody>
          <a:bodyPr wrap="square" lIns="0" tIns="0" rIns="0" bIns="0" rtlCol="0" anchor="t">
            <a:spAutoFit/>
          </a:bodyPr>
          <a:lstStyle/>
          <a:p>
            <a:pPr marL="406550" lvl="1" indent="-203275" algn="l">
              <a:lnSpc>
                <a:spcPts val="2636"/>
              </a:lnSpc>
              <a:buFont typeface="Arial"/>
              <a:buChar char="•"/>
            </a:pPr>
            <a:r>
              <a:rPr lang="en-US" sz="1883" b="1" dirty="0">
                <a:solidFill>
                  <a:srgbClr val="000000"/>
                </a:solidFill>
                <a:latin typeface="Montserrat Semi-Bold"/>
                <a:ea typeface="Montserrat Semi-Bold"/>
                <a:cs typeface="Montserrat Semi-Bold"/>
                <a:sym typeface="Montserrat Semi-Bold"/>
              </a:rPr>
              <a:t>CHEERY – CAFÉ TABLE</a:t>
            </a:r>
          </a:p>
        </p:txBody>
      </p:sp>
      <p:sp>
        <p:nvSpPr>
          <p:cNvPr id="48" name="TextBox 48"/>
          <p:cNvSpPr txBox="1"/>
          <p:nvPr/>
        </p:nvSpPr>
        <p:spPr>
          <a:xfrm>
            <a:off x="13667354" y="8372221"/>
            <a:ext cx="4011046" cy="666849"/>
          </a:xfrm>
          <a:prstGeom prst="rect">
            <a:avLst/>
          </a:prstGeom>
        </p:spPr>
        <p:txBody>
          <a:bodyPr wrap="square" lIns="0" tIns="0" rIns="0" bIns="0" rtlCol="0" anchor="t">
            <a:spAutoFit/>
          </a:bodyPr>
          <a:lstStyle/>
          <a:p>
            <a:pPr marL="406550" lvl="1" indent="-203275" algn="l">
              <a:lnSpc>
                <a:spcPts val="2636"/>
              </a:lnSpc>
              <a:buFont typeface="Arial"/>
              <a:buChar char="•"/>
            </a:pPr>
            <a:r>
              <a:rPr lang="en-US" sz="1883" b="1" dirty="0">
                <a:solidFill>
                  <a:srgbClr val="000000"/>
                </a:solidFill>
                <a:latin typeface="Montserrat Semi-Bold"/>
                <a:ea typeface="Montserrat Semi-Bold"/>
                <a:cs typeface="Montserrat Semi-Bold"/>
                <a:sym typeface="Montserrat Semi-Bold"/>
              </a:rPr>
              <a:t>WALL MOUNTED FOLDABLE TABLE</a:t>
            </a: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4312580" y="522611"/>
            <a:ext cx="3544898" cy="1018687"/>
          </a:xfrm>
          <a:custGeom>
            <a:avLst/>
            <a:gdLst/>
            <a:ahLst/>
            <a:cxnLst/>
            <a:rect l="l" t="t" r="r" b="b"/>
            <a:pathLst>
              <a:path w="3544898" h="1018687">
                <a:moveTo>
                  <a:pt x="0" y="0"/>
                </a:moveTo>
                <a:lnTo>
                  <a:pt x="3544898" y="0"/>
                </a:lnTo>
                <a:lnTo>
                  <a:pt x="3544898" y="1018687"/>
                </a:lnTo>
                <a:lnTo>
                  <a:pt x="0" y="1018687"/>
                </a:lnTo>
                <a:lnTo>
                  <a:pt x="0" y="0"/>
                </a:lnTo>
                <a:close/>
              </a:path>
            </a:pathLst>
          </a:custGeom>
          <a:blipFill>
            <a:blip r:embed="rId2"/>
            <a:stretch>
              <a:fillRect l="-31354" t="-192761" r="-31354" b="-192761"/>
            </a:stretch>
          </a:blipFill>
        </p:spPr>
      </p:sp>
      <p:sp>
        <p:nvSpPr>
          <p:cNvPr id="3" name="Freeform 3"/>
          <p:cNvSpPr/>
          <p:nvPr/>
        </p:nvSpPr>
        <p:spPr>
          <a:xfrm>
            <a:off x="12886561" y="1985831"/>
            <a:ext cx="3980490" cy="6070768"/>
          </a:xfrm>
          <a:custGeom>
            <a:avLst/>
            <a:gdLst/>
            <a:ahLst/>
            <a:cxnLst/>
            <a:rect l="l" t="t" r="r" b="b"/>
            <a:pathLst>
              <a:path w="3980490" h="6070768">
                <a:moveTo>
                  <a:pt x="0" y="0"/>
                </a:moveTo>
                <a:lnTo>
                  <a:pt x="3980490" y="0"/>
                </a:lnTo>
                <a:lnTo>
                  <a:pt x="3980490" y="6070768"/>
                </a:lnTo>
                <a:lnTo>
                  <a:pt x="0" y="6070768"/>
                </a:lnTo>
                <a:lnTo>
                  <a:pt x="0" y="0"/>
                </a:lnTo>
                <a:close/>
              </a:path>
            </a:pathLst>
          </a:custGeom>
          <a:blipFill>
            <a:blip r:embed="rId3"/>
            <a:stretch>
              <a:fillRect l="-24740" t="-8081" r="-21822" b="-6647"/>
            </a:stretch>
          </a:blipFill>
        </p:spPr>
      </p:sp>
      <p:sp>
        <p:nvSpPr>
          <p:cNvPr id="4" name="Freeform 4"/>
          <p:cNvSpPr/>
          <p:nvPr/>
        </p:nvSpPr>
        <p:spPr>
          <a:xfrm>
            <a:off x="15476967" y="7535864"/>
            <a:ext cx="1782333" cy="1826359"/>
          </a:xfrm>
          <a:custGeom>
            <a:avLst/>
            <a:gdLst/>
            <a:ahLst/>
            <a:cxnLst/>
            <a:rect l="l" t="t" r="r" b="b"/>
            <a:pathLst>
              <a:path w="1782333" h="1826359">
                <a:moveTo>
                  <a:pt x="0" y="0"/>
                </a:moveTo>
                <a:lnTo>
                  <a:pt x="1782333" y="0"/>
                </a:lnTo>
                <a:lnTo>
                  <a:pt x="1782333" y="1826359"/>
                </a:lnTo>
                <a:lnTo>
                  <a:pt x="0" y="1826359"/>
                </a:lnTo>
                <a:lnTo>
                  <a:pt x="0" y="0"/>
                </a:lnTo>
                <a:close/>
              </a:path>
            </a:pathLst>
          </a:custGeom>
          <a:blipFill>
            <a:blip r:embed="rId4"/>
            <a:stretch>
              <a:fillRect l="-4" t="-4"/>
            </a:stretch>
          </a:blipFill>
        </p:spPr>
      </p:sp>
      <p:sp>
        <p:nvSpPr>
          <p:cNvPr id="5" name="Freeform 5"/>
          <p:cNvSpPr/>
          <p:nvPr/>
        </p:nvSpPr>
        <p:spPr>
          <a:xfrm>
            <a:off x="1028700" y="1985831"/>
            <a:ext cx="5474929" cy="3157669"/>
          </a:xfrm>
          <a:custGeom>
            <a:avLst/>
            <a:gdLst/>
            <a:ahLst/>
            <a:cxnLst/>
            <a:rect l="l" t="t" r="r" b="b"/>
            <a:pathLst>
              <a:path w="5474929" h="3157669">
                <a:moveTo>
                  <a:pt x="0" y="0"/>
                </a:moveTo>
                <a:lnTo>
                  <a:pt x="5474929" y="0"/>
                </a:lnTo>
                <a:lnTo>
                  <a:pt x="5474929" y="3157669"/>
                </a:lnTo>
                <a:lnTo>
                  <a:pt x="0" y="3157669"/>
                </a:lnTo>
                <a:lnTo>
                  <a:pt x="0" y="0"/>
                </a:lnTo>
                <a:close/>
              </a:path>
            </a:pathLst>
          </a:custGeom>
          <a:blipFill>
            <a:blip r:embed="rId5"/>
            <a:stretch>
              <a:fillRect t="-30727" b="-30723"/>
            </a:stretch>
          </a:blipFill>
        </p:spPr>
      </p:sp>
      <p:sp>
        <p:nvSpPr>
          <p:cNvPr id="6" name="Freeform 6"/>
          <p:cNvSpPr/>
          <p:nvPr/>
        </p:nvSpPr>
        <p:spPr>
          <a:xfrm>
            <a:off x="6842845" y="1985831"/>
            <a:ext cx="5610533" cy="3157669"/>
          </a:xfrm>
          <a:custGeom>
            <a:avLst/>
            <a:gdLst/>
            <a:ahLst/>
            <a:cxnLst/>
            <a:rect l="l" t="t" r="r" b="b"/>
            <a:pathLst>
              <a:path w="5610533" h="3157669">
                <a:moveTo>
                  <a:pt x="0" y="0"/>
                </a:moveTo>
                <a:lnTo>
                  <a:pt x="5610532" y="0"/>
                </a:lnTo>
                <a:lnTo>
                  <a:pt x="5610532" y="3157669"/>
                </a:lnTo>
                <a:lnTo>
                  <a:pt x="0" y="3157669"/>
                </a:lnTo>
                <a:lnTo>
                  <a:pt x="0" y="0"/>
                </a:lnTo>
                <a:close/>
              </a:path>
            </a:pathLst>
          </a:custGeom>
          <a:blipFill>
            <a:blip r:embed="rId6"/>
            <a:stretch>
              <a:fillRect l="-3" t="-21338" b="-21337"/>
            </a:stretch>
          </a:blipFill>
        </p:spPr>
      </p:sp>
      <p:sp>
        <p:nvSpPr>
          <p:cNvPr id="7" name="Freeform 7"/>
          <p:cNvSpPr/>
          <p:nvPr/>
        </p:nvSpPr>
        <p:spPr>
          <a:xfrm>
            <a:off x="1028700" y="6163643"/>
            <a:ext cx="5474929" cy="2546017"/>
          </a:xfrm>
          <a:custGeom>
            <a:avLst/>
            <a:gdLst/>
            <a:ahLst/>
            <a:cxnLst/>
            <a:rect l="l" t="t" r="r" b="b"/>
            <a:pathLst>
              <a:path w="5474929" h="2546017">
                <a:moveTo>
                  <a:pt x="0" y="0"/>
                </a:moveTo>
                <a:lnTo>
                  <a:pt x="5474929" y="0"/>
                </a:lnTo>
                <a:lnTo>
                  <a:pt x="5474929" y="2546017"/>
                </a:lnTo>
                <a:lnTo>
                  <a:pt x="0" y="2546017"/>
                </a:lnTo>
                <a:lnTo>
                  <a:pt x="0" y="0"/>
                </a:lnTo>
                <a:close/>
              </a:path>
            </a:pathLst>
          </a:custGeom>
          <a:blipFill>
            <a:blip r:embed="rId7"/>
            <a:stretch>
              <a:fillRect t="-28084" b="-28088"/>
            </a:stretch>
          </a:blipFill>
        </p:spPr>
      </p:sp>
      <p:sp>
        <p:nvSpPr>
          <p:cNvPr id="8" name="Freeform 8"/>
          <p:cNvSpPr/>
          <p:nvPr/>
        </p:nvSpPr>
        <p:spPr>
          <a:xfrm>
            <a:off x="6958394" y="6163643"/>
            <a:ext cx="5494983" cy="2546017"/>
          </a:xfrm>
          <a:custGeom>
            <a:avLst/>
            <a:gdLst/>
            <a:ahLst/>
            <a:cxnLst/>
            <a:rect l="l" t="t" r="r" b="b"/>
            <a:pathLst>
              <a:path w="5494983" h="2546017">
                <a:moveTo>
                  <a:pt x="0" y="0"/>
                </a:moveTo>
                <a:lnTo>
                  <a:pt x="5494983" y="0"/>
                </a:lnTo>
                <a:lnTo>
                  <a:pt x="5494983" y="2546017"/>
                </a:lnTo>
                <a:lnTo>
                  <a:pt x="0" y="2546017"/>
                </a:lnTo>
                <a:lnTo>
                  <a:pt x="0" y="0"/>
                </a:lnTo>
                <a:close/>
              </a:path>
            </a:pathLst>
          </a:custGeom>
          <a:blipFill>
            <a:blip r:embed="rId8"/>
            <a:stretch>
              <a:fillRect t="-4284" r="-2044" b="-4287"/>
            </a:stretch>
          </a:blipFill>
        </p:spPr>
      </p:sp>
      <p:grpSp>
        <p:nvGrpSpPr>
          <p:cNvPr id="9" name="Group 9"/>
          <p:cNvGrpSpPr/>
          <p:nvPr/>
        </p:nvGrpSpPr>
        <p:grpSpPr>
          <a:xfrm>
            <a:off x="1028700" y="5322642"/>
            <a:ext cx="1286450" cy="388798"/>
            <a:chOff x="0" y="0"/>
            <a:chExt cx="338818" cy="102400"/>
          </a:xfrm>
        </p:grpSpPr>
        <p:sp>
          <p:nvSpPr>
            <p:cNvPr id="10" name="Freeform 10"/>
            <p:cNvSpPr/>
            <p:nvPr/>
          </p:nvSpPr>
          <p:spPr>
            <a:xfrm>
              <a:off x="0" y="0"/>
              <a:ext cx="338818" cy="102400"/>
            </a:xfrm>
            <a:custGeom>
              <a:avLst/>
              <a:gdLst/>
              <a:ahLst/>
              <a:cxnLst/>
              <a:rect l="l" t="t" r="r" b="b"/>
              <a:pathLst>
                <a:path w="338818" h="102400">
                  <a:moveTo>
                    <a:pt x="48144" y="0"/>
                  </a:moveTo>
                  <a:lnTo>
                    <a:pt x="290674" y="0"/>
                  </a:lnTo>
                  <a:cubicBezTo>
                    <a:pt x="303442" y="0"/>
                    <a:pt x="315688" y="5072"/>
                    <a:pt x="324717" y="14101"/>
                  </a:cubicBezTo>
                  <a:cubicBezTo>
                    <a:pt x="333746" y="23130"/>
                    <a:pt x="338818" y="35376"/>
                    <a:pt x="338818" y="48144"/>
                  </a:cubicBezTo>
                  <a:lnTo>
                    <a:pt x="338818" y="54255"/>
                  </a:lnTo>
                  <a:cubicBezTo>
                    <a:pt x="338818" y="67024"/>
                    <a:pt x="333746" y="79270"/>
                    <a:pt x="324717" y="88298"/>
                  </a:cubicBezTo>
                  <a:cubicBezTo>
                    <a:pt x="315688" y="97327"/>
                    <a:pt x="303442" y="102400"/>
                    <a:pt x="290674" y="102400"/>
                  </a:cubicBezTo>
                  <a:lnTo>
                    <a:pt x="48144" y="102400"/>
                  </a:lnTo>
                  <a:cubicBezTo>
                    <a:pt x="35376" y="102400"/>
                    <a:pt x="23130" y="97327"/>
                    <a:pt x="14101" y="88298"/>
                  </a:cubicBezTo>
                  <a:cubicBezTo>
                    <a:pt x="5072" y="79270"/>
                    <a:pt x="0" y="67024"/>
                    <a:pt x="0" y="54255"/>
                  </a:cubicBezTo>
                  <a:lnTo>
                    <a:pt x="0" y="48144"/>
                  </a:lnTo>
                  <a:cubicBezTo>
                    <a:pt x="0" y="35376"/>
                    <a:pt x="5072" y="23130"/>
                    <a:pt x="14101" y="14101"/>
                  </a:cubicBezTo>
                  <a:cubicBezTo>
                    <a:pt x="23130" y="5072"/>
                    <a:pt x="35376" y="0"/>
                    <a:pt x="48144" y="0"/>
                  </a:cubicBezTo>
                  <a:close/>
                </a:path>
              </a:pathLst>
            </a:custGeom>
            <a:solidFill>
              <a:srgbClr val="ED1C24"/>
            </a:solidFill>
          </p:spPr>
        </p:sp>
        <p:sp>
          <p:nvSpPr>
            <p:cNvPr id="11" name="TextBox 11"/>
            <p:cNvSpPr txBox="1"/>
            <p:nvPr/>
          </p:nvSpPr>
          <p:spPr>
            <a:xfrm>
              <a:off x="0" y="-28575"/>
              <a:ext cx="338818" cy="130975"/>
            </a:xfrm>
            <a:prstGeom prst="rect">
              <a:avLst/>
            </a:prstGeom>
          </p:spPr>
          <p:txBody>
            <a:bodyPr lIns="50800" tIns="50800" rIns="50800" bIns="50800" rtlCol="0" anchor="ctr"/>
            <a:lstStyle/>
            <a:p>
              <a:pPr algn="ctr">
                <a:lnSpc>
                  <a:spcPts val="2240"/>
                </a:lnSpc>
              </a:pPr>
              <a:r>
                <a:rPr lang="en-US" sz="1600" b="1">
                  <a:solidFill>
                    <a:srgbClr val="FFFFFF"/>
                  </a:solidFill>
                  <a:latin typeface="Montserrat Bold"/>
                  <a:ea typeface="Montserrat Bold"/>
                  <a:cs typeface="Montserrat Bold"/>
                  <a:sym typeface="Montserrat Bold"/>
                </a:rPr>
                <a:t>Plant 1</a:t>
              </a:r>
            </a:p>
          </p:txBody>
        </p:sp>
      </p:grpSp>
      <p:grpSp>
        <p:nvGrpSpPr>
          <p:cNvPr id="12" name="Group 12"/>
          <p:cNvGrpSpPr/>
          <p:nvPr/>
        </p:nvGrpSpPr>
        <p:grpSpPr>
          <a:xfrm>
            <a:off x="1028700" y="8907852"/>
            <a:ext cx="1286450" cy="388798"/>
            <a:chOff x="0" y="0"/>
            <a:chExt cx="338818" cy="102400"/>
          </a:xfrm>
        </p:grpSpPr>
        <p:sp>
          <p:nvSpPr>
            <p:cNvPr id="13" name="Freeform 13"/>
            <p:cNvSpPr/>
            <p:nvPr/>
          </p:nvSpPr>
          <p:spPr>
            <a:xfrm>
              <a:off x="0" y="0"/>
              <a:ext cx="338818" cy="102400"/>
            </a:xfrm>
            <a:custGeom>
              <a:avLst/>
              <a:gdLst/>
              <a:ahLst/>
              <a:cxnLst/>
              <a:rect l="l" t="t" r="r" b="b"/>
              <a:pathLst>
                <a:path w="338818" h="102400">
                  <a:moveTo>
                    <a:pt x="48144" y="0"/>
                  </a:moveTo>
                  <a:lnTo>
                    <a:pt x="290674" y="0"/>
                  </a:lnTo>
                  <a:cubicBezTo>
                    <a:pt x="303442" y="0"/>
                    <a:pt x="315688" y="5072"/>
                    <a:pt x="324717" y="14101"/>
                  </a:cubicBezTo>
                  <a:cubicBezTo>
                    <a:pt x="333746" y="23130"/>
                    <a:pt x="338818" y="35376"/>
                    <a:pt x="338818" y="48144"/>
                  </a:cubicBezTo>
                  <a:lnTo>
                    <a:pt x="338818" y="54255"/>
                  </a:lnTo>
                  <a:cubicBezTo>
                    <a:pt x="338818" y="67024"/>
                    <a:pt x="333746" y="79270"/>
                    <a:pt x="324717" y="88298"/>
                  </a:cubicBezTo>
                  <a:cubicBezTo>
                    <a:pt x="315688" y="97327"/>
                    <a:pt x="303442" y="102400"/>
                    <a:pt x="290674" y="102400"/>
                  </a:cubicBezTo>
                  <a:lnTo>
                    <a:pt x="48144" y="102400"/>
                  </a:lnTo>
                  <a:cubicBezTo>
                    <a:pt x="35376" y="102400"/>
                    <a:pt x="23130" y="97327"/>
                    <a:pt x="14101" y="88298"/>
                  </a:cubicBezTo>
                  <a:cubicBezTo>
                    <a:pt x="5072" y="79270"/>
                    <a:pt x="0" y="67024"/>
                    <a:pt x="0" y="54255"/>
                  </a:cubicBezTo>
                  <a:lnTo>
                    <a:pt x="0" y="48144"/>
                  </a:lnTo>
                  <a:cubicBezTo>
                    <a:pt x="0" y="35376"/>
                    <a:pt x="5072" y="23130"/>
                    <a:pt x="14101" y="14101"/>
                  </a:cubicBezTo>
                  <a:cubicBezTo>
                    <a:pt x="23130" y="5072"/>
                    <a:pt x="35376" y="0"/>
                    <a:pt x="48144" y="0"/>
                  </a:cubicBezTo>
                  <a:close/>
                </a:path>
              </a:pathLst>
            </a:custGeom>
            <a:solidFill>
              <a:srgbClr val="ED1C24"/>
            </a:solidFill>
          </p:spPr>
        </p:sp>
        <p:sp>
          <p:nvSpPr>
            <p:cNvPr id="14" name="TextBox 14"/>
            <p:cNvSpPr txBox="1"/>
            <p:nvPr/>
          </p:nvSpPr>
          <p:spPr>
            <a:xfrm>
              <a:off x="0" y="-28575"/>
              <a:ext cx="338818" cy="130975"/>
            </a:xfrm>
            <a:prstGeom prst="rect">
              <a:avLst/>
            </a:prstGeom>
          </p:spPr>
          <p:txBody>
            <a:bodyPr lIns="50800" tIns="50800" rIns="50800" bIns="50800" rtlCol="0" anchor="ctr"/>
            <a:lstStyle/>
            <a:p>
              <a:pPr algn="ctr">
                <a:lnSpc>
                  <a:spcPts val="2240"/>
                </a:lnSpc>
              </a:pPr>
              <a:r>
                <a:rPr lang="en-US" sz="1600" b="1">
                  <a:solidFill>
                    <a:srgbClr val="FFFFFF"/>
                  </a:solidFill>
                  <a:latin typeface="Montserrat Bold"/>
                  <a:ea typeface="Montserrat Bold"/>
                  <a:cs typeface="Montserrat Bold"/>
                  <a:sym typeface="Montserrat Bold"/>
                </a:rPr>
                <a:t>Plant 3</a:t>
              </a:r>
            </a:p>
          </p:txBody>
        </p:sp>
      </p:grpSp>
      <p:grpSp>
        <p:nvGrpSpPr>
          <p:cNvPr id="15" name="Group 15"/>
          <p:cNvGrpSpPr/>
          <p:nvPr/>
        </p:nvGrpSpPr>
        <p:grpSpPr>
          <a:xfrm>
            <a:off x="6910647" y="5322642"/>
            <a:ext cx="1286450" cy="388798"/>
            <a:chOff x="0" y="0"/>
            <a:chExt cx="338818" cy="102400"/>
          </a:xfrm>
        </p:grpSpPr>
        <p:sp>
          <p:nvSpPr>
            <p:cNvPr id="16" name="Freeform 16"/>
            <p:cNvSpPr/>
            <p:nvPr/>
          </p:nvSpPr>
          <p:spPr>
            <a:xfrm>
              <a:off x="0" y="0"/>
              <a:ext cx="338818" cy="102400"/>
            </a:xfrm>
            <a:custGeom>
              <a:avLst/>
              <a:gdLst/>
              <a:ahLst/>
              <a:cxnLst/>
              <a:rect l="l" t="t" r="r" b="b"/>
              <a:pathLst>
                <a:path w="338818" h="102400">
                  <a:moveTo>
                    <a:pt x="48144" y="0"/>
                  </a:moveTo>
                  <a:lnTo>
                    <a:pt x="290674" y="0"/>
                  </a:lnTo>
                  <a:cubicBezTo>
                    <a:pt x="303442" y="0"/>
                    <a:pt x="315688" y="5072"/>
                    <a:pt x="324717" y="14101"/>
                  </a:cubicBezTo>
                  <a:cubicBezTo>
                    <a:pt x="333746" y="23130"/>
                    <a:pt x="338818" y="35376"/>
                    <a:pt x="338818" y="48144"/>
                  </a:cubicBezTo>
                  <a:lnTo>
                    <a:pt x="338818" y="54255"/>
                  </a:lnTo>
                  <a:cubicBezTo>
                    <a:pt x="338818" y="67024"/>
                    <a:pt x="333746" y="79270"/>
                    <a:pt x="324717" y="88298"/>
                  </a:cubicBezTo>
                  <a:cubicBezTo>
                    <a:pt x="315688" y="97327"/>
                    <a:pt x="303442" y="102400"/>
                    <a:pt x="290674" y="102400"/>
                  </a:cubicBezTo>
                  <a:lnTo>
                    <a:pt x="48144" y="102400"/>
                  </a:lnTo>
                  <a:cubicBezTo>
                    <a:pt x="35376" y="102400"/>
                    <a:pt x="23130" y="97327"/>
                    <a:pt x="14101" y="88298"/>
                  </a:cubicBezTo>
                  <a:cubicBezTo>
                    <a:pt x="5072" y="79270"/>
                    <a:pt x="0" y="67024"/>
                    <a:pt x="0" y="54255"/>
                  </a:cubicBezTo>
                  <a:lnTo>
                    <a:pt x="0" y="48144"/>
                  </a:lnTo>
                  <a:cubicBezTo>
                    <a:pt x="0" y="35376"/>
                    <a:pt x="5072" y="23130"/>
                    <a:pt x="14101" y="14101"/>
                  </a:cubicBezTo>
                  <a:cubicBezTo>
                    <a:pt x="23130" y="5072"/>
                    <a:pt x="35376" y="0"/>
                    <a:pt x="48144" y="0"/>
                  </a:cubicBezTo>
                  <a:close/>
                </a:path>
              </a:pathLst>
            </a:custGeom>
            <a:solidFill>
              <a:srgbClr val="ED1C24"/>
            </a:solidFill>
          </p:spPr>
        </p:sp>
        <p:sp>
          <p:nvSpPr>
            <p:cNvPr id="17" name="TextBox 17"/>
            <p:cNvSpPr txBox="1"/>
            <p:nvPr/>
          </p:nvSpPr>
          <p:spPr>
            <a:xfrm>
              <a:off x="0" y="-28575"/>
              <a:ext cx="338818" cy="130975"/>
            </a:xfrm>
            <a:prstGeom prst="rect">
              <a:avLst/>
            </a:prstGeom>
          </p:spPr>
          <p:txBody>
            <a:bodyPr lIns="50800" tIns="50800" rIns="50800" bIns="50800" rtlCol="0" anchor="ctr"/>
            <a:lstStyle/>
            <a:p>
              <a:pPr algn="ctr">
                <a:lnSpc>
                  <a:spcPts val="2240"/>
                </a:lnSpc>
              </a:pPr>
              <a:r>
                <a:rPr lang="en-US" sz="1600" b="1">
                  <a:solidFill>
                    <a:srgbClr val="FFFFFF"/>
                  </a:solidFill>
                  <a:latin typeface="Montserrat Bold"/>
                  <a:ea typeface="Montserrat Bold"/>
                  <a:cs typeface="Montserrat Bold"/>
                  <a:sym typeface="Montserrat Bold"/>
                </a:rPr>
                <a:t>Plant 2</a:t>
              </a:r>
            </a:p>
          </p:txBody>
        </p:sp>
      </p:grpSp>
      <p:grpSp>
        <p:nvGrpSpPr>
          <p:cNvPr id="18" name="Group 18"/>
          <p:cNvGrpSpPr/>
          <p:nvPr/>
        </p:nvGrpSpPr>
        <p:grpSpPr>
          <a:xfrm>
            <a:off x="6910647" y="8907852"/>
            <a:ext cx="1286450" cy="388798"/>
            <a:chOff x="0" y="0"/>
            <a:chExt cx="338818" cy="102400"/>
          </a:xfrm>
        </p:grpSpPr>
        <p:sp>
          <p:nvSpPr>
            <p:cNvPr id="19" name="Freeform 19"/>
            <p:cNvSpPr/>
            <p:nvPr/>
          </p:nvSpPr>
          <p:spPr>
            <a:xfrm>
              <a:off x="0" y="0"/>
              <a:ext cx="338818" cy="102400"/>
            </a:xfrm>
            <a:custGeom>
              <a:avLst/>
              <a:gdLst/>
              <a:ahLst/>
              <a:cxnLst/>
              <a:rect l="l" t="t" r="r" b="b"/>
              <a:pathLst>
                <a:path w="338818" h="102400">
                  <a:moveTo>
                    <a:pt x="48144" y="0"/>
                  </a:moveTo>
                  <a:lnTo>
                    <a:pt x="290674" y="0"/>
                  </a:lnTo>
                  <a:cubicBezTo>
                    <a:pt x="303442" y="0"/>
                    <a:pt x="315688" y="5072"/>
                    <a:pt x="324717" y="14101"/>
                  </a:cubicBezTo>
                  <a:cubicBezTo>
                    <a:pt x="333746" y="23130"/>
                    <a:pt x="338818" y="35376"/>
                    <a:pt x="338818" y="48144"/>
                  </a:cubicBezTo>
                  <a:lnTo>
                    <a:pt x="338818" y="54255"/>
                  </a:lnTo>
                  <a:cubicBezTo>
                    <a:pt x="338818" y="67024"/>
                    <a:pt x="333746" y="79270"/>
                    <a:pt x="324717" y="88298"/>
                  </a:cubicBezTo>
                  <a:cubicBezTo>
                    <a:pt x="315688" y="97327"/>
                    <a:pt x="303442" y="102400"/>
                    <a:pt x="290674" y="102400"/>
                  </a:cubicBezTo>
                  <a:lnTo>
                    <a:pt x="48144" y="102400"/>
                  </a:lnTo>
                  <a:cubicBezTo>
                    <a:pt x="35376" y="102400"/>
                    <a:pt x="23130" y="97327"/>
                    <a:pt x="14101" y="88298"/>
                  </a:cubicBezTo>
                  <a:cubicBezTo>
                    <a:pt x="5072" y="79270"/>
                    <a:pt x="0" y="67024"/>
                    <a:pt x="0" y="54255"/>
                  </a:cubicBezTo>
                  <a:lnTo>
                    <a:pt x="0" y="48144"/>
                  </a:lnTo>
                  <a:cubicBezTo>
                    <a:pt x="0" y="35376"/>
                    <a:pt x="5072" y="23130"/>
                    <a:pt x="14101" y="14101"/>
                  </a:cubicBezTo>
                  <a:cubicBezTo>
                    <a:pt x="23130" y="5072"/>
                    <a:pt x="35376" y="0"/>
                    <a:pt x="48144" y="0"/>
                  </a:cubicBezTo>
                  <a:close/>
                </a:path>
              </a:pathLst>
            </a:custGeom>
            <a:solidFill>
              <a:srgbClr val="ED1C24"/>
            </a:solidFill>
          </p:spPr>
        </p:sp>
        <p:sp>
          <p:nvSpPr>
            <p:cNvPr id="20" name="TextBox 20"/>
            <p:cNvSpPr txBox="1"/>
            <p:nvPr/>
          </p:nvSpPr>
          <p:spPr>
            <a:xfrm>
              <a:off x="0" y="-28575"/>
              <a:ext cx="338818" cy="130975"/>
            </a:xfrm>
            <a:prstGeom prst="rect">
              <a:avLst/>
            </a:prstGeom>
          </p:spPr>
          <p:txBody>
            <a:bodyPr lIns="50800" tIns="50800" rIns="50800" bIns="50800" rtlCol="0" anchor="ctr"/>
            <a:lstStyle/>
            <a:p>
              <a:pPr algn="ctr">
                <a:lnSpc>
                  <a:spcPts val="2240"/>
                </a:lnSpc>
              </a:pPr>
              <a:r>
                <a:rPr lang="en-US" sz="1600" b="1" dirty="0">
                  <a:solidFill>
                    <a:srgbClr val="FFFFFF"/>
                  </a:solidFill>
                  <a:latin typeface="Montserrat Bold"/>
                  <a:ea typeface="Montserrat Bold"/>
                  <a:cs typeface="Montserrat Bold"/>
                  <a:sym typeface="Montserrat Bold"/>
                </a:rPr>
                <a:t>Plant </a:t>
              </a:r>
              <a:r>
                <a:rPr lang="en-US" sz="1600" b="1" dirty="0" smtClean="0">
                  <a:solidFill>
                    <a:srgbClr val="FFFFFF"/>
                  </a:solidFill>
                  <a:latin typeface="Montserrat Bold"/>
                  <a:ea typeface="Montserrat Bold"/>
                  <a:cs typeface="Montserrat Bold"/>
                  <a:sym typeface="Montserrat Bold"/>
                </a:rPr>
                <a:t>4</a:t>
              </a:r>
              <a:endParaRPr lang="en-US" sz="1600" b="1" dirty="0">
                <a:solidFill>
                  <a:srgbClr val="FFFFFF"/>
                </a:solidFill>
                <a:latin typeface="Montserrat Bold"/>
                <a:ea typeface="Montserrat Bold"/>
                <a:cs typeface="Montserrat Bold"/>
                <a:sym typeface="Montserrat Bold"/>
              </a:endParaRPr>
            </a:p>
          </p:txBody>
        </p:sp>
      </p:grpSp>
      <p:sp>
        <p:nvSpPr>
          <p:cNvPr id="21" name="TextBox 21"/>
          <p:cNvSpPr txBox="1"/>
          <p:nvPr/>
        </p:nvSpPr>
        <p:spPr>
          <a:xfrm>
            <a:off x="809827" y="993854"/>
            <a:ext cx="5735003" cy="829310"/>
          </a:xfrm>
          <a:prstGeom prst="rect">
            <a:avLst/>
          </a:prstGeom>
        </p:spPr>
        <p:txBody>
          <a:bodyPr lIns="0" tIns="0" rIns="0" bIns="0" rtlCol="0" anchor="t">
            <a:spAutoFit/>
          </a:bodyPr>
          <a:lstStyle/>
          <a:p>
            <a:pPr algn="l">
              <a:lnSpc>
                <a:spcPts val="6760"/>
              </a:lnSpc>
            </a:pPr>
            <a:r>
              <a:rPr lang="en-US" sz="5200" b="1">
                <a:solidFill>
                  <a:srgbClr val="000000"/>
                </a:solidFill>
                <a:latin typeface="Montserrat Bold"/>
                <a:ea typeface="Montserrat Bold"/>
                <a:cs typeface="Montserrat Bold"/>
                <a:sym typeface="Montserrat Bold"/>
              </a:rPr>
              <a:t>Plant </a:t>
            </a:r>
            <a:r>
              <a:rPr lang="en-US" sz="5200" b="1">
                <a:solidFill>
                  <a:srgbClr val="FF0000"/>
                </a:solidFill>
                <a:latin typeface="Montserrat Bold"/>
                <a:ea typeface="Montserrat Bold"/>
                <a:cs typeface="Montserrat Bold"/>
                <a:sym typeface="Montserrat Bold"/>
              </a:rPr>
              <a:t>Locations :</a:t>
            </a:r>
          </a:p>
        </p:txBody>
      </p:sp>
      <p:sp>
        <p:nvSpPr>
          <p:cNvPr id="22" name="TextBox 22"/>
          <p:cNvSpPr txBox="1"/>
          <p:nvPr/>
        </p:nvSpPr>
        <p:spPr>
          <a:xfrm>
            <a:off x="2435454" y="5276850"/>
            <a:ext cx="4068175" cy="451806"/>
          </a:xfrm>
          <a:prstGeom prst="rect">
            <a:avLst/>
          </a:prstGeom>
        </p:spPr>
        <p:txBody>
          <a:bodyPr lIns="0" tIns="0" rIns="0" bIns="0" rtlCol="0" anchor="t">
            <a:spAutoFit/>
          </a:bodyPr>
          <a:lstStyle/>
          <a:p>
            <a:pPr algn="l">
              <a:lnSpc>
                <a:spcPts val="1872"/>
              </a:lnSpc>
              <a:spcBef>
                <a:spcPct val="0"/>
              </a:spcBef>
            </a:pPr>
            <a:r>
              <a:rPr lang="en-US" sz="1337" b="1">
                <a:solidFill>
                  <a:srgbClr val="000000"/>
                </a:solidFill>
                <a:latin typeface="Montserrat Semi-Bold"/>
                <a:ea typeface="Montserrat Semi-Bold"/>
                <a:cs typeface="Montserrat Semi-Bold"/>
                <a:sym typeface="Montserrat Semi-Bold"/>
              </a:rPr>
              <a:t>Plot No. 14, HSIDC Industrial Estate, Sector – 59, Faridabad Haryana (INDIA).</a:t>
            </a:r>
          </a:p>
        </p:txBody>
      </p:sp>
      <p:sp>
        <p:nvSpPr>
          <p:cNvPr id="23" name="TextBox 23"/>
          <p:cNvSpPr txBox="1"/>
          <p:nvPr/>
        </p:nvSpPr>
        <p:spPr>
          <a:xfrm>
            <a:off x="2435454" y="8862060"/>
            <a:ext cx="4068175" cy="451806"/>
          </a:xfrm>
          <a:prstGeom prst="rect">
            <a:avLst/>
          </a:prstGeom>
        </p:spPr>
        <p:txBody>
          <a:bodyPr lIns="0" tIns="0" rIns="0" bIns="0" rtlCol="0" anchor="t">
            <a:spAutoFit/>
          </a:bodyPr>
          <a:lstStyle/>
          <a:p>
            <a:pPr algn="l">
              <a:lnSpc>
                <a:spcPts val="1872"/>
              </a:lnSpc>
              <a:spcBef>
                <a:spcPct val="0"/>
              </a:spcBef>
            </a:pPr>
            <a:r>
              <a:rPr lang="en-US" sz="1337" b="1">
                <a:solidFill>
                  <a:srgbClr val="000000"/>
                </a:solidFill>
                <a:latin typeface="Montserrat Semi-Bold"/>
                <a:ea typeface="Montserrat Semi-Bold"/>
                <a:cs typeface="Montserrat Semi-Bold"/>
                <a:sym typeface="Montserrat Semi-Bold"/>
              </a:rPr>
              <a:t>Plot No. 30. PRAGATI VIHAR Industrial Estate, Sector – 59, Faridabad Haryana (INDIA).</a:t>
            </a:r>
          </a:p>
        </p:txBody>
      </p:sp>
      <p:sp>
        <p:nvSpPr>
          <p:cNvPr id="24" name="TextBox 24"/>
          <p:cNvSpPr txBox="1"/>
          <p:nvPr/>
        </p:nvSpPr>
        <p:spPr>
          <a:xfrm>
            <a:off x="8317401" y="5276850"/>
            <a:ext cx="4068175" cy="451806"/>
          </a:xfrm>
          <a:prstGeom prst="rect">
            <a:avLst/>
          </a:prstGeom>
        </p:spPr>
        <p:txBody>
          <a:bodyPr lIns="0" tIns="0" rIns="0" bIns="0" rtlCol="0" anchor="t">
            <a:spAutoFit/>
          </a:bodyPr>
          <a:lstStyle/>
          <a:p>
            <a:pPr algn="l">
              <a:lnSpc>
                <a:spcPts val="1872"/>
              </a:lnSpc>
              <a:spcBef>
                <a:spcPct val="0"/>
              </a:spcBef>
            </a:pPr>
            <a:r>
              <a:rPr lang="en-US" sz="1337" b="1">
                <a:solidFill>
                  <a:srgbClr val="000000"/>
                </a:solidFill>
                <a:latin typeface="Montserrat Semi-Bold"/>
                <a:ea typeface="Montserrat Semi-Bold"/>
                <a:cs typeface="Montserrat Semi-Bold"/>
                <a:sym typeface="Montserrat Semi-Bold"/>
              </a:rPr>
              <a:t>Plot No. 25. PRAGATI VIHAR Industrial Estate, Sector – 59, Faridabad Haryana (INDIA).</a:t>
            </a:r>
          </a:p>
        </p:txBody>
      </p:sp>
      <p:sp>
        <p:nvSpPr>
          <p:cNvPr id="25" name="TextBox 25"/>
          <p:cNvSpPr txBox="1"/>
          <p:nvPr/>
        </p:nvSpPr>
        <p:spPr>
          <a:xfrm>
            <a:off x="8317401" y="8862060"/>
            <a:ext cx="4068175" cy="451806"/>
          </a:xfrm>
          <a:prstGeom prst="rect">
            <a:avLst/>
          </a:prstGeom>
        </p:spPr>
        <p:txBody>
          <a:bodyPr lIns="0" tIns="0" rIns="0" bIns="0" rtlCol="0" anchor="t">
            <a:spAutoFit/>
          </a:bodyPr>
          <a:lstStyle/>
          <a:p>
            <a:pPr algn="l">
              <a:lnSpc>
                <a:spcPts val="1872"/>
              </a:lnSpc>
              <a:spcBef>
                <a:spcPct val="0"/>
              </a:spcBef>
            </a:pPr>
            <a:r>
              <a:rPr lang="en-US" sz="1337" b="1">
                <a:solidFill>
                  <a:srgbClr val="000000"/>
                </a:solidFill>
                <a:latin typeface="Montserrat Semi-Bold"/>
                <a:ea typeface="Montserrat Semi-Bold"/>
                <a:cs typeface="Montserrat Semi-Bold"/>
                <a:sym typeface="Montserrat Semi-Bold"/>
              </a:rPr>
              <a:t>Deeghot – Palwal, Haryana (INDIA), Plot Size : 6.5 Acres (Covered Area : 1 Lakhs Sq. Feet)</a:t>
            </a:r>
          </a:p>
        </p:txBody>
      </p:sp>
      <p:sp>
        <p:nvSpPr>
          <p:cNvPr id="26" name="TextBox 26"/>
          <p:cNvSpPr txBox="1"/>
          <p:nvPr/>
        </p:nvSpPr>
        <p:spPr>
          <a:xfrm>
            <a:off x="12910577" y="8174907"/>
            <a:ext cx="2435314" cy="349570"/>
          </a:xfrm>
          <a:prstGeom prst="rect">
            <a:avLst/>
          </a:prstGeom>
        </p:spPr>
        <p:txBody>
          <a:bodyPr lIns="0" tIns="0" rIns="0" bIns="0" rtlCol="0" anchor="t">
            <a:spAutoFit/>
          </a:bodyPr>
          <a:lstStyle/>
          <a:p>
            <a:pPr algn="l">
              <a:lnSpc>
                <a:spcPts val="2996"/>
              </a:lnSpc>
              <a:spcBef>
                <a:spcPct val="0"/>
              </a:spcBef>
            </a:pPr>
            <a:r>
              <a:rPr lang="en-US" sz="2140" b="1">
                <a:solidFill>
                  <a:srgbClr val="000000"/>
                </a:solidFill>
                <a:latin typeface="Montserrat Semi-Bold"/>
                <a:ea typeface="Montserrat Semi-Bold"/>
                <a:cs typeface="Montserrat Semi-Bold"/>
                <a:sym typeface="Montserrat Semi-Bold"/>
              </a:rPr>
              <a:t>Scan for Location</a:t>
            </a:r>
          </a:p>
        </p:txBody>
      </p:sp>
      <p:sp>
        <p:nvSpPr>
          <p:cNvPr id="27" name="TextBox 27"/>
          <p:cNvSpPr txBox="1"/>
          <p:nvPr/>
        </p:nvSpPr>
        <p:spPr>
          <a:xfrm>
            <a:off x="7831040" y="9403401"/>
            <a:ext cx="4646211" cy="535626"/>
          </a:xfrm>
          <a:prstGeom prst="rect">
            <a:avLst/>
          </a:prstGeom>
        </p:spPr>
        <p:txBody>
          <a:bodyPr lIns="0" tIns="0" rIns="0" bIns="0" rtlCol="0" anchor="t">
            <a:spAutoFit/>
          </a:bodyPr>
          <a:lstStyle/>
          <a:p>
            <a:pPr algn="l">
              <a:lnSpc>
                <a:spcPts val="1452"/>
              </a:lnSpc>
              <a:spcBef>
                <a:spcPct val="0"/>
              </a:spcBef>
            </a:pPr>
            <a:r>
              <a:rPr lang="en-US" sz="1037">
                <a:solidFill>
                  <a:srgbClr val="000000"/>
                </a:solidFill>
                <a:latin typeface="Montserrat"/>
                <a:ea typeface="Montserrat"/>
                <a:cs typeface="Montserrat"/>
                <a:sym typeface="Montserrat"/>
              </a:rPr>
              <a:t>Please note that the image above is for illustrative purposes only. We do not own the rights to this image, and it is used here solely to represent the conceptualization of our upcoming project.</a:t>
            </a:r>
          </a:p>
        </p:txBody>
      </p:sp>
      <p:sp>
        <p:nvSpPr>
          <p:cNvPr id="28" name="TextBox 28"/>
          <p:cNvSpPr txBox="1"/>
          <p:nvPr/>
        </p:nvSpPr>
        <p:spPr>
          <a:xfrm>
            <a:off x="6934520" y="9403401"/>
            <a:ext cx="863600" cy="173676"/>
          </a:xfrm>
          <a:prstGeom prst="rect">
            <a:avLst/>
          </a:prstGeom>
        </p:spPr>
        <p:txBody>
          <a:bodyPr lIns="0" tIns="0" rIns="0" bIns="0" rtlCol="0" anchor="t">
            <a:spAutoFit/>
          </a:bodyPr>
          <a:lstStyle/>
          <a:p>
            <a:pPr algn="l">
              <a:lnSpc>
                <a:spcPts val="1452"/>
              </a:lnSpc>
              <a:spcBef>
                <a:spcPct val="0"/>
              </a:spcBef>
            </a:pPr>
            <a:r>
              <a:rPr lang="en-US" sz="1037" b="1">
                <a:solidFill>
                  <a:srgbClr val="000000"/>
                </a:solidFill>
                <a:latin typeface="Montserrat Bold"/>
                <a:ea typeface="Montserrat Bold"/>
                <a:cs typeface="Montserrat Bold"/>
                <a:sym typeface="Montserrat Bold"/>
              </a:rPr>
              <a:t>*Disclaimer: </a:t>
            </a: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4312580" y="522611"/>
            <a:ext cx="3544898" cy="1018687"/>
          </a:xfrm>
          <a:custGeom>
            <a:avLst/>
            <a:gdLst/>
            <a:ahLst/>
            <a:cxnLst/>
            <a:rect l="l" t="t" r="r" b="b"/>
            <a:pathLst>
              <a:path w="3544898" h="1018687">
                <a:moveTo>
                  <a:pt x="0" y="0"/>
                </a:moveTo>
                <a:lnTo>
                  <a:pt x="3544898" y="0"/>
                </a:lnTo>
                <a:lnTo>
                  <a:pt x="3544898" y="1018687"/>
                </a:lnTo>
                <a:lnTo>
                  <a:pt x="0" y="1018687"/>
                </a:lnTo>
                <a:lnTo>
                  <a:pt x="0" y="0"/>
                </a:lnTo>
                <a:close/>
              </a:path>
            </a:pathLst>
          </a:custGeom>
          <a:blipFill>
            <a:blip r:embed="rId2"/>
            <a:stretch>
              <a:fillRect l="-31354" t="-192761" r="-31354" b="-192761"/>
            </a:stretch>
          </a:blipFill>
        </p:spPr>
      </p:sp>
      <p:graphicFrame>
        <p:nvGraphicFramePr>
          <p:cNvPr id="3" name="Table 3"/>
          <p:cNvGraphicFramePr>
            <a:graphicFrameLocks noGrp="1"/>
          </p:cNvGraphicFramePr>
          <p:nvPr/>
        </p:nvGraphicFramePr>
        <p:xfrm>
          <a:off x="1347018" y="2075380"/>
          <a:ext cx="7724082" cy="6960999"/>
        </p:xfrm>
        <a:graphic>
          <a:graphicData uri="http://schemas.openxmlformats.org/drawingml/2006/table">
            <a:tbl>
              <a:tblPr/>
              <a:tblGrid>
                <a:gridCol w="737747"/>
                <a:gridCol w="3474223"/>
                <a:gridCol w="1251396"/>
                <a:gridCol w="2260716"/>
              </a:tblGrid>
              <a:tr h="403207">
                <a:tc>
                  <a:txBody>
                    <a:bodyPr/>
                    <a:lstStyle/>
                    <a:p>
                      <a:pPr algn="l">
                        <a:lnSpc>
                          <a:spcPts val="2548"/>
                        </a:lnSpc>
                        <a:defRPr/>
                      </a:pPr>
                      <a:r>
                        <a:rPr lang="en-US" sz="1820">
                          <a:solidFill>
                            <a:srgbClr val="000000"/>
                          </a:solidFill>
                          <a:latin typeface="Arial"/>
                          <a:ea typeface="Arial"/>
                          <a:cs typeface="Arial"/>
                          <a:sym typeface="Arial"/>
                        </a:rPr>
                        <a:t>S. No.</a:t>
                      </a:r>
                      <a:endParaRPr lang="en-US" sz="1100"/>
                    </a:p>
                  </a:txBody>
                  <a:tcPr marL="40281" marR="40281" marT="40281" marB="40281" anchor="ctr">
                    <a:lnL w="7570" cap="flat" cmpd="sng" algn="ctr">
                      <a:solidFill>
                        <a:srgbClr val="000000"/>
                      </a:solidFill>
                      <a:prstDash val="solid"/>
                      <a:round/>
                      <a:headEnd type="none" w="med" len="med"/>
                      <a:tailEnd type="none" w="med" len="med"/>
                    </a:lnL>
                    <a:lnR w="8409" cap="flat" cmpd="sng" algn="ctr">
                      <a:solidFill>
                        <a:srgbClr val="000000"/>
                      </a:solidFill>
                      <a:prstDash val="solid"/>
                      <a:round/>
                      <a:headEnd type="none" w="med" len="med"/>
                      <a:tailEnd type="none" w="med" len="med"/>
                    </a:lnR>
                    <a:lnT w="7570" cap="flat" cmpd="sng" algn="ctr">
                      <a:solidFill>
                        <a:srgbClr val="000000"/>
                      </a:solidFill>
                      <a:prstDash val="solid"/>
                      <a:round/>
                      <a:headEnd type="none" w="med" len="med"/>
                      <a:tailEnd type="none" w="med" len="med"/>
                    </a:lnT>
                    <a:lnB w="7570" cap="flat" cmpd="sng" algn="ctr">
                      <a:solidFill>
                        <a:srgbClr val="000000"/>
                      </a:solidFill>
                      <a:prstDash val="solid"/>
                      <a:round/>
                      <a:headEnd type="none" w="med" len="med"/>
                      <a:tailEnd type="none" w="med" len="med"/>
                    </a:lnB>
                    <a:solidFill>
                      <a:srgbClr val="FF0000"/>
                    </a:solidFill>
                  </a:tcPr>
                </a:tc>
                <a:tc>
                  <a:txBody>
                    <a:bodyPr/>
                    <a:lstStyle/>
                    <a:p>
                      <a:pPr algn="l">
                        <a:lnSpc>
                          <a:spcPts val="2548"/>
                        </a:lnSpc>
                        <a:defRPr/>
                      </a:pPr>
                      <a:r>
                        <a:rPr lang="en-US" sz="1820">
                          <a:solidFill>
                            <a:srgbClr val="000000"/>
                          </a:solidFill>
                          <a:latin typeface="Arial"/>
                          <a:ea typeface="Arial"/>
                          <a:cs typeface="Arial"/>
                          <a:sym typeface="Arial"/>
                        </a:rPr>
                        <a:t>Machine Type</a:t>
                      </a:r>
                      <a:endParaRPr lang="en-US" sz="1100"/>
                    </a:p>
                  </a:txBody>
                  <a:tcPr marL="40281" marR="40281" marT="40281" marB="40281" anchor="ctr">
                    <a:lnL w="8409" cap="flat" cmpd="sng" algn="ctr">
                      <a:solidFill>
                        <a:srgbClr val="000000"/>
                      </a:solidFill>
                      <a:prstDash val="solid"/>
                      <a:round/>
                      <a:headEnd type="none" w="med" len="med"/>
                      <a:tailEnd type="none" w="med" len="med"/>
                    </a:lnL>
                    <a:lnR w="8409" cap="flat" cmpd="sng" algn="ctr">
                      <a:solidFill>
                        <a:srgbClr val="000000"/>
                      </a:solidFill>
                      <a:prstDash val="solid"/>
                      <a:round/>
                      <a:headEnd type="none" w="med" len="med"/>
                      <a:tailEnd type="none" w="med" len="med"/>
                    </a:lnR>
                    <a:lnT w="8409" cap="flat" cmpd="sng" algn="ctr">
                      <a:solidFill>
                        <a:srgbClr val="000000"/>
                      </a:solidFill>
                      <a:prstDash val="solid"/>
                      <a:round/>
                      <a:headEnd type="none" w="med" len="med"/>
                      <a:tailEnd type="none" w="med" len="med"/>
                    </a:lnT>
                    <a:lnB w="8409" cap="flat" cmpd="sng" algn="ctr">
                      <a:solidFill>
                        <a:srgbClr val="000000"/>
                      </a:solidFill>
                      <a:prstDash val="solid"/>
                      <a:round/>
                      <a:headEnd type="none" w="med" len="med"/>
                      <a:tailEnd type="none" w="med" len="med"/>
                    </a:lnB>
                    <a:solidFill>
                      <a:srgbClr val="FF0000"/>
                    </a:solidFill>
                  </a:tcPr>
                </a:tc>
                <a:tc>
                  <a:txBody>
                    <a:bodyPr/>
                    <a:lstStyle/>
                    <a:p>
                      <a:pPr algn="l">
                        <a:lnSpc>
                          <a:spcPts val="2548"/>
                        </a:lnSpc>
                        <a:defRPr/>
                      </a:pPr>
                      <a:r>
                        <a:rPr lang="en-US" sz="1820">
                          <a:solidFill>
                            <a:srgbClr val="000000"/>
                          </a:solidFill>
                          <a:latin typeface="Arial"/>
                          <a:ea typeface="Arial"/>
                          <a:cs typeface="Arial"/>
                          <a:sym typeface="Arial"/>
                        </a:rPr>
                        <a:t>Capacity</a:t>
                      </a:r>
                      <a:endParaRPr lang="en-US" sz="1100"/>
                    </a:p>
                  </a:txBody>
                  <a:tcPr marL="40281" marR="40281" marT="40281" marB="40281" anchor="ctr">
                    <a:lnL w="8409" cap="flat" cmpd="sng" algn="ctr">
                      <a:solidFill>
                        <a:srgbClr val="000000"/>
                      </a:solidFill>
                      <a:prstDash val="solid"/>
                      <a:round/>
                      <a:headEnd type="none" w="med" len="med"/>
                      <a:tailEnd type="none" w="med" len="med"/>
                    </a:lnL>
                    <a:lnR w="7570" cap="flat" cmpd="sng" algn="ctr">
                      <a:solidFill>
                        <a:srgbClr val="000000"/>
                      </a:solidFill>
                      <a:prstDash val="solid"/>
                      <a:round/>
                      <a:headEnd type="none" w="med" len="med"/>
                      <a:tailEnd type="none" w="med" len="med"/>
                    </a:lnR>
                    <a:lnT w="7570" cap="flat" cmpd="sng" algn="ctr">
                      <a:solidFill>
                        <a:srgbClr val="000000"/>
                      </a:solidFill>
                      <a:prstDash val="solid"/>
                      <a:round/>
                      <a:headEnd type="none" w="med" len="med"/>
                      <a:tailEnd type="none" w="med" len="med"/>
                    </a:lnT>
                    <a:lnB w="7570" cap="flat" cmpd="sng" algn="ctr">
                      <a:solidFill>
                        <a:srgbClr val="000000"/>
                      </a:solidFill>
                      <a:prstDash val="solid"/>
                      <a:round/>
                      <a:headEnd type="none" w="med" len="med"/>
                      <a:tailEnd type="none" w="med" len="med"/>
                    </a:lnB>
                    <a:solidFill>
                      <a:srgbClr val="FF0000"/>
                    </a:solidFill>
                  </a:tcPr>
                </a:tc>
                <a:tc>
                  <a:txBody>
                    <a:bodyPr/>
                    <a:lstStyle/>
                    <a:p>
                      <a:pPr algn="l">
                        <a:lnSpc>
                          <a:spcPts val="2548"/>
                        </a:lnSpc>
                        <a:defRPr/>
                      </a:pPr>
                      <a:r>
                        <a:rPr lang="en-US" sz="1820">
                          <a:solidFill>
                            <a:srgbClr val="000000"/>
                          </a:solidFill>
                          <a:latin typeface="Arial"/>
                          <a:ea typeface="Arial"/>
                          <a:cs typeface="Arial"/>
                          <a:sym typeface="Arial"/>
                        </a:rPr>
                        <a:t>Make</a:t>
                      </a:r>
                      <a:endParaRPr lang="en-US" sz="1100"/>
                    </a:p>
                  </a:txBody>
                  <a:tcPr marL="40281" marR="40281" marT="40281" marB="40281" anchor="ctr">
                    <a:lnL w="7570" cap="flat" cmpd="sng" algn="ctr">
                      <a:solidFill>
                        <a:srgbClr val="000000"/>
                      </a:solidFill>
                      <a:prstDash val="solid"/>
                      <a:round/>
                      <a:headEnd type="none" w="med" len="med"/>
                      <a:tailEnd type="none" w="med" len="med"/>
                    </a:lnL>
                    <a:lnR w="7570" cap="flat" cmpd="sng" algn="ctr">
                      <a:solidFill>
                        <a:srgbClr val="000000"/>
                      </a:solidFill>
                      <a:prstDash val="solid"/>
                      <a:round/>
                      <a:headEnd type="none" w="med" len="med"/>
                      <a:tailEnd type="none" w="med" len="med"/>
                    </a:lnR>
                    <a:lnT w="7570" cap="flat" cmpd="sng" algn="ctr">
                      <a:solidFill>
                        <a:srgbClr val="000000"/>
                      </a:solidFill>
                      <a:prstDash val="solid"/>
                      <a:round/>
                      <a:headEnd type="none" w="med" len="med"/>
                      <a:tailEnd type="none" w="med" len="med"/>
                    </a:lnT>
                    <a:lnB w="7570" cap="flat" cmpd="sng" algn="ctr">
                      <a:solidFill>
                        <a:srgbClr val="000000"/>
                      </a:solidFill>
                      <a:prstDash val="solid"/>
                      <a:round/>
                      <a:headEnd type="none" w="med" len="med"/>
                      <a:tailEnd type="none" w="med" len="med"/>
                    </a:lnB>
                    <a:solidFill>
                      <a:srgbClr val="FF0000"/>
                    </a:solidFill>
                  </a:tcPr>
                </a:tc>
              </a:tr>
              <a:tr h="295685">
                <a:tc>
                  <a:txBody>
                    <a:bodyPr/>
                    <a:lstStyle/>
                    <a:p>
                      <a:pPr algn="l">
                        <a:lnSpc>
                          <a:spcPts val="1758"/>
                        </a:lnSpc>
                        <a:defRPr/>
                      </a:pPr>
                      <a:r>
                        <a:rPr lang="en-US" sz="1256">
                          <a:solidFill>
                            <a:srgbClr val="000000"/>
                          </a:solidFill>
                          <a:latin typeface="Arial"/>
                          <a:ea typeface="Arial"/>
                          <a:cs typeface="Arial"/>
                          <a:sym typeface="Arial"/>
                        </a:rPr>
                        <a:t>1</a:t>
                      </a:r>
                      <a:endParaRPr lang="en-US" sz="1100"/>
                    </a:p>
                  </a:txBody>
                  <a:tcPr marL="40281" marR="40281" marT="40281" marB="40281" anchor="ctr">
                    <a:lnL w="7570" cap="flat" cmpd="sng" algn="ctr">
                      <a:solidFill>
                        <a:srgbClr val="000000"/>
                      </a:solidFill>
                      <a:prstDash val="solid"/>
                      <a:round/>
                      <a:headEnd type="none" w="med" len="med"/>
                      <a:tailEnd type="none" w="med" len="med"/>
                    </a:lnL>
                    <a:lnR w="7570" cap="flat" cmpd="sng" algn="ctr">
                      <a:solidFill>
                        <a:srgbClr val="000000"/>
                      </a:solidFill>
                      <a:prstDash val="solid"/>
                      <a:round/>
                      <a:headEnd type="none" w="med" len="med"/>
                      <a:tailEnd type="none" w="med" len="med"/>
                    </a:lnR>
                    <a:lnT w="7570" cap="flat" cmpd="sng" algn="ctr">
                      <a:solidFill>
                        <a:srgbClr val="000000"/>
                      </a:solidFill>
                      <a:prstDash val="solid"/>
                      <a:round/>
                      <a:headEnd type="none" w="med" len="med"/>
                      <a:tailEnd type="none" w="med" len="med"/>
                    </a:lnT>
                    <a:lnB w="7570" cap="flat" cmpd="sng" algn="ctr">
                      <a:solidFill>
                        <a:srgbClr val="000000"/>
                      </a:solidFill>
                      <a:prstDash val="solid"/>
                      <a:round/>
                      <a:headEnd type="none" w="med" len="med"/>
                      <a:tailEnd type="none" w="med" len="med"/>
                    </a:lnB>
                  </a:tcPr>
                </a:tc>
                <a:tc>
                  <a:txBody>
                    <a:bodyPr/>
                    <a:lstStyle/>
                    <a:p>
                      <a:pPr algn="l">
                        <a:lnSpc>
                          <a:spcPts val="1758"/>
                        </a:lnSpc>
                        <a:defRPr/>
                      </a:pPr>
                      <a:r>
                        <a:rPr lang="en-US" sz="1256">
                          <a:solidFill>
                            <a:srgbClr val="000000"/>
                          </a:solidFill>
                          <a:latin typeface="Arial"/>
                          <a:ea typeface="Arial"/>
                          <a:cs typeface="Arial"/>
                          <a:sym typeface="Arial"/>
                        </a:rPr>
                        <a:t>LATHE MACHINE</a:t>
                      </a:r>
                      <a:endParaRPr lang="en-US" sz="1100"/>
                    </a:p>
                  </a:txBody>
                  <a:tcPr marL="40281" marR="40281" marT="40281" marB="40281" anchor="ctr">
                    <a:lnL w="7570" cap="flat" cmpd="sng" algn="ctr">
                      <a:solidFill>
                        <a:srgbClr val="000000"/>
                      </a:solidFill>
                      <a:prstDash val="solid"/>
                      <a:round/>
                      <a:headEnd type="none" w="med" len="med"/>
                      <a:tailEnd type="none" w="med" len="med"/>
                    </a:lnL>
                    <a:lnR w="7570" cap="flat" cmpd="sng" algn="ctr">
                      <a:solidFill>
                        <a:srgbClr val="000000"/>
                      </a:solidFill>
                      <a:prstDash val="solid"/>
                      <a:round/>
                      <a:headEnd type="none" w="med" len="med"/>
                      <a:tailEnd type="none" w="med" len="med"/>
                    </a:lnR>
                    <a:lnT w="8409" cap="flat" cmpd="sng" algn="ctr">
                      <a:solidFill>
                        <a:srgbClr val="000000"/>
                      </a:solidFill>
                      <a:prstDash val="solid"/>
                      <a:round/>
                      <a:headEnd type="none" w="med" len="med"/>
                      <a:tailEnd type="none" w="med" len="med"/>
                    </a:lnT>
                    <a:lnB w="7570" cap="flat" cmpd="sng" algn="ctr">
                      <a:solidFill>
                        <a:srgbClr val="000000"/>
                      </a:solidFill>
                      <a:prstDash val="solid"/>
                      <a:round/>
                      <a:headEnd type="none" w="med" len="med"/>
                      <a:tailEnd type="none" w="med" len="med"/>
                    </a:lnB>
                  </a:tcPr>
                </a:tc>
                <a:tc>
                  <a:txBody>
                    <a:bodyPr/>
                    <a:lstStyle/>
                    <a:p>
                      <a:pPr algn="l">
                        <a:lnSpc>
                          <a:spcPts val="1758"/>
                        </a:lnSpc>
                        <a:defRPr/>
                      </a:pPr>
                      <a:r>
                        <a:rPr lang="en-US" sz="1256">
                          <a:solidFill>
                            <a:srgbClr val="000000"/>
                          </a:solidFill>
                          <a:latin typeface="Arial"/>
                          <a:ea typeface="Arial"/>
                          <a:cs typeface="Arial"/>
                          <a:sym typeface="Arial"/>
                        </a:rPr>
                        <a:t>6 FEET</a:t>
                      </a:r>
                      <a:endParaRPr lang="en-US" sz="1100"/>
                    </a:p>
                  </a:txBody>
                  <a:tcPr marL="40281" marR="40281" marT="40281" marB="40281" anchor="ctr">
                    <a:lnL w="7570" cap="flat" cmpd="sng" algn="ctr">
                      <a:solidFill>
                        <a:srgbClr val="000000"/>
                      </a:solidFill>
                      <a:prstDash val="solid"/>
                      <a:round/>
                      <a:headEnd type="none" w="med" len="med"/>
                      <a:tailEnd type="none" w="med" len="med"/>
                    </a:lnL>
                    <a:lnR w="7570" cap="flat" cmpd="sng" algn="ctr">
                      <a:solidFill>
                        <a:srgbClr val="000000"/>
                      </a:solidFill>
                      <a:prstDash val="solid"/>
                      <a:round/>
                      <a:headEnd type="none" w="med" len="med"/>
                      <a:tailEnd type="none" w="med" len="med"/>
                    </a:lnR>
                    <a:lnT w="7570" cap="flat" cmpd="sng" algn="ctr">
                      <a:solidFill>
                        <a:srgbClr val="000000"/>
                      </a:solidFill>
                      <a:prstDash val="solid"/>
                      <a:round/>
                      <a:headEnd type="none" w="med" len="med"/>
                      <a:tailEnd type="none" w="med" len="med"/>
                    </a:lnT>
                    <a:lnB w="7570" cap="flat" cmpd="sng" algn="ctr">
                      <a:solidFill>
                        <a:srgbClr val="000000"/>
                      </a:solidFill>
                      <a:prstDash val="solid"/>
                      <a:round/>
                      <a:headEnd type="none" w="med" len="med"/>
                      <a:tailEnd type="none" w="med" len="med"/>
                    </a:lnB>
                  </a:tcPr>
                </a:tc>
                <a:tc>
                  <a:txBody>
                    <a:bodyPr/>
                    <a:lstStyle/>
                    <a:p>
                      <a:pPr algn="l">
                        <a:lnSpc>
                          <a:spcPts val="1758"/>
                        </a:lnSpc>
                        <a:defRPr/>
                      </a:pPr>
                      <a:r>
                        <a:rPr lang="en-US" sz="1256">
                          <a:solidFill>
                            <a:srgbClr val="000000"/>
                          </a:solidFill>
                          <a:latin typeface="Arial"/>
                          <a:ea typeface="Arial"/>
                          <a:cs typeface="Arial"/>
                          <a:sym typeface="Arial"/>
                        </a:rPr>
                        <a:t>GD</a:t>
                      </a:r>
                      <a:endParaRPr lang="en-US" sz="1100"/>
                    </a:p>
                  </a:txBody>
                  <a:tcPr marL="40281" marR="40281" marT="40281" marB="40281" anchor="ctr">
                    <a:lnL w="7570" cap="flat" cmpd="sng" algn="ctr">
                      <a:solidFill>
                        <a:srgbClr val="000000"/>
                      </a:solidFill>
                      <a:prstDash val="solid"/>
                      <a:round/>
                      <a:headEnd type="none" w="med" len="med"/>
                      <a:tailEnd type="none" w="med" len="med"/>
                    </a:lnL>
                    <a:lnR w="7570" cap="flat" cmpd="sng" algn="ctr">
                      <a:solidFill>
                        <a:srgbClr val="000000"/>
                      </a:solidFill>
                      <a:prstDash val="solid"/>
                      <a:round/>
                      <a:headEnd type="none" w="med" len="med"/>
                      <a:tailEnd type="none" w="med" len="med"/>
                    </a:lnR>
                    <a:lnT w="7570" cap="flat" cmpd="sng" algn="ctr">
                      <a:solidFill>
                        <a:srgbClr val="000000"/>
                      </a:solidFill>
                      <a:prstDash val="solid"/>
                      <a:round/>
                      <a:headEnd type="none" w="med" len="med"/>
                      <a:tailEnd type="none" w="med" len="med"/>
                    </a:lnT>
                    <a:lnB w="7570" cap="flat" cmpd="sng" algn="ctr">
                      <a:solidFill>
                        <a:srgbClr val="000000"/>
                      </a:solidFill>
                      <a:prstDash val="solid"/>
                      <a:round/>
                      <a:headEnd type="none" w="med" len="med"/>
                      <a:tailEnd type="none" w="med" len="med"/>
                    </a:lnB>
                  </a:tcPr>
                </a:tc>
              </a:tr>
              <a:tr h="360044">
                <a:tc>
                  <a:txBody>
                    <a:bodyPr/>
                    <a:lstStyle/>
                    <a:p>
                      <a:pPr algn="l">
                        <a:lnSpc>
                          <a:spcPts val="1758"/>
                        </a:lnSpc>
                        <a:defRPr/>
                      </a:pPr>
                      <a:r>
                        <a:rPr lang="en-US" sz="1256">
                          <a:solidFill>
                            <a:srgbClr val="000000"/>
                          </a:solidFill>
                          <a:latin typeface="Arial"/>
                          <a:ea typeface="Arial"/>
                          <a:cs typeface="Arial"/>
                          <a:sym typeface="Arial"/>
                        </a:rPr>
                        <a:t>2</a:t>
                      </a:r>
                      <a:endParaRPr lang="en-US" sz="1100"/>
                    </a:p>
                  </a:txBody>
                  <a:tcPr marL="40281" marR="40281" marT="40281" marB="40281" anchor="ctr">
                    <a:lnL w="7570" cap="flat" cmpd="sng" algn="ctr">
                      <a:solidFill>
                        <a:srgbClr val="000000"/>
                      </a:solidFill>
                      <a:prstDash val="solid"/>
                      <a:round/>
                      <a:headEnd type="none" w="med" len="med"/>
                      <a:tailEnd type="none" w="med" len="med"/>
                    </a:lnL>
                    <a:lnR w="7570" cap="flat" cmpd="sng" algn="ctr">
                      <a:solidFill>
                        <a:srgbClr val="000000"/>
                      </a:solidFill>
                      <a:prstDash val="solid"/>
                      <a:round/>
                      <a:headEnd type="none" w="med" len="med"/>
                      <a:tailEnd type="none" w="med" len="med"/>
                    </a:lnR>
                    <a:lnT w="7570" cap="flat" cmpd="sng" algn="ctr">
                      <a:solidFill>
                        <a:srgbClr val="000000"/>
                      </a:solidFill>
                      <a:prstDash val="solid"/>
                      <a:round/>
                      <a:headEnd type="none" w="med" len="med"/>
                      <a:tailEnd type="none" w="med" len="med"/>
                    </a:lnT>
                    <a:lnB w="7570" cap="flat" cmpd="sng" algn="ctr">
                      <a:solidFill>
                        <a:srgbClr val="000000"/>
                      </a:solidFill>
                      <a:prstDash val="solid"/>
                      <a:round/>
                      <a:headEnd type="none" w="med" len="med"/>
                      <a:tailEnd type="none" w="med" len="med"/>
                    </a:lnB>
                  </a:tcPr>
                </a:tc>
                <a:tc>
                  <a:txBody>
                    <a:bodyPr/>
                    <a:lstStyle/>
                    <a:p>
                      <a:pPr algn="l">
                        <a:lnSpc>
                          <a:spcPts val="1758"/>
                        </a:lnSpc>
                        <a:defRPr/>
                      </a:pPr>
                      <a:r>
                        <a:rPr lang="en-US" sz="1256">
                          <a:solidFill>
                            <a:srgbClr val="000000"/>
                          </a:solidFill>
                          <a:latin typeface="Arial"/>
                          <a:ea typeface="Arial"/>
                          <a:cs typeface="Arial"/>
                          <a:sym typeface="Arial"/>
                        </a:rPr>
                        <a:t>LATHE MACHINE16</a:t>
                      </a:r>
                      <a:endParaRPr lang="en-US" sz="1100"/>
                    </a:p>
                  </a:txBody>
                  <a:tcPr marL="40281" marR="40281" marT="40281" marB="40281" anchor="ctr">
                    <a:lnL w="7570" cap="flat" cmpd="sng" algn="ctr">
                      <a:solidFill>
                        <a:srgbClr val="000000"/>
                      </a:solidFill>
                      <a:prstDash val="solid"/>
                      <a:round/>
                      <a:headEnd type="none" w="med" len="med"/>
                      <a:tailEnd type="none" w="med" len="med"/>
                    </a:lnL>
                    <a:lnR w="7570" cap="flat" cmpd="sng" algn="ctr">
                      <a:solidFill>
                        <a:srgbClr val="000000"/>
                      </a:solidFill>
                      <a:prstDash val="solid"/>
                      <a:round/>
                      <a:headEnd type="none" w="med" len="med"/>
                      <a:tailEnd type="none" w="med" len="med"/>
                    </a:lnR>
                    <a:lnT w="7570" cap="flat" cmpd="sng" algn="ctr">
                      <a:solidFill>
                        <a:srgbClr val="000000"/>
                      </a:solidFill>
                      <a:prstDash val="solid"/>
                      <a:round/>
                      <a:headEnd type="none" w="med" len="med"/>
                      <a:tailEnd type="none" w="med" len="med"/>
                    </a:lnT>
                    <a:lnB w="7570" cap="flat" cmpd="sng" algn="ctr">
                      <a:solidFill>
                        <a:srgbClr val="000000"/>
                      </a:solidFill>
                      <a:prstDash val="solid"/>
                      <a:round/>
                      <a:headEnd type="none" w="med" len="med"/>
                      <a:tailEnd type="none" w="med" len="med"/>
                    </a:lnB>
                  </a:tcPr>
                </a:tc>
                <a:tc>
                  <a:txBody>
                    <a:bodyPr/>
                    <a:lstStyle/>
                    <a:p>
                      <a:pPr algn="l">
                        <a:lnSpc>
                          <a:spcPts val="1758"/>
                        </a:lnSpc>
                        <a:defRPr/>
                      </a:pPr>
                      <a:r>
                        <a:rPr lang="en-US" sz="1256">
                          <a:solidFill>
                            <a:srgbClr val="000000"/>
                          </a:solidFill>
                          <a:latin typeface="Arial"/>
                          <a:ea typeface="Arial"/>
                          <a:cs typeface="Arial"/>
                          <a:sym typeface="Arial"/>
                        </a:rPr>
                        <a:t>4 FEET</a:t>
                      </a:r>
                      <a:endParaRPr lang="en-US" sz="1100"/>
                    </a:p>
                  </a:txBody>
                  <a:tcPr marL="40281" marR="40281" marT="40281" marB="40281" anchor="ctr">
                    <a:lnL w="7570" cap="flat" cmpd="sng" algn="ctr">
                      <a:solidFill>
                        <a:srgbClr val="000000"/>
                      </a:solidFill>
                      <a:prstDash val="solid"/>
                      <a:round/>
                      <a:headEnd type="none" w="med" len="med"/>
                      <a:tailEnd type="none" w="med" len="med"/>
                    </a:lnL>
                    <a:lnR w="7570" cap="flat" cmpd="sng" algn="ctr">
                      <a:solidFill>
                        <a:srgbClr val="000000"/>
                      </a:solidFill>
                      <a:prstDash val="solid"/>
                      <a:round/>
                      <a:headEnd type="none" w="med" len="med"/>
                      <a:tailEnd type="none" w="med" len="med"/>
                    </a:lnR>
                    <a:lnT w="7570" cap="flat" cmpd="sng" algn="ctr">
                      <a:solidFill>
                        <a:srgbClr val="000000"/>
                      </a:solidFill>
                      <a:prstDash val="solid"/>
                      <a:round/>
                      <a:headEnd type="none" w="med" len="med"/>
                      <a:tailEnd type="none" w="med" len="med"/>
                    </a:lnT>
                    <a:lnB w="7570" cap="flat" cmpd="sng" algn="ctr">
                      <a:solidFill>
                        <a:srgbClr val="000000"/>
                      </a:solidFill>
                      <a:prstDash val="solid"/>
                      <a:round/>
                      <a:headEnd type="none" w="med" len="med"/>
                      <a:tailEnd type="none" w="med" len="med"/>
                    </a:lnB>
                  </a:tcPr>
                </a:tc>
                <a:tc>
                  <a:txBody>
                    <a:bodyPr/>
                    <a:lstStyle/>
                    <a:p>
                      <a:pPr algn="l">
                        <a:lnSpc>
                          <a:spcPts val="1758"/>
                        </a:lnSpc>
                        <a:defRPr/>
                      </a:pPr>
                      <a:r>
                        <a:rPr lang="en-US" sz="1256">
                          <a:solidFill>
                            <a:srgbClr val="000000"/>
                          </a:solidFill>
                          <a:latin typeface="Arial"/>
                          <a:ea typeface="Arial"/>
                          <a:cs typeface="Arial"/>
                          <a:sym typeface="Arial"/>
                        </a:rPr>
                        <a:t>GD</a:t>
                      </a:r>
                      <a:endParaRPr lang="en-US" sz="1100"/>
                    </a:p>
                  </a:txBody>
                  <a:tcPr marL="40281" marR="40281" marT="40281" marB="40281" anchor="ctr">
                    <a:lnL w="7570" cap="flat" cmpd="sng" algn="ctr">
                      <a:solidFill>
                        <a:srgbClr val="000000"/>
                      </a:solidFill>
                      <a:prstDash val="solid"/>
                      <a:round/>
                      <a:headEnd type="none" w="med" len="med"/>
                      <a:tailEnd type="none" w="med" len="med"/>
                    </a:lnL>
                    <a:lnR w="7570" cap="flat" cmpd="sng" algn="ctr">
                      <a:solidFill>
                        <a:srgbClr val="000000"/>
                      </a:solidFill>
                      <a:prstDash val="solid"/>
                      <a:round/>
                      <a:headEnd type="none" w="med" len="med"/>
                      <a:tailEnd type="none" w="med" len="med"/>
                    </a:lnR>
                    <a:lnT w="7570" cap="flat" cmpd="sng" algn="ctr">
                      <a:solidFill>
                        <a:srgbClr val="000000"/>
                      </a:solidFill>
                      <a:prstDash val="solid"/>
                      <a:round/>
                      <a:headEnd type="none" w="med" len="med"/>
                      <a:tailEnd type="none" w="med" len="med"/>
                    </a:lnT>
                    <a:lnB w="7570" cap="flat" cmpd="sng" algn="ctr">
                      <a:solidFill>
                        <a:srgbClr val="000000"/>
                      </a:solidFill>
                      <a:prstDash val="solid"/>
                      <a:round/>
                      <a:headEnd type="none" w="med" len="med"/>
                      <a:tailEnd type="none" w="med" len="med"/>
                    </a:lnB>
                  </a:tcPr>
                </a:tc>
              </a:tr>
              <a:tr h="360044">
                <a:tc>
                  <a:txBody>
                    <a:bodyPr/>
                    <a:lstStyle/>
                    <a:p>
                      <a:pPr algn="l">
                        <a:lnSpc>
                          <a:spcPts val="1758"/>
                        </a:lnSpc>
                        <a:defRPr/>
                      </a:pPr>
                      <a:r>
                        <a:rPr lang="en-US" sz="1256">
                          <a:solidFill>
                            <a:srgbClr val="000000"/>
                          </a:solidFill>
                          <a:latin typeface="Arial"/>
                          <a:ea typeface="Arial"/>
                          <a:cs typeface="Arial"/>
                          <a:sym typeface="Arial"/>
                        </a:rPr>
                        <a:t>3</a:t>
                      </a:r>
                      <a:endParaRPr lang="en-US" sz="1100"/>
                    </a:p>
                  </a:txBody>
                  <a:tcPr marL="40281" marR="40281" marT="40281" marB="40281" anchor="ctr">
                    <a:lnL w="7570" cap="flat" cmpd="sng" algn="ctr">
                      <a:solidFill>
                        <a:srgbClr val="000000"/>
                      </a:solidFill>
                      <a:prstDash val="solid"/>
                      <a:round/>
                      <a:headEnd type="none" w="med" len="med"/>
                      <a:tailEnd type="none" w="med" len="med"/>
                    </a:lnL>
                    <a:lnR w="7570" cap="flat" cmpd="sng" algn="ctr">
                      <a:solidFill>
                        <a:srgbClr val="000000"/>
                      </a:solidFill>
                      <a:prstDash val="solid"/>
                      <a:round/>
                      <a:headEnd type="none" w="med" len="med"/>
                      <a:tailEnd type="none" w="med" len="med"/>
                    </a:lnR>
                    <a:lnT w="7570" cap="flat" cmpd="sng" algn="ctr">
                      <a:solidFill>
                        <a:srgbClr val="000000"/>
                      </a:solidFill>
                      <a:prstDash val="solid"/>
                      <a:round/>
                      <a:headEnd type="none" w="med" len="med"/>
                      <a:tailEnd type="none" w="med" len="med"/>
                    </a:lnT>
                    <a:lnB w="7570" cap="flat" cmpd="sng" algn="ctr">
                      <a:solidFill>
                        <a:srgbClr val="000000"/>
                      </a:solidFill>
                      <a:prstDash val="solid"/>
                      <a:round/>
                      <a:headEnd type="none" w="med" len="med"/>
                      <a:tailEnd type="none" w="med" len="med"/>
                    </a:lnB>
                  </a:tcPr>
                </a:tc>
                <a:tc>
                  <a:txBody>
                    <a:bodyPr/>
                    <a:lstStyle/>
                    <a:p>
                      <a:pPr algn="l">
                        <a:lnSpc>
                          <a:spcPts val="1758"/>
                        </a:lnSpc>
                        <a:defRPr/>
                      </a:pPr>
                      <a:r>
                        <a:rPr lang="en-US" sz="1256">
                          <a:solidFill>
                            <a:srgbClr val="000000"/>
                          </a:solidFill>
                          <a:latin typeface="Arial"/>
                          <a:ea typeface="Arial"/>
                          <a:cs typeface="Arial"/>
                          <a:sym typeface="Arial"/>
                        </a:rPr>
                        <a:t>UNIVERSAL MILLING MACHINE</a:t>
                      </a:r>
                      <a:endParaRPr lang="en-US" sz="1100"/>
                    </a:p>
                  </a:txBody>
                  <a:tcPr marL="40281" marR="40281" marT="40281" marB="40281" anchor="ctr">
                    <a:lnL w="7570" cap="flat" cmpd="sng" algn="ctr">
                      <a:solidFill>
                        <a:srgbClr val="000000"/>
                      </a:solidFill>
                      <a:prstDash val="solid"/>
                      <a:round/>
                      <a:headEnd type="none" w="med" len="med"/>
                      <a:tailEnd type="none" w="med" len="med"/>
                    </a:lnL>
                    <a:lnR w="7570" cap="flat" cmpd="sng" algn="ctr">
                      <a:solidFill>
                        <a:srgbClr val="000000"/>
                      </a:solidFill>
                      <a:prstDash val="solid"/>
                      <a:round/>
                      <a:headEnd type="none" w="med" len="med"/>
                      <a:tailEnd type="none" w="med" len="med"/>
                    </a:lnR>
                    <a:lnT w="7570" cap="flat" cmpd="sng" algn="ctr">
                      <a:solidFill>
                        <a:srgbClr val="000000"/>
                      </a:solidFill>
                      <a:prstDash val="solid"/>
                      <a:round/>
                      <a:headEnd type="none" w="med" len="med"/>
                      <a:tailEnd type="none" w="med" len="med"/>
                    </a:lnT>
                    <a:lnB w="7570" cap="flat" cmpd="sng" algn="ctr">
                      <a:solidFill>
                        <a:srgbClr val="000000"/>
                      </a:solidFill>
                      <a:prstDash val="solid"/>
                      <a:round/>
                      <a:headEnd type="none" w="med" len="med"/>
                      <a:tailEnd type="none" w="med" len="med"/>
                    </a:lnB>
                  </a:tcPr>
                </a:tc>
                <a:tc>
                  <a:txBody>
                    <a:bodyPr/>
                    <a:lstStyle/>
                    <a:p>
                      <a:pPr algn="l">
                        <a:lnSpc>
                          <a:spcPts val="1758"/>
                        </a:lnSpc>
                        <a:defRPr/>
                      </a:pPr>
                      <a:r>
                        <a:rPr lang="en-US" sz="1256">
                          <a:solidFill>
                            <a:srgbClr val="000000"/>
                          </a:solidFill>
                          <a:latin typeface="Arial"/>
                          <a:ea typeface="Arial"/>
                          <a:cs typeface="Arial"/>
                          <a:sym typeface="Arial"/>
                        </a:rPr>
                        <a:t>2" INCH</a:t>
                      </a:r>
                      <a:endParaRPr lang="en-US" sz="1100"/>
                    </a:p>
                  </a:txBody>
                  <a:tcPr marL="40281" marR="40281" marT="40281" marB="40281" anchor="ctr">
                    <a:lnL w="7570" cap="flat" cmpd="sng" algn="ctr">
                      <a:solidFill>
                        <a:srgbClr val="000000"/>
                      </a:solidFill>
                      <a:prstDash val="solid"/>
                      <a:round/>
                      <a:headEnd type="none" w="med" len="med"/>
                      <a:tailEnd type="none" w="med" len="med"/>
                    </a:lnL>
                    <a:lnR w="7570" cap="flat" cmpd="sng" algn="ctr">
                      <a:solidFill>
                        <a:srgbClr val="000000"/>
                      </a:solidFill>
                      <a:prstDash val="solid"/>
                      <a:round/>
                      <a:headEnd type="none" w="med" len="med"/>
                      <a:tailEnd type="none" w="med" len="med"/>
                    </a:lnR>
                    <a:lnT w="7570" cap="flat" cmpd="sng" algn="ctr">
                      <a:solidFill>
                        <a:srgbClr val="000000"/>
                      </a:solidFill>
                      <a:prstDash val="solid"/>
                      <a:round/>
                      <a:headEnd type="none" w="med" len="med"/>
                      <a:tailEnd type="none" w="med" len="med"/>
                    </a:lnT>
                    <a:lnB w="7570" cap="flat" cmpd="sng" algn="ctr">
                      <a:solidFill>
                        <a:srgbClr val="000000"/>
                      </a:solidFill>
                      <a:prstDash val="solid"/>
                      <a:round/>
                      <a:headEnd type="none" w="med" len="med"/>
                      <a:tailEnd type="none" w="med" len="med"/>
                    </a:lnB>
                  </a:tcPr>
                </a:tc>
                <a:tc>
                  <a:txBody>
                    <a:bodyPr/>
                    <a:lstStyle/>
                    <a:p>
                      <a:pPr algn="l">
                        <a:lnSpc>
                          <a:spcPts val="1758"/>
                        </a:lnSpc>
                        <a:defRPr/>
                      </a:pPr>
                      <a:r>
                        <a:rPr lang="en-US" sz="1256">
                          <a:solidFill>
                            <a:srgbClr val="000000"/>
                          </a:solidFill>
                          <a:latin typeface="Arial"/>
                          <a:ea typeface="Arial"/>
                          <a:cs typeface="Arial"/>
                          <a:sym typeface="Arial"/>
                        </a:rPr>
                        <a:t>PRECICUT</a:t>
                      </a:r>
                      <a:endParaRPr lang="en-US" sz="1100"/>
                    </a:p>
                  </a:txBody>
                  <a:tcPr marL="40281" marR="40281" marT="40281" marB="40281" anchor="ctr">
                    <a:lnL w="7570" cap="flat" cmpd="sng" algn="ctr">
                      <a:solidFill>
                        <a:srgbClr val="000000"/>
                      </a:solidFill>
                      <a:prstDash val="solid"/>
                      <a:round/>
                      <a:headEnd type="none" w="med" len="med"/>
                      <a:tailEnd type="none" w="med" len="med"/>
                    </a:lnL>
                    <a:lnR w="7570" cap="flat" cmpd="sng" algn="ctr">
                      <a:solidFill>
                        <a:srgbClr val="000000"/>
                      </a:solidFill>
                      <a:prstDash val="solid"/>
                      <a:round/>
                      <a:headEnd type="none" w="med" len="med"/>
                      <a:tailEnd type="none" w="med" len="med"/>
                    </a:lnR>
                    <a:lnT w="7570" cap="flat" cmpd="sng" algn="ctr">
                      <a:solidFill>
                        <a:srgbClr val="000000"/>
                      </a:solidFill>
                      <a:prstDash val="solid"/>
                      <a:round/>
                      <a:headEnd type="none" w="med" len="med"/>
                      <a:tailEnd type="none" w="med" len="med"/>
                    </a:lnT>
                    <a:lnB w="7570" cap="flat" cmpd="sng" algn="ctr">
                      <a:solidFill>
                        <a:srgbClr val="000000"/>
                      </a:solidFill>
                      <a:prstDash val="solid"/>
                      <a:round/>
                      <a:headEnd type="none" w="med" len="med"/>
                      <a:tailEnd type="none" w="med" len="med"/>
                    </a:lnB>
                  </a:tcPr>
                </a:tc>
              </a:tr>
              <a:tr h="360044">
                <a:tc>
                  <a:txBody>
                    <a:bodyPr/>
                    <a:lstStyle/>
                    <a:p>
                      <a:pPr algn="l">
                        <a:lnSpc>
                          <a:spcPts val="1758"/>
                        </a:lnSpc>
                        <a:defRPr/>
                      </a:pPr>
                      <a:r>
                        <a:rPr lang="en-US" sz="1256">
                          <a:solidFill>
                            <a:srgbClr val="000000"/>
                          </a:solidFill>
                          <a:latin typeface="Arial"/>
                          <a:ea typeface="Arial"/>
                          <a:cs typeface="Arial"/>
                          <a:sym typeface="Arial"/>
                        </a:rPr>
                        <a:t>4</a:t>
                      </a:r>
                      <a:endParaRPr lang="en-US" sz="1100"/>
                    </a:p>
                  </a:txBody>
                  <a:tcPr marL="40281" marR="40281" marT="40281" marB="40281" anchor="ctr">
                    <a:lnL w="7570" cap="flat" cmpd="sng" algn="ctr">
                      <a:solidFill>
                        <a:srgbClr val="000000"/>
                      </a:solidFill>
                      <a:prstDash val="solid"/>
                      <a:round/>
                      <a:headEnd type="none" w="med" len="med"/>
                      <a:tailEnd type="none" w="med" len="med"/>
                    </a:lnL>
                    <a:lnR w="7570" cap="flat" cmpd="sng" algn="ctr">
                      <a:solidFill>
                        <a:srgbClr val="000000"/>
                      </a:solidFill>
                      <a:prstDash val="solid"/>
                      <a:round/>
                      <a:headEnd type="none" w="med" len="med"/>
                      <a:tailEnd type="none" w="med" len="med"/>
                    </a:lnR>
                    <a:lnT w="7570" cap="flat" cmpd="sng" algn="ctr">
                      <a:solidFill>
                        <a:srgbClr val="000000"/>
                      </a:solidFill>
                      <a:prstDash val="solid"/>
                      <a:round/>
                      <a:headEnd type="none" w="med" len="med"/>
                      <a:tailEnd type="none" w="med" len="med"/>
                    </a:lnT>
                    <a:lnB w="7570" cap="flat" cmpd="sng" algn="ctr">
                      <a:solidFill>
                        <a:srgbClr val="000000"/>
                      </a:solidFill>
                      <a:prstDash val="solid"/>
                      <a:round/>
                      <a:headEnd type="none" w="med" len="med"/>
                      <a:tailEnd type="none" w="med" len="med"/>
                    </a:lnB>
                  </a:tcPr>
                </a:tc>
                <a:tc>
                  <a:txBody>
                    <a:bodyPr/>
                    <a:lstStyle/>
                    <a:p>
                      <a:pPr algn="l">
                        <a:lnSpc>
                          <a:spcPts val="1758"/>
                        </a:lnSpc>
                        <a:defRPr/>
                      </a:pPr>
                      <a:r>
                        <a:rPr lang="en-US" sz="1256">
                          <a:solidFill>
                            <a:srgbClr val="000000"/>
                          </a:solidFill>
                          <a:latin typeface="Arial"/>
                          <a:ea typeface="Arial"/>
                          <a:cs typeface="Arial"/>
                          <a:sym typeface="Arial"/>
                        </a:rPr>
                        <a:t>UNIVERSAL MILLING MACHINE</a:t>
                      </a:r>
                      <a:endParaRPr lang="en-US" sz="1100"/>
                    </a:p>
                  </a:txBody>
                  <a:tcPr marL="40281" marR="40281" marT="40281" marB="40281" anchor="ctr">
                    <a:lnL w="7570" cap="flat" cmpd="sng" algn="ctr">
                      <a:solidFill>
                        <a:srgbClr val="000000"/>
                      </a:solidFill>
                      <a:prstDash val="solid"/>
                      <a:round/>
                      <a:headEnd type="none" w="med" len="med"/>
                      <a:tailEnd type="none" w="med" len="med"/>
                    </a:lnL>
                    <a:lnR w="7570" cap="flat" cmpd="sng" algn="ctr">
                      <a:solidFill>
                        <a:srgbClr val="000000"/>
                      </a:solidFill>
                      <a:prstDash val="solid"/>
                      <a:round/>
                      <a:headEnd type="none" w="med" len="med"/>
                      <a:tailEnd type="none" w="med" len="med"/>
                    </a:lnR>
                    <a:lnT w="7570" cap="flat" cmpd="sng" algn="ctr">
                      <a:solidFill>
                        <a:srgbClr val="000000"/>
                      </a:solidFill>
                      <a:prstDash val="solid"/>
                      <a:round/>
                      <a:headEnd type="none" w="med" len="med"/>
                      <a:tailEnd type="none" w="med" len="med"/>
                    </a:lnT>
                    <a:lnB w="7570" cap="flat" cmpd="sng" algn="ctr">
                      <a:solidFill>
                        <a:srgbClr val="000000"/>
                      </a:solidFill>
                      <a:prstDash val="solid"/>
                      <a:round/>
                      <a:headEnd type="none" w="med" len="med"/>
                      <a:tailEnd type="none" w="med" len="med"/>
                    </a:lnB>
                  </a:tcPr>
                </a:tc>
                <a:tc>
                  <a:txBody>
                    <a:bodyPr/>
                    <a:lstStyle/>
                    <a:p>
                      <a:pPr algn="l">
                        <a:lnSpc>
                          <a:spcPts val="1758"/>
                        </a:lnSpc>
                        <a:defRPr/>
                      </a:pPr>
                      <a:r>
                        <a:rPr lang="en-US" sz="1256">
                          <a:solidFill>
                            <a:srgbClr val="000000"/>
                          </a:solidFill>
                          <a:latin typeface="Arial"/>
                          <a:ea typeface="Arial"/>
                          <a:cs typeface="Arial"/>
                          <a:sym typeface="Arial"/>
                        </a:rPr>
                        <a:t>2" INCH</a:t>
                      </a:r>
                      <a:endParaRPr lang="en-US" sz="1100"/>
                    </a:p>
                  </a:txBody>
                  <a:tcPr marL="40281" marR="40281" marT="40281" marB="40281" anchor="ctr">
                    <a:lnL w="7570" cap="flat" cmpd="sng" algn="ctr">
                      <a:solidFill>
                        <a:srgbClr val="000000"/>
                      </a:solidFill>
                      <a:prstDash val="solid"/>
                      <a:round/>
                      <a:headEnd type="none" w="med" len="med"/>
                      <a:tailEnd type="none" w="med" len="med"/>
                    </a:lnL>
                    <a:lnR w="7570" cap="flat" cmpd="sng" algn="ctr">
                      <a:solidFill>
                        <a:srgbClr val="000000"/>
                      </a:solidFill>
                      <a:prstDash val="solid"/>
                      <a:round/>
                      <a:headEnd type="none" w="med" len="med"/>
                      <a:tailEnd type="none" w="med" len="med"/>
                    </a:lnR>
                    <a:lnT w="7570" cap="flat" cmpd="sng" algn="ctr">
                      <a:solidFill>
                        <a:srgbClr val="000000"/>
                      </a:solidFill>
                      <a:prstDash val="solid"/>
                      <a:round/>
                      <a:headEnd type="none" w="med" len="med"/>
                      <a:tailEnd type="none" w="med" len="med"/>
                    </a:lnT>
                    <a:lnB w="7570" cap="flat" cmpd="sng" algn="ctr">
                      <a:solidFill>
                        <a:srgbClr val="000000"/>
                      </a:solidFill>
                      <a:prstDash val="solid"/>
                      <a:round/>
                      <a:headEnd type="none" w="med" len="med"/>
                      <a:tailEnd type="none" w="med" len="med"/>
                    </a:lnB>
                  </a:tcPr>
                </a:tc>
                <a:tc>
                  <a:txBody>
                    <a:bodyPr/>
                    <a:lstStyle/>
                    <a:p>
                      <a:pPr algn="l">
                        <a:lnSpc>
                          <a:spcPts val="1758"/>
                        </a:lnSpc>
                        <a:defRPr/>
                      </a:pPr>
                      <a:r>
                        <a:rPr lang="en-US" sz="1256">
                          <a:solidFill>
                            <a:srgbClr val="000000"/>
                          </a:solidFill>
                          <a:latin typeface="Arial"/>
                          <a:ea typeface="Arial"/>
                          <a:cs typeface="Arial"/>
                          <a:sym typeface="Arial"/>
                        </a:rPr>
                        <a:t>PRECICUT</a:t>
                      </a:r>
                      <a:endParaRPr lang="en-US" sz="1100"/>
                    </a:p>
                  </a:txBody>
                  <a:tcPr marL="40281" marR="40281" marT="40281" marB="40281" anchor="ctr">
                    <a:lnL w="7570" cap="flat" cmpd="sng" algn="ctr">
                      <a:solidFill>
                        <a:srgbClr val="000000"/>
                      </a:solidFill>
                      <a:prstDash val="solid"/>
                      <a:round/>
                      <a:headEnd type="none" w="med" len="med"/>
                      <a:tailEnd type="none" w="med" len="med"/>
                    </a:lnL>
                    <a:lnR w="7570" cap="flat" cmpd="sng" algn="ctr">
                      <a:solidFill>
                        <a:srgbClr val="000000"/>
                      </a:solidFill>
                      <a:prstDash val="solid"/>
                      <a:round/>
                      <a:headEnd type="none" w="med" len="med"/>
                      <a:tailEnd type="none" w="med" len="med"/>
                    </a:lnR>
                    <a:lnT w="7570" cap="flat" cmpd="sng" algn="ctr">
                      <a:solidFill>
                        <a:srgbClr val="000000"/>
                      </a:solidFill>
                      <a:prstDash val="solid"/>
                      <a:round/>
                      <a:headEnd type="none" w="med" len="med"/>
                      <a:tailEnd type="none" w="med" len="med"/>
                    </a:lnT>
                    <a:lnB w="7570" cap="flat" cmpd="sng" algn="ctr">
                      <a:solidFill>
                        <a:srgbClr val="000000"/>
                      </a:solidFill>
                      <a:prstDash val="solid"/>
                      <a:round/>
                      <a:headEnd type="none" w="med" len="med"/>
                      <a:tailEnd type="none" w="med" len="med"/>
                    </a:lnB>
                  </a:tcPr>
                </a:tc>
              </a:tr>
              <a:tr h="360044">
                <a:tc>
                  <a:txBody>
                    <a:bodyPr/>
                    <a:lstStyle/>
                    <a:p>
                      <a:pPr algn="l">
                        <a:lnSpc>
                          <a:spcPts val="1758"/>
                        </a:lnSpc>
                        <a:defRPr/>
                      </a:pPr>
                      <a:r>
                        <a:rPr lang="en-US" sz="1256">
                          <a:solidFill>
                            <a:srgbClr val="000000"/>
                          </a:solidFill>
                          <a:latin typeface="Arial"/>
                          <a:ea typeface="Arial"/>
                          <a:cs typeface="Arial"/>
                          <a:sym typeface="Arial"/>
                        </a:rPr>
                        <a:t>5</a:t>
                      </a:r>
                      <a:endParaRPr lang="en-US" sz="1100"/>
                    </a:p>
                  </a:txBody>
                  <a:tcPr marL="40281" marR="40281" marT="40281" marB="40281" anchor="ctr">
                    <a:lnL w="7570" cap="flat" cmpd="sng" algn="ctr">
                      <a:solidFill>
                        <a:srgbClr val="000000"/>
                      </a:solidFill>
                      <a:prstDash val="solid"/>
                      <a:round/>
                      <a:headEnd type="none" w="med" len="med"/>
                      <a:tailEnd type="none" w="med" len="med"/>
                    </a:lnL>
                    <a:lnR w="7570" cap="flat" cmpd="sng" algn="ctr">
                      <a:solidFill>
                        <a:srgbClr val="000000"/>
                      </a:solidFill>
                      <a:prstDash val="solid"/>
                      <a:round/>
                      <a:headEnd type="none" w="med" len="med"/>
                      <a:tailEnd type="none" w="med" len="med"/>
                    </a:lnR>
                    <a:lnT w="7570" cap="flat" cmpd="sng" algn="ctr">
                      <a:solidFill>
                        <a:srgbClr val="000000"/>
                      </a:solidFill>
                      <a:prstDash val="solid"/>
                      <a:round/>
                      <a:headEnd type="none" w="med" len="med"/>
                      <a:tailEnd type="none" w="med" len="med"/>
                    </a:lnT>
                    <a:lnB w="7570" cap="flat" cmpd="sng" algn="ctr">
                      <a:solidFill>
                        <a:srgbClr val="000000"/>
                      </a:solidFill>
                      <a:prstDash val="solid"/>
                      <a:round/>
                      <a:headEnd type="none" w="med" len="med"/>
                      <a:tailEnd type="none" w="med" len="med"/>
                    </a:lnB>
                  </a:tcPr>
                </a:tc>
                <a:tc>
                  <a:txBody>
                    <a:bodyPr/>
                    <a:lstStyle/>
                    <a:p>
                      <a:pPr algn="l">
                        <a:lnSpc>
                          <a:spcPts val="1758"/>
                        </a:lnSpc>
                        <a:defRPr/>
                      </a:pPr>
                      <a:r>
                        <a:rPr lang="en-US" sz="1256">
                          <a:solidFill>
                            <a:srgbClr val="000000"/>
                          </a:solidFill>
                          <a:latin typeface="Arial"/>
                          <a:ea typeface="Arial"/>
                          <a:cs typeface="Arial"/>
                          <a:sym typeface="Arial"/>
                        </a:rPr>
                        <a:t>DRILLING</a:t>
                      </a:r>
                      <a:endParaRPr lang="en-US" sz="1100"/>
                    </a:p>
                  </a:txBody>
                  <a:tcPr marL="40281" marR="40281" marT="40281" marB="40281" anchor="ctr">
                    <a:lnL w="7570" cap="flat" cmpd="sng" algn="ctr">
                      <a:solidFill>
                        <a:srgbClr val="000000"/>
                      </a:solidFill>
                      <a:prstDash val="solid"/>
                      <a:round/>
                      <a:headEnd type="none" w="med" len="med"/>
                      <a:tailEnd type="none" w="med" len="med"/>
                    </a:lnL>
                    <a:lnR w="7570" cap="flat" cmpd="sng" algn="ctr">
                      <a:solidFill>
                        <a:srgbClr val="000000"/>
                      </a:solidFill>
                      <a:prstDash val="solid"/>
                      <a:round/>
                      <a:headEnd type="none" w="med" len="med"/>
                      <a:tailEnd type="none" w="med" len="med"/>
                    </a:lnR>
                    <a:lnT w="7570" cap="flat" cmpd="sng" algn="ctr">
                      <a:solidFill>
                        <a:srgbClr val="000000"/>
                      </a:solidFill>
                      <a:prstDash val="solid"/>
                      <a:round/>
                      <a:headEnd type="none" w="med" len="med"/>
                      <a:tailEnd type="none" w="med" len="med"/>
                    </a:lnT>
                    <a:lnB w="7570" cap="flat" cmpd="sng" algn="ctr">
                      <a:solidFill>
                        <a:srgbClr val="000000"/>
                      </a:solidFill>
                      <a:prstDash val="solid"/>
                      <a:round/>
                      <a:headEnd type="none" w="med" len="med"/>
                      <a:tailEnd type="none" w="med" len="med"/>
                    </a:lnB>
                  </a:tcPr>
                </a:tc>
                <a:tc>
                  <a:txBody>
                    <a:bodyPr/>
                    <a:lstStyle/>
                    <a:p>
                      <a:pPr algn="l">
                        <a:lnSpc>
                          <a:spcPts val="1758"/>
                        </a:lnSpc>
                        <a:defRPr/>
                      </a:pPr>
                      <a:r>
                        <a:rPr lang="en-US" sz="1256">
                          <a:solidFill>
                            <a:srgbClr val="000000"/>
                          </a:solidFill>
                          <a:latin typeface="Arial"/>
                          <a:ea typeface="Arial"/>
                          <a:cs typeface="Arial"/>
                          <a:sym typeface="Arial"/>
                        </a:rPr>
                        <a:t>1/2" INCH</a:t>
                      </a:r>
                      <a:endParaRPr lang="en-US" sz="1100"/>
                    </a:p>
                  </a:txBody>
                  <a:tcPr marL="40281" marR="40281" marT="40281" marB="40281" anchor="ctr">
                    <a:lnL w="7570" cap="flat" cmpd="sng" algn="ctr">
                      <a:solidFill>
                        <a:srgbClr val="000000"/>
                      </a:solidFill>
                      <a:prstDash val="solid"/>
                      <a:round/>
                      <a:headEnd type="none" w="med" len="med"/>
                      <a:tailEnd type="none" w="med" len="med"/>
                    </a:lnL>
                    <a:lnR w="7570" cap="flat" cmpd="sng" algn="ctr">
                      <a:solidFill>
                        <a:srgbClr val="000000"/>
                      </a:solidFill>
                      <a:prstDash val="solid"/>
                      <a:round/>
                      <a:headEnd type="none" w="med" len="med"/>
                      <a:tailEnd type="none" w="med" len="med"/>
                    </a:lnR>
                    <a:lnT w="7570" cap="flat" cmpd="sng" algn="ctr">
                      <a:solidFill>
                        <a:srgbClr val="000000"/>
                      </a:solidFill>
                      <a:prstDash val="solid"/>
                      <a:round/>
                      <a:headEnd type="none" w="med" len="med"/>
                      <a:tailEnd type="none" w="med" len="med"/>
                    </a:lnT>
                    <a:lnB w="7570" cap="flat" cmpd="sng" algn="ctr">
                      <a:solidFill>
                        <a:srgbClr val="000000"/>
                      </a:solidFill>
                      <a:prstDash val="solid"/>
                      <a:round/>
                      <a:headEnd type="none" w="med" len="med"/>
                      <a:tailEnd type="none" w="med" len="med"/>
                    </a:lnB>
                  </a:tcPr>
                </a:tc>
                <a:tc>
                  <a:txBody>
                    <a:bodyPr/>
                    <a:lstStyle/>
                    <a:p>
                      <a:pPr algn="l">
                        <a:lnSpc>
                          <a:spcPts val="1758"/>
                        </a:lnSpc>
                        <a:defRPr/>
                      </a:pPr>
                      <a:r>
                        <a:rPr lang="en-US" sz="1256">
                          <a:solidFill>
                            <a:srgbClr val="000000"/>
                          </a:solidFill>
                          <a:latin typeface="Arial"/>
                          <a:ea typeface="Arial"/>
                          <a:cs typeface="Arial"/>
                          <a:sym typeface="Arial"/>
                        </a:rPr>
                        <a:t>ITCO</a:t>
                      </a:r>
                      <a:endParaRPr lang="en-US" sz="1100"/>
                    </a:p>
                  </a:txBody>
                  <a:tcPr marL="40281" marR="40281" marT="40281" marB="40281" anchor="ctr">
                    <a:lnL w="7570" cap="flat" cmpd="sng" algn="ctr">
                      <a:solidFill>
                        <a:srgbClr val="000000"/>
                      </a:solidFill>
                      <a:prstDash val="solid"/>
                      <a:round/>
                      <a:headEnd type="none" w="med" len="med"/>
                      <a:tailEnd type="none" w="med" len="med"/>
                    </a:lnL>
                    <a:lnR w="7570" cap="flat" cmpd="sng" algn="ctr">
                      <a:solidFill>
                        <a:srgbClr val="000000"/>
                      </a:solidFill>
                      <a:prstDash val="solid"/>
                      <a:round/>
                      <a:headEnd type="none" w="med" len="med"/>
                      <a:tailEnd type="none" w="med" len="med"/>
                    </a:lnR>
                    <a:lnT w="7570" cap="flat" cmpd="sng" algn="ctr">
                      <a:solidFill>
                        <a:srgbClr val="000000"/>
                      </a:solidFill>
                      <a:prstDash val="solid"/>
                      <a:round/>
                      <a:headEnd type="none" w="med" len="med"/>
                      <a:tailEnd type="none" w="med" len="med"/>
                    </a:lnT>
                    <a:lnB w="7570" cap="flat" cmpd="sng" algn="ctr">
                      <a:solidFill>
                        <a:srgbClr val="000000"/>
                      </a:solidFill>
                      <a:prstDash val="solid"/>
                      <a:round/>
                      <a:headEnd type="none" w="med" len="med"/>
                      <a:tailEnd type="none" w="med" len="med"/>
                    </a:lnB>
                  </a:tcPr>
                </a:tc>
              </a:tr>
              <a:tr h="360044">
                <a:tc>
                  <a:txBody>
                    <a:bodyPr/>
                    <a:lstStyle/>
                    <a:p>
                      <a:pPr algn="l">
                        <a:lnSpc>
                          <a:spcPts val="1758"/>
                        </a:lnSpc>
                        <a:defRPr/>
                      </a:pPr>
                      <a:r>
                        <a:rPr lang="en-US" sz="1256">
                          <a:solidFill>
                            <a:srgbClr val="000000"/>
                          </a:solidFill>
                          <a:latin typeface="Arial"/>
                          <a:ea typeface="Arial"/>
                          <a:cs typeface="Arial"/>
                          <a:sym typeface="Arial"/>
                        </a:rPr>
                        <a:t>6</a:t>
                      </a:r>
                      <a:endParaRPr lang="en-US" sz="1100"/>
                    </a:p>
                  </a:txBody>
                  <a:tcPr marL="40281" marR="40281" marT="40281" marB="40281" anchor="ctr">
                    <a:lnL w="7570" cap="flat" cmpd="sng" algn="ctr">
                      <a:solidFill>
                        <a:srgbClr val="000000"/>
                      </a:solidFill>
                      <a:prstDash val="solid"/>
                      <a:round/>
                      <a:headEnd type="none" w="med" len="med"/>
                      <a:tailEnd type="none" w="med" len="med"/>
                    </a:lnL>
                    <a:lnR w="7570" cap="flat" cmpd="sng" algn="ctr">
                      <a:solidFill>
                        <a:srgbClr val="000000"/>
                      </a:solidFill>
                      <a:prstDash val="solid"/>
                      <a:round/>
                      <a:headEnd type="none" w="med" len="med"/>
                      <a:tailEnd type="none" w="med" len="med"/>
                    </a:lnR>
                    <a:lnT w="7570" cap="flat" cmpd="sng" algn="ctr">
                      <a:solidFill>
                        <a:srgbClr val="000000"/>
                      </a:solidFill>
                      <a:prstDash val="solid"/>
                      <a:round/>
                      <a:headEnd type="none" w="med" len="med"/>
                      <a:tailEnd type="none" w="med" len="med"/>
                    </a:lnT>
                    <a:lnB w="7570" cap="flat" cmpd="sng" algn="ctr">
                      <a:solidFill>
                        <a:srgbClr val="000000"/>
                      </a:solidFill>
                      <a:prstDash val="solid"/>
                      <a:round/>
                      <a:headEnd type="none" w="med" len="med"/>
                      <a:tailEnd type="none" w="med" len="med"/>
                    </a:lnB>
                  </a:tcPr>
                </a:tc>
                <a:tc>
                  <a:txBody>
                    <a:bodyPr/>
                    <a:lstStyle/>
                    <a:p>
                      <a:pPr algn="l">
                        <a:lnSpc>
                          <a:spcPts val="1758"/>
                        </a:lnSpc>
                        <a:defRPr/>
                      </a:pPr>
                      <a:r>
                        <a:rPr lang="en-US" sz="1256">
                          <a:solidFill>
                            <a:srgbClr val="000000"/>
                          </a:solidFill>
                          <a:latin typeface="Arial"/>
                          <a:ea typeface="Arial"/>
                          <a:cs typeface="Arial"/>
                          <a:sym typeface="Arial"/>
                        </a:rPr>
                        <a:t>VERTICAL MACHINING CENTRE (VMC)</a:t>
                      </a:r>
                      <a:endParaRPr lang="en-US" sz="1100"/>
                    </a:p>
                  </a:txBody>
                  <a:tcPr marL="40281" marR="40281" marT="40281" marB="40281" anchor="ctr">
                    <a:lnL w="7570" cap="flat" cmpd="sng" algn="ctr">
                      <a:solidFill>
                        <a:srgbClr val="000000"/>
                      </a:solidFill>
                      <a:prstDash val="solid"/>
                      <a:round/>
                      <a:headEnd type="none" w="med" len="med"/>
                      <a:tailEnd type="none" w="med" len="med"/>
                    </a:lnL>
                    <a:lnR w="7570" cap="flat" cmpd="sng" algn="ctr">
                      <a:solidFill>
                        <a:srgbClr val="000000"/>
                      </a:solidFill>
                      <a:prstDash val="solid"/>
                      <a:round/>
                      <a:headEnd type="none" w="med" len="med"/>
                      <a:tailEnd type="none" w="med" len="med"/>
                    </a:lnR>
                    <a:lnT w="7570" cap="flat" cmpd="sng" algn="ctr">
                      <a:solidFill>
                        <a:srgbClr val="000000"/>
                      </a:solidFill>
                      <a:prstDash val="solid"/>
                      <a:round/>
                      <a:headEnd type="none" w="med" len="med"/>
                      <a:tailEnd type="none" w="med" len="med"/>
                    </a:lnT>
                    <a:lnB w="7570" cap="flat" cmpd="sng" algn="ctr">
                      <a:solidFill>
                        <a:srgbClr val="000000"/>
                      </a:solidFill>
                      <a:prstDash val="solid"/>
                      <a:round/>
                      <a:headEnd type="none" w="med" len="med"/>
                      <a:tailEnd type="none" w="med" len="med"/>
                    </a:lnB>
                  </a:tcPr>
                </a:tc>
                <a:tc>
                  <a:txBody>
                    <a:bodyPr/>
                    <a:lstStyle/>
                    <a:p>
                      <a:pPr algn="l">
                        <a:lnSpc>
                          <a:spcPts val="1758"/>
                        </a:lnSpc>
                        <a:defRPr/>
                      </a:pPr>
                      <a:r>
                        <a:rPr lang="en-US" sz="1256">
                          <a:solidFill>
                            <a:srgbClr val="000000"/>
                          </a:solidFill>
                          <a:latin typeface="Arial"/>
                          <a:ea typeface="Arial"/>
                          <a:cs typeface="Arial"/>
                          <a:sym typeface="Arial"/>
                        </a:rPr>
                        <a:t>VM700</a:t>
                      </a:r>
                      <a:endParaRPr lang="en-US" sz="1100"/>
                    </a:p>
                  </a:txBody>
                  <a:tcPr marL="40281" marR="40281" marT="40281" marB="40281" anchor="ctr">
                    <a:lnL w="7570" cap="flat" cmpd="sng" algn="ctr">
                      <a:solidFill>
                        <a:srgbClr val="000000"/>
                      </a:solidFill>
                      <a:prstDash val="solid"/>
                      <a:round/>
                      <a:headEnd type="none" w="med" len="med"/>
                      <a:tailEnd type="none" w="med" len="med"/>
                    </a:lnL>
                    <a:lnR w="7570" cap="flat" cmpd="sng" algn="ctr">
                      <a:solidFill>
                        <a:srgbClr val="000000"/>
                      </a:solidFill>
                      <a:prstDash val="solid"/>
                      <a:round/>
                      <a:headEnd type="none" w="med" len="med"/>
                      <a:tailEnd type="none" w="med" len="med"/>
                    </a:lnR>
                    <a:lnT w="7570" cap="flat" cmpd="sng" algn="ctr">
                      <a:solidFill>
                        <a:srgbClr val="000000"/>
                      </a:solidFill>
                      <a:prstDash val="solid"/>
                      <a:round/>
                      <a:headEnd type="none" w="med" len="med"/>
                      <a:tailEnd type="none" w="med" len="med"/>
                    </a:lnT>
                    <a:lnB w="7570" cap="flat" cmpd="sng" algn="ctr">
                      <a:solidFill>
                        <a:srgbClr val="000000"/>
                      </a:solidFill>
                      <a:prstDash val="solid"/>
                      <a:round/>
                      <a:headEnd type="none" w="med" len="med"/>
                      <a:tailEnd type="none" w="med" len="med"/>
                    </a:lnB>
                  </a:tcPr>
                </a:tc>
                <a:tc>
                  <a:txBody>
                    <a:bodyPr/>
                    <a:lstStyle/>
                    <a:p>
                      <a:pPr algn="l">
                        <a:lnSpc>
                          <a:spcPts val="1758"/>
                        </a:lnSpc>
                        <a:defRPr/>
                      </a:pPr>
                      <a:r>
                        <a:rPr lang="en-US" sz="1256">
                          <a:solidFill>
                            <a:srgbClr val="000000"/>
                          </a:solidFill>
                          <a:latin typeface="Arial"/>
                          <a:ea typeface="Arial"/>
                          <a:cs typeface="Arial"/>
                          <a:sym typeface="Arial"/>
                        </a:rPr>
                        <a:t>TAL.TATA</a:t>
                      </a:r>
                      <a:endParaRPr lang="en-US" sz="1100"/>
                    </a:p>
                  </a:txBody>
                  <a:tcPr marL="40281" marR="40281" marT="40281" marB="40281" anchor="ctr">
                    <a:lnL w="7570" cap="flat" cmpd="sng" algn="ctr">
                      <a:solidFill>
                        <a:srgbClr val="000000"/>
                      </a:solidFill>
                      <a:prstDash val="solid"/>
                      <a:round/>
                      <a:headEnd type="none" w="med" len="med"/>
                      <a:tailEnd type="none" w="med" len="med"/>
                    </a:lnL>
                    <a:lnR w="7570" cap="flat" cmpd="sng" algn="ctr">
                      <a:solidFill>
                        <a:srgbClr val="000000"/>
                      </a:solidFill>
                      <a:prstDash val="solid"/>
                      <a:round/>
                      <a:headEnd type="none" w="med" len="med"/>
                      <a:tailEnd type="none" w="med" len="med"/>
                    </a:lnR>
                    <a:lnT w="7570" cap="flat" cmpd="sng" algn="ctr">
                      <a:solidFill>
                        <a:srgbClr val="000000"/>
                      </a:solidFill>
                      <a:prstDash val="solid"/>
                      <a:round/>
                      <a:headEnd type="none" w="med" len="med"/>
                      <a:tailEnd type="none" w="med" len="med"/>
                    </a:lnT>
                    <a:lnB w="7570" cap="flat" cmpd="sng" algn="ctr">
                      <a:solidFill>
                        <a:srgbClr val="000000"/>
                      </a:solidFill>
                      <a:prstDash val="solid"/>
                      <a:round/>
                      <a:headEnd type="none" w="med" len="med"/>
                      <a:tailEnd type="none" w="med" len="med"/>
                    </a:lnB>
                  </a:tcPr>
                </a:tc>
              </a:tr>
              <a:tr h="360044">
                <a:tc>
                  <a:txBody>
                    <a:bodyPr/>
                    <a:lstStyle/>
                    <a:p>
                      <a:pPr algn="l">
                        <a:lnSpc>
                          <a:spcPts val="1758"/>
                        </a:lnSpc>
                        <a:defRPr/>
                      </a:pPr>
                      <a:r>
                        <a:rPr lang="en-US" sz="1256">
                          <a:solidFill>
                            <a:srgbClr val="000000"/>
                          </a:solidFill>
                          <a:latin typeface="Arial"/>
                          <a:ea typeface="Arial"/>
                          <a:cs typeface="Arial"/>
                          <a:sym typeface="Arial"/>
                        </a:rPr>
                        <a:t>7</a:t>
                      </a:r>
                      <a:endParaRPr lang="en-US" sz="1100"/>
                    </a:p>
                  </a:txBody>
                  <a:tcPr marL="40281" marR="40281" marT="40281" marB="40281" anchor="ctr">
                    <a:lnL w="7570" cap="flat" cmpd="sng" algn="ctr">
                      <a:solidFill>
                        <a:srgbClr val="000000"/>
                      </a:solidFill>
                      <a:prstDash val="solid"/>
                      <a:round/>
                      <a:headEnd type="none" w="med" len="med"/>
                      <a:tailEnd type="none" w="med" len="med"/>
                    </a:lnL>
                    <a:lnR w="7570" cap="flat" cmpd="sng" algn="ctr">
                      <a:solidFill>
                        <a:srgbClr val="000000"/>
                      </a:solidFill>
                      <a:prstDash val="solid"/>
                      <a:round/>
                      <a:headEnd type="none" w="med" len="med"/>
                      <a:tailEnd type="none" w="med" len="med"/>
                    </a:lnR>
                    <a:lnT w="7570" cap="flat" cmpd="sng" algn="ctr">
                      <a:solidFill>
                        <a:srgbClr val="000000"/>
                      </a:solidFill>
                      <a:prstDash val="solid"/>
                      <a:round/>
                      <a:headEnd type="none" w="med" len="med"/>
                      <a:tailEnd type="none" w="med" len="med"/>
                    </a:lnT>
                    <a:lnB w="7570" cap="flat" cmpd="sng" algn="ctr">
                      <a:solidFill>
                        <a:srgbClr val="000000"/>
                      </a:solidFill>
                      <a:prstDash val="solid"/>
                      <a:round/>
                      <a:headEnd type="none" w="med" len="med"/>
                      <a:tailEnd type="none" w="med" len="med"/>
                    </a:lnB>
                  </a:tcPr>
                </a:tc>
                <a:tc>
                  <a:txBody>
                    <a:bodyPr/>
                    <a:lstStyle/>
                    <a:p>
                      <a:pPr algn="l">
                        <a:lnSpc>
                          <a:spcPts val="1758"/>
                        </a:lnSpc>
                        <a:defRPr/>
                      </a:pPr>
                      <a:r>
                        <a:rPr lang="en-US" sz="1256" dirty="0">
                          <a:solidFill>
                            <a:srgbClr val="000000"/>
                          </a:solidFill>
                          <a:latin typeface="Arial"/>
                          <a:ea typeface="Arial"/>
                          <a:cs typeface="Arial"/>
                          <a:sym typeface="Arial"/>
                        </a:rPr>
                        <a:t>SURFACE GRINDER</a:t>
                      </a:r>
                      <a:endParaRPr lang="en-US" sz="1100" dirty="0"/>
                    </a:p>
                  </a:txBody>
                  <a:tcPr marL="40281" marR="40281" marT="40281" marB="40281" anchor="ctr">
                    <a:lnL w="7570" cap="flat" cmpd="sng" algn="ctr">
                      <a:solidFill>
                        <a:srgbClr val="000000"/>
                      </a:solidFill>
                      <a:prstDash val="solid"/>
                      <a:round/>
                      <a:headEnd type="none" w="med" len="med"/>
                      <a:tailEnd type="none" w="med" len="med"/>
                    </a:lnL>
                    <a:lnR w="7570" cap="flat" cmpd="sng" algn="ctr">
                      <a:solidFill>
                        <a:srgbClr val="000000"/>
                      </a:solidFill>
                      <a:prstDash val="solid"/>
                      <a:round/>
                      <a:headEnd type="none" w="med" len="med"/>
                      <a:tailEnd type="none" w="med" len="med"/>
                    </a:lnR>
                    <a:lnT w="7570" cap="flat" cmpd="sng" algn="ctr">
                      <a:solidFill>
                        <a:srgbClr val="000000"/>
                      </a:solidFill>
                      <a:prstDash val="solid"/>
                      <a:round/>
                      <a:headEnd type="none" w="med" len="med"/>
                      <a:tailEnd type="none" w="med" len="med"/>
                    </a:lnT>
                    <a:lnB w="7570" cap="flat" cmpd="sng" algn="ctr">
                      <a:solidFill>
                        <a:srgbClr val="000000"/>
                      </a:solidFill>
                      <a:prstDash val="solid"/>
                      <a:round/>
                      <a:headEnd type="none" w="med" len="med"/>
                      <a:tailEnd type="none" w="med" len="med"/>
                    </a:lnB>
                  </a:tcPr>
                </a:tc>
                <a:tc>
                  <a:txBody>
                    <a:bodyPr/>
                    <a:lstStyle/>
                    <a:p>
                      <a:pPr algn="l">
                        <a:lnSpc>
                          <a:spcPts val="1758"/>
                        </a:lnSpc>
                        <a:defRPr/>
                      </a:pPr>
                      <a:r>
                        <a:rPr lang="en-US" sz="1256">
                          <a:solidFill>
                            <a:srgbClr val="000000"/>
                          </a:solidFill>
                          <a:latin typeface="Arial"/>
                          <a:ea typeface="Arial"/>
                          <a:cs typeface="Arial"/>
                          <a:sym typeface="Arial"/>
                        </a:rPr>
                        <a:t>9X14"</a:t>
                      </a:r>
                      <a:endParaRPr lang="en-US" sz="1100"/>
                    </a:p>
                  </a:txBody>
                  <a:tcPr marL="40281" marR="40281" marT="40281" marB="40281" anchor="ctr">
                    <a:lnL w="7570" cap="flat" cmpd="sng" algn="ctr">
                      <a:solidFill>
                        <a:srgbClr val="000000"/>
                      </a:solidFill>
                      <a:prstDash val="solid"/>
                      <a:round/>
                      <a:headEnd type="none" w="med" len="med"/>
                      <a:tailEnd type="none" w="med" len="med"/>
                    </a:lnL>
                    <a:lnR w="7570" cap="flat" cmpd="sng" algn="ctr">
                      <a:solidFill>
                        <a:srgbClr val="000000"/>
                      </a:solidFill>
                      <a:prstDash val="solid"/>
                      <a:round/>
                      <a:headEnd type="none" w="med" len="med"/>
                      <a:tailEnd type="none" w="med" len="med"/>
                    </a:lnR>
                    <a:lnT w="7570" cap="flat" cmpd="sng" algn="ctr">
                      <a:solidFill>
                        <a:srgbClr val="000000"/>
                      </a:solidFill>
                      <a:prstDash val="solid"/>
                      <a:round/>
                      <a:headEnd type="none" w="med" len="med"/>
                      <a:tailEnd type="none" w="med" len="med"/>
                    </a:lnT>
                    <a:lnB w="7570" cap="flat" cmpd="sng" algn="ctr">
                      <a:solidFill>
                        <a:srgbClr val="000000"/>
                      </a:solidFill>
                      <a:prstDash val="solid"/>
                      <a:round/>
                      <a:headEnd type="none" w="med" len="med"/>
                      <a:tailEnd type="none" w="med" len="med"/>
                    </a:lnB>
                  </a:tcPr>
                </a:tc>
                <a:tc>
                  <a:txBody>
                    <a:bodyPr/>
                    <a:lstStyle/>
                    <a:p>
                      <a:pPr algn="l">
                        <a:lnSpc>
                          <a:spcPts val="1758"/>
                        </a:lnSpc>
                        <a:defRPr/>
                      </a:pPr>
                      <a:r>
                        <a:rPr lang="en-US" sz="1256">
                          <a:solidFill>
                            <a:srgbClr val="000000"/>
                          </a:solidFill>
                          <a:latin typeface="Arial"/>
                          <a:ea typeface="Arial"/>
                          <a:cs typeface="Arial"/>
                          <a:sym typeface="Arial"/>
                        </a:rPr>
                        <a:t>MACHINO</a:t>
                      </a:r>
                      <a:endParaRPr lang="en-US" sz="1100"/>
                    </a:p>
                  </a:txBody>
                  <a:tcPr marL="40281" marR="40281" marT="40281" marB="40281" anchor="ctr">
                    <a:lnL w="7570" cap="flat" cmpd="sng" algn="ctr">
                      <a:solidFill>
                        <a:srgbClr val="000000"/>
                      </a:solidFill>
                      <a:prstDash val="solid"/>
                      <a:round/>
                      <a:headEnd type="none" w="med" len="med"/>
                      <a:tailEnd type="none" w="med" len="med"/>
                    </a:lnL>
                    <a:lnR w="7570" cap="flat" cmpd="sng" algn="ctr">
                      <a:solidFill>
                        <a:srgbClr val="000000"/>
                      </a:solidFill>
                      <a:prstDash val="solid"/>
                      <a:round/>
                      <a:headEnd type="none" w="med" len="med"/>
                      <a:tailEnd type="none" w="med" len="med"/>
                    </a:lnR>
                    <a:lnT w="7570" cap="flat" cmpd="sng" algn="ctr">
                      <a:solidFill>
                        <a:srgbClr val="000000"/>
                      </a:solidFill>
                      <a:prstDash val="solid"/>
                      <a:round/>
                      <a:headEnd type="none" w="med" len="med"/>
                      <a:tailEnd type="none" w="med" len="med"/>
                    </a:lnT>
                    <a:lnB w="7570" cap="flat" cmpd="sng" algn="ctr">
                      <a:solidFill>
                        <a:srgbClr val="000000"/>
                      </a:solidFill>
                      <a:prstDash val="solid"/>
                      <a:round/>
                      <a:headEnd type="none" w="med" len="med"/>
                      <a:tailEnd type="none" w="med" len="med"/>
                    </a:lnB>
                  </a:tcPr>
                </a:tc>
              </a:tr>
              <a:tr h="360044">
                <a:tc>
                  <a:txBody>
                    <a:bodyPr/>
                    <a:lstStyle/>
                    <a:p>
                      <a:pPr algn="l">
                        <a:lnSpc>
                          <a:spcPts val="1758"/>
                        </a:lnSpc>
                        <a:defRPr/>
                      </a:pPr>
                      <a:r>
                        <a:rPr lang="en-US" sz="1256">
                          <a:solidFill>
                            <a:srgbClr val="000000"/>
                          </a:solidFill>
                          <a:latin typeface="Arial"/>
                          <a:ea typeface="Arial"/>
                          <a:cs typeface="Arial"/>
                          <a:sym typeface="Arial"/>
                        </a:rPr>
                        <a:t>8</a:t>
                      </a:r>
                      <a:endParaRPr lang="en-US" sz="1100"/>
                    </a:p>
                  </a:txBody>
                  <a:tcPr marL="40281" marR="40281" marT="40281" marB="40281" anchor="ctr">
                    <a:lnL w="7570" cap="flat" cmpd="sng" algn="ctr">
                      <a:solidFill>
                        <a:srgbClr val="000000"/>
                      </a:solidFill>
                      <a:prstDash val="solid"/>
                      <a:round/>
                      <a:headEnd type="none" w="med" len="med"/>
                      <a:tailEnd type="none" w="med" len="med"/>
                    </a:lnL>
                    <a:lnR w="7570" cap="flat" cmpd="sng" algn="ctr">
                      <a:solidFill>
                        <a:srgbClr val="000000"/>
                      </a:solidFill>
                      <a:prstDash val="solid"/>
                      <a:round/>
                      <a:headEnd type="none" w="med" len="med"/>
                      <a:tailEnd type="none" w="med" len="med"/>
                    </a:lnR>
                    <a:lnT w="7570" cap="flat" cmpd="sng" algn="ctr">
                      <a:solidFill>
                        <a:srgbClr val="000000"/>
                      </a:solidFill>
                      <a:prstDash val="solid"/>
                      <a:round/>
                      <a:headEnd type="none" w="med" len="med"/>
                      <a:tailEnd type="none" w="med" len="med"/>
                    </a:lnT>
                    <a:lnB w="7570" cap="flat" cmpd="sng" algn="ctr">
                      <a:solidFill>
                        <a:srgbClr val="000000"/>
                      </a:solidFill>
                      <a:prstDash val="solid"/>
                      <a:round/>
                      <a:headEnd type="none" w="med" len="med"/>
                      <a:tailEnd type="none" w="med" len="med"/>
                    </a:lnB>
                  </a:tcPr>
                </a:tc>
                <a:tc>
                  <a:txBody>
                    <a:bodyPr/>
                    <a:lstStyle/>
                    <a:p>
                      <a:pPr algn="l">
                        <a:lnSpc>
                          <a:spcPts val="1758"/>
                        </a:lnSpc>
                        <a:defRPr/>
                      </a:pPr>
                      <a:r>
                        <a:rPr lang="en-US" sz="1256">
                          <a:solidFill>
                            <a:srgbClr val="000000"/>
                          </a:solidFill>
                          <a:latin typeface="Arial"/>
                          <a:ea typeface="Arial"/>
                          <a:cs typeface="Arial"/>
                          <a:sym typeface="Arial"/>
                        </a:rPr>
                        <a:t>SURFACE GRINDER</a:t>
                      </a:r>
                      <a:endParaRPr lang="en-US" sz="1100"/>
                    </a:p>
                  </a:txBody>
                  <a:tcPr marL="40281" marR="40281" marT="40281" marB="40281" anchor="ctr">
                    <a:lnL w="7570" cap="flat" cmpd="sng" algn="ctr">
                      <a:solidFill>
                        <a:srgbClr val="000000"/>
                      </a:solidFill>
                      <a:prstDash val="solid"/>
                      <a:round/>
                      <a:headEnd type="none" w="med" len="med"/>
                      <a:tailEnd type="none" w="med" len="med"/>
                    </a:lnL>
                    <a:lnR w="7570" cap="flat" cmpd="sng" algn="ctr">
                      <a:solidFill>
                        <a:srgbClr val="000000"/>
                      </a:solidFill>
                      <a:prstDash val="solid"/>
                      <a:round/>
                      <a:headEnd type="none" w="med" len="med"/>
                      <a:tailEnd type="none" w="med" len="med"/>
                    </a:lnR>
                    <a:lnT w="7570" cap="flat" cmpd="sng" algn="ctr">
                      <a:solidFill>
                        <a:srgbClr val="000000"/>
                      </a:solidFill>
                      <a:prstDash val="solid"/>
                      <a:round/>
                      <a:headEnd type="none" w="med" len="med"/>
                      <a:tailEnd type="none" w="med" len="med"/>
                    </a:lnT>
                    <a:lnB w="7570" cap="flat" cmpd="sng" algn="ctr">
                      <a:solidFill>
                        <a:srgbClr val="000000"/>
                      </a:solidFill>
                      <a:prstDash val="solid"/>
                      <a:round/>
                      <a:headEnd type="none" w="med" len="med"/>
                      <a:tailEnd type="none" w="med" len="med"/>
                    </a:lnB>
                  </a:tcPr>
                </a:tc>
                <a:tc>
                  <a:txBody>
                    <a:bodyPr/>
                    <a:lstStyle/>
                    <a:p>
                      <a:pPr algn="l">
                        <a:lnSpc>
                          <a:spcPts val="1758"/>
                        </a:lnSpc>
                        <a:defRPr/>
                      </a:pPr>
                      <a:r>
                        <a:rPr lang="en-US" sz="1256">
                          <a:solidFill>
                            <a:srgbClr val="000000"/>
                          </a:solidFill>
                          <a:latin typeface="Arial"/>
                          <a:ea typeface="Arial"/>
                          <a:cs typeface="Arial"/>
                          <a:sym typeface="Arial"/>
                        </a:rPr>
                        <a:t>9X18"</a:t>
                      </a:r>
                      <a:endParaRPr lang="en-US" sz="1100"/>
                    </a:p>
                  </a:txBody>
                  <a:tcPr marL="40281" marR="40281" marT="40281" marB="40281" anchor="ctr">
                    <a:lnL w="7570" cap="flat" cmpd="sng" algn="ctr">
                      <a:solidFill>
                        <a:srgbClr val="000000"/>
                      </a:solidFill>
                      <a:prstDash val="solid"/>
                      <a:round/>
                      <a:headEnd type="none" w="med" len="med"/>
                      <a:tailEnd type="none" w="med" len="med"/>
                    </a:lnL>
                    <a:lnR w="7570" cap="flat" cmpd="sng" algn="ctr">
                      <a:solidFill>
                        <a:srgbClr val="000000"/>
                      </a:solidFill>
                      <a:prstDash val="solid"/>
                      <a:round/>
                      <a:headEnd type="none" w="med" len="med"/>
                      <a:tailEnd type="none" w="med" len="med"/>
                    </a:lnR>
                    <a:lnT w="7570" cap="flat" cmpd="sng" algn="ctr">
                      <a:solidFill>
                        <a:srgbClr val="000000"/>
                      </a:solidFill>
                      <a:prstDash val="solid"/>
                      <a:round/>
                      <a:headEnd type="none" w="med" len="med"/>
                      <a:tailEnd type="none" w="med" len="med"/>
                    </a:lnT>
                    <a:lnB w="7570" cap="flat" cmpd="sng" algn="ctr">
                      <a:solidFill>
                        <a:srgbClr val="000000"/>
                      </a:solidFill>
                      <a:prstDash val="solid"/>
                      <a:round/>
                      <a:headEnd type="none" w="med" len="med"/>
                      <a:tailEnd type="none" w="med" len="med"/>
                    </a:lnB>
                  </a:tcPr>
                </a:tc>
                <a:tc>
                  <a:txBody>
                    <a:bodyPr/>
                    <a:lstStyle/>
                    <a:p>
                      <a:pPr algn="l">
                        <a:lnSpc>
                          <a:spcPts val="1758"/>
                        </a:lnSpc>
                        <a:defRPr/>
                      </a:pPr>
                      <a:r>
                        <a:rPr lang="en-US" sz="1256">
                          <a:solidFill>
                            <a:srgbClr val="000000"/>
                          </a:solidFill>
                          <a:latin typeface="Arial"/>
                          <a:ea typeface="Arial"/>
                          <a:cs typeface="Arial"/>
                          <a:sym typeface="Arial"/>
                        </a:rPr>
                        <a:t>GURU ARJUN</a:t>
                      </a:r>
                      <a:endParaRPr lang="en-US" sz="1100"/>
                    </a:p>
                  </a:txBody>
                  <a:tcPr marL="40281" marR="40281" marT="40281" marB="40281" anchor="ctr">
                    <a:lnL w="7570" cap="flat" cmpd="sng" algn="ctr">
                      <a:solidFill>
                        <a:srgbClr val="000000"/>
                      </a:solidFill>
                      <a:prstDash val="solid"/>
                      <a:round/>
                      <a:headEnd type="none" w="med" len="med"/>
                      <a:tailEnd type="none" w="med" len="med"/>
                    </a:lnL>
                    <a:lnR w="7570" cap="flat" cmpd="sng" algn="ctr">
                      <a:solidFill>
                        <a:srgbClr val="000000"/>
                      </a:solidFill>
                      <a:prstDash val="solid"/>
                      <a:round/>
                      <a:headEnd type="none" w="med" len="med"/>
                      <a:tailEnd type="none" w="med" len="med"/>
                    </a:lnR>
                    <a:lnT w="7570" cap="flat" cmpd="sng" algn="ctr">
                      <a:solidFill>
                        <a:srgbClr val="000000"/>
                      </a:solidFill>
                      <a:prstDash val="solid"/>
                      <a:round/>
                      <a:headEnd type="none" w="med" len="med"/>
                      <a:tailEnd type="none" w="med" len="med"/>
                    </a:lnT>
                    <a:lnB w="7570" cap="flat" cmpd="sng" algn="ctr">
                      <a:solidFill>
                        <a:srgbClr val="000000"/>
                      </a:solidFill>
                      <a:prstDash val="solid"/>
                      <a:round/>
                      <a:headEnd type="none" w="med" len="med"/>
                      <a:tailEnd type="none" w="med" len="med"/>
                    </a:lnB>
                  </a:tcPr>
                </a:tc>
              </a:tr>
              <a:tr h="360044">
                <a:tc>
                  <a:txBody>
                    <a:bodyPr/>
                    <a:lstStyle/>
                    <a:p>
                      <a:pPr algn="l">
                        <a:lnSpc>
                          <a:spcPts val="1758"/>
                        </a:lnSpc>
                        <a:defRPr/>
                      </a:pPr>
                      <a:r>
                        <a:rPr lang="en-US" sz="1256">
                          <a:solidFill>
                            <a:srgbClr val="000000"/>
                          </a:solidFill>
                          <a:latin typeface="Arial"/>
                          <a:ea typeface="Arial"/>
                          <a:cs typeface="Arial"/>
                          <a:sym typeface="Arial"/>
                        </a:rPr>
                        <a:t>9</a:t>
                      </a:r>
                      <a:endParaRPr lang="en-US" sz="1100"/>
                    </a:p>
                  </a:txBody>
                  <a:tcPr marL="40281" marR="40281" marT="40281" marB="40281" anchor="ctr">
                    <a:lnL w="7570" cap="flat" cmpd="sng" algn="ctr">
                      <a:solidFill>
                        <a:srgbClr val="000000"/>
                      </a:solidFill>
                      <a:prstDash val="solid"/>
                      <a:round/>
                      <a:headEnd type="none" w="med" len="med"/>
                      <a:tailEnd type="none" w="med" len="med"/>
                    </a:lnL>
                    <a:lnR w="7570" cap="flat" cmpd="sng" algn="ctr">
                      <a:solidFill>
                        <a:srgbClr val="000000"/>
                      </a:solidFill>
                      <a:prstDash val="solid"/>
                      <a:round/>
                      <a:headEnd type="none" w="med" len="med"/>
                      <a:tailEnd type="none" w="med" len="med"/>
                    </a:lnR>
                    <a:lnT w="7570" cap="flat" cmpd="sng" algn="ctr">
                      <a:solidFill>
                        <a:srgbClr val="000000"/>
                      </a:solidFill>
                      <a:prstDash val="solid"/>
                      <a:round/>
                      <a:headEnd type="none" w="med" len="med"/>
                      <a:tailEnd type="none" w="med" len="med"/>
                    </a:lnT>
                    <a:lnB w="7570" cap="flat" cmpd="sng" algn="ctr">
                      <a:solidFill>
                        <a:srgbClr val="000000"/>
                      </a:solidFill>
                      <a:prstDash val="solid"/>
                      <a:round/>
                      <a:headEnd type="none" w="med" len="med"/>
                      <a:tailEnd type="none" w="med" len="med"/>
                    </a:lnB>
                  </a:tcPr>
                </a:tc>
                <a:tc>
                  <a:txBody>
                    <a:bodyPr/>
                    <a:lstStyle/>
                    <a:p>
                      <a:pPr algn="l">
                        <a:lnSpc>
                          <a:spcPts val="1758"/>
                        </a:lnSpc>
                        <a:defRPr/>
                      </a:pPr>
                      <a:r>
                        <a:rPr lang="en-US" sz="1256">
                          <a:solidFill>
                            <a:srgbClr val="000000"/>
                          </a:solidFill>
                          <a:latin typeface="Arial"/>
                          <a:ea typeface="Arial"/>
                          <a:cs typeface="Arial"/>
                          <a:sym typeface="Arial"/>
                        </a:rPr>
                        <a:t>SURFACE GRINDER</a:t>
                      </a:r>
                      <a:endParaRPr lang="en-US" sz="1100"/>
                    </a:p>
                  </a:txBody>
                  <a:tcPr marL="40281" marR="40281" marT="40281" marB="40281" anchor="ctr">
                    <a:lnL w="7570" cap="flat" cmpd="sng" algn="ctr">
                      <a:solidFill>
                        <a:srgbClr val="000000"/>
                      </a:solidFill>
                      <a:prstDash val="solid"/>
                      <a:round/>
                      <a:headEnd type="none" w="med" len="med"/>
                      <a:tailEnd type="none" w="med" len="med"/>
                    </a:lnL>
                    <a:lnR w="7570" cap="flat" cmpd="sng" algn="ctr">
                      <a:solidFill>
                        <a:srgbClr val="000000"/>
                      </a:solidFill>
                      <a:prstDash val="solid"/>
                      <a:round/>
                      <a:headEnd type="none" w="med" len="med"/>
                      <a:tailEnd type="none" w="med" len="med"/>
                    </a:lnR>
                    <a:lnT w="7570" cap="flat" cmpd="sng" algn="ctr">
                      <a:solidFill>
                        <a:srgbClr val="000000"/>
                      </a:solidFill>
                      <a:prstDash val="solid"/>
                      <a:round/>
                      <a:headEnd type="none" w="med" len="med"/>
                      <a:tailEnd type="none" w="med" len="med"/>
                    </a:lnT>
                    <a:lnB w="7570" cap="flat" cmpd="sng" algn="ctr">
                      <a:solidFill>
                        <a:srgbClr val="000000"/>
                      </a:solidFill>
                      <a:prstDash val="solid"/>
                      <a:round/>
                      <a:headEnd type="none" w="med" len="med"/>
                      <a:tailEnd type="none" w="med" len="med"/>
                    </a:lnB>
                  </a:tcPr>
                </a:tc>
                <a:tc>
                  <a:txBody>
                    <a:bodyPr/>
                    <a:lstStyle/>
                    <a:p>
                      <a:pPr algn="l">
                        <a:lnSpc>
                          <a:spcPts val="1758"/>
                        </a:lnSpc>
                        <a:defRPr/>
                      </a:pPr>
                      <a:r>
                        <a:rPr lang="en-US" sz="1256">
                          <a:solidFill>
                            <a:srgbClr val="000000"/>
                          </a:solidFill>
                          <a:latin typeface="Arial"/>
                          <a:ea typeface="Arial"/>
                          <a:cs typeface="Arial"/>
                          <a:sym typeface="Arial"/>
                        </a:rPr>
                        <a:t>9X20"</a:t>
                      </a:r>
                      <a:endParaRPr lang="en-US" sz="1100"/>
                    </a:p>
                  </a:txBody>
                  <a:tcPr marL="40281" marR="40281" marT="40281" marB="40281" anchor="ctr">
                    <a:lnL w="7570" cap="flat" cmpd="sng" algn="ctr">
                      <a:solidFill>
                        <a:srgbClr val="000000"/>
                      </a:solidFill>
                      <a:prstDash val="solid"/>
                      <a:round/>
                      <a:headEnd type="none" w="med" len="med"/>
                      <a:tailEnd type="none" w="med" len="med"/>
                    </a:lnL>
                    <a:lnR w="7570" cap="flat" cmpd="sng" algn="ctr">
                      <a:solidFill>
                        <a:srgbClr val="000000"/>
                      </a:solidFill>
                      <a:prstDash val="solid"/>
                      <a:round/>
                      <a:headEnd type="none" w="med" len="med"/>
                      <a:tailEnd type="none" w="med" len="med"/>
                    </a:lnR>
                    <a:lnT w="7570" cap="flat" cmpd="sng" algn="ctr">
                      <a:solidFill>
                        <a:srgbClr val="000000"/>
                      </a:solidFill>
                      <a:prstDash val="solid"/>
                      <a:round/>
                      <a:headEnd type="none" w="med" len="med"/>
                      <a:tailEnd type="none" w="med" len="med"/>
                    </a:lnT>
                    <a:lnB w="7570" cap="flat" cmpd="sng" algn="ctr">
                      <a:solidFill>
                        <a:srgbClr val="000000"/>
                      </a:solidFill>
                      <a:prstDash val="solid"/>
                      <a:round/>
                      <a:headEnd type="none" w="med" len="med"/>
                      <a:tailEnd type="none" w="med" len="med"/>
                    </a:lnB>
                  </a:tcPr>
                </a:tc>
                <a:tc>
                  <a:txBody>
                    <a:bodyPr/>
                    <a:lstStyle/>
                    <a:p>
                      <a:pPr algn="l">
                        <a:lnSpc>
                          <a:spcPts val="1758"/>
                        </a:lnSpc>
                        <a:defRPr/>
                      </a:pPr>
                      <a:r>
                        <a:rPr lang="en-US" sz="1256">
                          <a:solidFill>
                            <a:srgbClr val="000000"/>
                          </a:solidFill>
                          <a:latin typeface="Arial"/>
                          <a:ea typeface="Arial"/>
                          <a:cs typeface="Arial"/>
                          <a:sym typeface="Arial"/>
                        </a:rPr>
                        <a:t>GURU ARJUN</a:t>
                      </a:r>
                      <a:endParaRPr lang="en-US" sz="1100"/>
                    </a:p>
                  </a:txBody>
                  <a:tcPr marL="40281" marR="40281" marT="40281" marB="40281" anchor="ctr">
                    <a:lnL w="7570" cap="flat" cmpd="sng" algn="ctr">
                      <a:solidFill>
                        <a:srgbClr val="000000"/>
                      </a:solidFill>
                      <a:prstDash val="solid"/>
                      <a:round/>
                      <a:headEnd type="none" w="med" len="med"/>
                      <a:tailEnd type="none" w="med" len="med"/>
                    </a:lnL>
                    <a:lnR w="7570" cap="flat" cmpd="sng" algn="ctr">
                      <a:solidFill>
                        <a:srgbClr val="000000"/>
                      </a:solidFill>
                      <a:prstDash val="solid"/>
                      <a:round/>
                      <a:headEnd type="none" w="med" len="med"/>
                      <a:tailEnd type="none" w="med" len="med"/>
                    </a:lnR>
                    <a:lnT w="7570" cap="flat" cmpd="sng" algn="ctr">
                      <a:solidFill>
                        <a:srgbClr val="000000"/>
                      </a:solidFill>
                      <a:prstDash val="solid"/>
                      <a:round/>
                      <a:headEnd type="none" w="med" len="med"/>
                      <a:tailEnd type="none" w="med" len="med"/>
                    </a:lnT>
                    <a:lnB w="7570" cap="flat" cmpd="sng" algn="ctr">
                      <a:solidFill>
                        <a:srgbClr val="000000"/>
                      </a:solidFill>
                      <a:prstDash val="solid"/>
                      <a:round/>
                      <a:headEnd type="none" w="med" len="med"/>
                      <a:tailEnd type="none" w="med" len="med"/>
                    </a:lnB>
                  </a:tcPr>
                </a:tc>
              </a:tr>
              <a:tr h="360044">
                <a:tc>
                  <a:txBody>
                    <a:bodyPr/>
                    <a:lstStyle/>
                    <a:p>
                      <a:pPr algn="l">
                        <a:lnSpc>
                          <a:spcPts val="1758"/>
                        </a:lnSpc>
                        <a:defRPr/>
                      </a:pPr>
                      <a:r>
                        <a:rPr lang="en-US" sz="1256">
                          <a:solidFill>
                            <a:srgbClr val="000000"/>
                          </a:solidFill>
                          <a:latin typeface="Arial"/>
                          <a:ea typeface="Arial"/>
                          <a:cs typeface="Arial"/>
                          <a:sym typeface="Arial"/>
                        </a:rPr>
                        <a:t>10</a:t>
                      </a:r>
                      <a:endParaRPr lang="en-US" sz="1100"/>
                    </a:p>
                  </a:txBody>
                  <a:tcPr marL="40281" marR="40281" marT="40281" marB="40281" anchor="ctr">
                    <a:lnL w="7570" cap="flat" cmpd="sng" algn="ctr">
                      <a:solidFill>
                        <a:srgbClr val="000000"/>
                      </a:solidFill>
                      <a:prstDash val="solid"/>
                      <a:round/>
                      <a:headEnd type="none" w="med" len="med"/>
                      <a:tailEnd type="none" w="med" len="med"/>
                    </a:lnL>
                    <a:lnR w="7570" cap="flat" cmpd="sng" algn="ctr">
                      <a:solidFill>
                        <a:srgbClr val="000000"/>
                      </a:solidFill>
                      <a:prstDash val="solid"/>
                      <a:round/>
                      <a:headEnd type="none" w="med" len="med"/>
                      <a:tailEnd type="none" w="med" len="med"/>
                    </a:lnR>
                    <a:lnT w="7570" cap="flat" cmpd="sng" algn="ctr">
                      <a:solidFill>
                        <a:srgbClr val="000000"/>
                      </a:solidFill>
                      <a:prstDash val="solid"/>
                      <a:round/>
                      <a:headEnd type="none" w="med" len="med"/>
                      <a:tailEnd type="none" w="med" len="med"/>
                    </a:lnT>
                    <a:lnB w="7570" cap="flat" cmpd="sng" algn="ctr">
                      <a:solidFill>
                        <a:srgbClr val="000000"/>
                      </a:solidFill>
                      <a:prstDash val="solid"/>
                      <a:round/>
                      <a:headEnd type="none" w="med" len="med"/>
                      <a:tailEnd type="none" w="med" len="med"/>
                    </a:lnB>
                  </a:tcPr>
                </a:tc>
                <a:tc>
                  <a:txBody>
                    <a:bodyPr/>
                    <a:lstStyle/>
                    <a:p>
                      <a:pPr algn="l">
                        <a:lnSpc>
                          <a:spcPts val="1758"/>
                        </a:lnSpc>
                        <a:defRPr/>
                      </a:pPr>
                      <a:r>
                        <a:rPr lang="en-US" sz="1256">
                          <a:solidFill>
                            <a:srgbClr val="000000"/>
                          </a:solidFill>
                          <a:latin typeface="Arial"/>
                          <a:ea typeface="Arial"/>
                          <a:cs typeface="Arial"/>
                          <a:sym typeface="Arial"/>
                        </a:rPr>
                        <a:t>SURFACE GRINDER (AUTOMATIC)</a:t>
                      </a:r>
                      <a:endParaRPr lang="en-US" sz="1100"/>
                    </a:p>
                  </a:txBody>
                  <a:tcPr marL="40281" marR="40281" marT="40281" marB="40281" anchor="ctr">
                    <a:lnL w="7570" cap="flat" cmpd="sng" algn="ctr">
                      <a:solidFill>
                        <a:srgbClr val="000000"/>
                      </a:solidFill>
                      <a:prstDash val="solid"/>
                      <a:round/>
                      <a:headEnd type="none" w="med" len="med"/>
                      <a:tailEnd type="none" w="med" len="med"/>
                    </a:lnL>
                    <a:lnR w="7570" cap="flat" cmpd="sng" algn="ctr">
                      <a:solidFill>
                        <a:srgbClr val="000000"/>
                      </a:solidFill>
                      <a:prstDash val="solid"/>
                      <a:round/>
                      <a:headEnd type="none" w="med" len="med"/>
                      <a:tailEnd type="none" w="med" len="med"/>
                    </a:lnR>
                    <a:lnT w="7570" cap="flat" cmpd="sng" algn="ctr">
                      <a:solidFill>
                        <a:srgbClr val="000000"/>
                      </a:solidFill>
                      <a:prstDash val="solid"/>
                      <a:round/>
                      <a:headEnd type="none" w="med" len="med"/>
                      <a:tailEnd type="none" w="med" len="med"/>
                    </a:lnT>
                    <a:lnB w="7570" cap="flat" cmpd="sng" algn="ctr">
                      <a:solidFill>
                        <a:srgbClr val="000000"/>
                      </a:solidFill>
                      <a:prstDash val="solid"/>
                      <a:round/>
                      <a:headEnd type="none" w="med" len="med"/>
                      <a:tailEnd type="none" w="med" len="med"/>
                    </a:lnB>
                  </a:tcPr>
                </a:tc>
                <a:tc>
                  <a:txBody>
                    <a:bodyPr/>
                    <a:lstStyle/>
                    <a:p>
                      <a:pPr algn="l">
                        <a:lnSpc>
                          <a:spcPts val="1758"/>
                        </a:lnSpc>
                        <a:defRPr/>
                      </a:pPr>
                      <a:r>
                        <a:rPr lang="en-US" sz="1256">
                          <a:solidFill>
                            <a:srgbClr val="000000"/>
                          </a:solidFill>
                          <a:latin typeface="Arial"/>
                          <a:ea typeface="Arial"/>
                          <a:cs typeface="Arial"/>
                          <a:sym typeface="Arial"/>
                        </a:rPr>
                        <a:t>10X32"</a:t>
                      </a:r>
                      <a:endParaRPr lang="en-US" sz="1100"/>
                    </a:p>
                  </a:txBody>
                  <a:tcPr marL="40281" marR="40281" marT="40281" marB="40281" anchor="ctr">
                    <a:lnL w="7570" cap="flat" cmpd="sng" algn="ctr">
                      <a:solidFill>
                        <a:srgbClr val="000000"/>
                      </a:solidFill>
                      <a:prstDash val="solid"/>
                      <a:round/>
                      <a:headEnd type="none" w="med" len="med"/>
                      <a:tailEnd type="none" w="med" len="med"/>
                    </a:lnL>
                    <a:lnR w="7570" cap="flat" cmpd="sng" algn="ctr">
                      <a:solidFill>
                        <a:srgbClr val="000000"/>
                      </a:solidFill>
                      <a:prstDash val="solid"/>
                      <a:round/>
                      <a:headEnd type="none" w="med" len="med"/>
                      <a:tailEnd type="none" w="med" len="med"/>
                    </a:lnR>
                    <a:lnT w="7570" cap="flat" cmpd="sng" algn="ctr">
                      <a:solidFill>
                        <a:srgbClr val="000000"/>
                      </a:solidFill>
                      <a:prstDash val="solid"/>
                      <a:round/>
                      <a:headEnd type="none" w="med" len="med"/>
                      <a:tailEnd type="none" w="med" len="med"/>
                    </a:lnT>
                    <a:lnB w="7570" cap="flat" cmpd="sng" algn="ctr">
                      <a:solidFill>
                        <a:srgbClr val="000000"/>
                      </a:solidFill>
                      <a:prstDash val="solid"/>
                      <a:round/>
                      <a:headEnd type="none" w="med" len="med"/>
                      <a:tailEnd type="none" w="med" len="med"/>
                    </a:lnB>
                  </a:tcPr>
                </a:tc>
                <a:tc>
                  <a:txBody>
                    <a:bodyPr/>
                    <a:lstStyle/>
                    <a:p>
                      <a:pPr algn="l">
                        <a:lnSpc>
                          <a:spcPts val="1758"/>
                        </a:lnSpc>
                        <a:defRPr/>
                      </a:pPr>
                      <a:r>
                        <a:rPr lang="en-US" sz="1256">
                          <a:solidFill>
                            <a:srgbClr val="000000"/>
                          </a:solidFill>
                          <a:latin typeface="Arial"/>
                          <a:ea typeface="Arial"/>
                          <a:cs typeface="Arial"/>
                          <a:sym typeface="Arial"/>
                        </a:rPr>
                        <a:t>KASTRUP DANMARK</a:t>
                      </a:r>
                      <a:endParaRPr lang="en-US" sz="1100"/>
                    </a:p>
                  </a:txBody>
                  <a:tcPr marL="40281" marR="40281" marT="40281" marB="40281" anchor="ctr">
                    <a:lnL w="7570" cap="flat" cmpd="sng" algn="ctr">
                      <a:solidFill>
                        <a:srgbClr val="000000"/>
                      </a:solidFill>
                      <a:prstDash val="solid"/>
                      <a:round/>
                      <a:headEnd type="none" w="med" len="med"/>
                      <a:tailEnd type="none" w="med" len="med"/>
                    </a:lnL>
                    <a:lnR w="7570" cap="flat" cmpd="sng" algn="ctr">
                      <a:solidFill>
                        <a:srgbClr val="000000"/>
                      </a:solidFill>
                      <a:prstDash val="solid"/>
                      <a:round/>
                      <a:headEnd type="none" w="med" len="med"/>
                      <a:tailEnd type="none" w="med" len="med"/>
                    </a:lnR>
                    <a:lnT w="7570" cap="flat" cmpd="sng" algn="ctr">
                      <a:solidFill>
                        <a:srgbClr val="000000"/>
                      </a:solidFill>
                      <a:prstDash val="solid"/>
                      <a:round/>
                      <a:headEnd type="none" w="med" len="med"/>
                      <a:tailEnd type="none" w="med" len="med"/>
                    </a:lnT>
                    <a:lnB w="7570" cap="flat" cmpd="sng" algn="ctr">
                      <a:solidFill>
                        <a:srgbClr val="000000"/>
                      </a:solidFill>
                      <a:prstDash val="solid"/>
                      <a:round/>
                      <a:headEnd type="none" w="med" len="med"/>
                      <a:tailEnd type="none" w="med" len="med"/>
                    </a:lnB>
                  </a:tcPr>
                </a:tc>
              </a:tr>
              <a:tr h="360044">
                <a:tc>
                  <a:txBody>
                    <a:bodyPr/>
                    <a:lstStyle/>
                    <a:p>
                      <a:pPr algn="l">
                        <a:lnSpc>
                          <a:spcPts val="1758"/>
                        </a:lnSpc>
                        <a:defRPr/>
                      </a:pPr>
                      <a:r>
                        <a:rPr lang="en-US" sz="1256">
                          <a:solidFill>
                            <a:srgbClr val="000000"/>
                          </a:solidFill>
                          <a:latin typeface="Arial"/>
                          <a:ea typeface="Arial"/>
                          <a:cs typeface="Arial"/>
                          <a:sym typeface="Arial"/>
                        </a:rPr>
                        <a:t>11</a:t>
                      </a:r>
                      <a:endParaRPr lang="en-US" sz="1100"/>
                    </a:p>
                  </a:txBody>
                  <a:tcPr marL="40281" marR="40281" marT="40281" marB="40281" anchor="ctr">
                    <a:lnL w="7570" cap="flat" cmpd="sng" algn="ctr">
                      <a:solidFill>
                        <a:srgbClr val="000000"/>
                      </a:solidFill>
                      <a:prstDash val="solid"/>
                      <a:round/>
                      <a:headEnd type="none" w="med" len="med"/>
                      <a:tailEnd type="none" w="med" len="med"/>
                    </a:lnL>
                    <a:lnR w="7570" cap="flat" cmpd="sng" algn="ctr">
                      <a:solidFill>
                        <a:srgbClr val="000000"/>
                      </a:solidFill>
                      <a:prstDash val="solid"/>
                      <a:round/>
                      <a:headEnd type="none" w="med" len="med"/>
                      <a:tailEnd type="none" w="med" len="med"/>
                    </a:lnR>
                    <a:lnT w="7570" cap="flat" cmpd="sng" algn="ctr">
                      <a:solidFill>
                        <a:srgbClr val="000000"/>
                      </a:solidFill>
                      <a:prstDash val="solid"/>
                      <a:round/>
                      <a:headEnd type="none" w="med" len="med"/>
                      <a:tailEnd type="none" w="med" len="med"/>
                    </a:lnT>
                    <a:lnB w="7570" cap="flat" cmpd="sng" algn="ctr">
                      <a:solidFill>
                        <a:srgbClr val="000000"/>
                      </a:solidFill>
                      <a:prstDash val="solid"/>
                      <a:round/>
                      <a:headEnd type="none" w="med" len="med"/>
                      <a:tailEnd type="none" w="med" len="med"/>
                    </a:lnB>
                  </a:tcPr>
                </a:tc>
                <a:tc>
                  <a:txBody>
                    <a:bodyPr/>
                    <a:lstStyle/>
                    <a:p>
                      <a:pPr algn="l">
                        <a:lnSpc>
                          <a:spcPts val="1758"/>
                        </a:lnSpc>
                        <a:defRPr/>
                      </a:pPr>
                      <a:r>
                        <a:rPr lang="en-US" sz="1256">
                          <a:solidFill>
                            <a:srgbClr val="000000"/>
                          </a:solidFill>
                          <a:latin typeface="Arial"/>
                          <a:ea typeface="Arial"/>
                          <a:cs typeface="Arial"/>
                          <a:sym typeface="Arial"/>
                        </a:rPr>
                        <a:t>EDM (SPARK EROSION)</a:t>
                      </a:r>
                      <a:endParaRPr lang="en-US" sz="1100"/>
                    </a:p>
                  </a:txBody>
                  <a:tcPr marL="40281" marR="40281" marT="40281" marB="40281" anchor="ctr">
                    <a:lnL w="7570" cap="flat" cmpd="sng" algn="ctr">
                      <a:solidFill>
                        <a:srgbClr val="000000"/>
                      </a:solidFill>
                      <a:prstDash val="solid"/>
                      <a:round/>
                      <a:headEnd type="none" w="med" len="med"/>
                      <a:tailEnd type="none" w="med" len="med"/>
                    </a:lnL>
                    <a:lnR w="7570" cap="flat" cmpd="sng" algn="ctr">
                      <a:solidFill>
                        <a:srgbClr val="000000"/>
                      </a:solidFill>
                      <a:prstDash val="solid"/>
                      <a:round/>
                      <a:headEnd type="none" w="med" len="med"/>
                      <a:tailEnd type="none" w="med" len="med"/>
                    </a:lnR>
                    <a:lnT w="7570" cap="flat" cmpd="sng" algn="ctr">
                      <a:solidFill>
                        <a:srgbClr val="000000"/>
                      </a:solidFill>
                      <a:prstDash val="solid"/>
                      <a:round/>
                      <a:headEnd type="none" w="med" len="med"/>
                      <a:tailEnd type="none" w="med" len="med"/>
                    </a:lnT>
                    <a:lnB w="7570" cap="flat" cmpd="sng" algn="ctr">
                      <a:solidFill>
                        <a:srgbClr val="000000"/>
                      </a:solidFill>
                      <a:prstDash val="solid"/>
                      <a:round/>
                      <a:headEnd type="none" w="med" len="med"/>
                      <a:tailEnd type="none" w="med" len="med"/>
                    </a:lnB>
                  </a:tcPr>
                </a:tc>
                <a:tc>
                  <a:txBody>
                    <a:bodyPr/>
                    <a:lstStyle/>
                    <a:p>
                      <a:pPr algn="l">
                        <a:lnSpc>
                          <a:spcPts val="1758"/>
                        </a:lnSpc>
                        <a:defRPr/>
                      </a:pPr>
                      <a:r>
                        <a:rPr lang="en-US" sz="1256">
                          <a:solidFill>
                            <a:srgbClr val="000000"/>
                          </a:solidFill>
                          <a:latin typeface="Arial"/>
                          <a:ea typeface="Arial"/>
                          <a:cs typeface="Arial"/>
                          <a:sym typeface="Arial"/>
                        </a:rPr>
                        <a:t>520X30</a:t>
                      </a:r>
                      <a:endParaRPr lang="en-US" sz="1100"/>
                    </a:p>
                  </a:txBody>
                  <a:tcPr marL="40281" marR="40281" marT="40281" marB="40281" anchor="ctr">
                    <a:lnL w="7570" cap="flat" cmpd="sng" algn="ctr">
                      <a:solidFill>
                        <a:srgbClr val="000000"/>
                      </a:solidFill>
                      <a:prstDash val="solid"/>
                      <a:round/>
                      <a:headEnd type="none" w="med" len="med"/>
                      <a:tailEnd type="none" w="med" len="med"/>
                    </a:lnL>
                    <a:lnR w="7570" cap="flat" cmpd="sng" algn="ctr">
                      <a:solidFill>
                        <a:srgbClr val="000000"/>
                      </a:solidFill>
                      <a:prstDash val="solid"/>
                      <a:round/>
                      <a:headEnd type="none" w="med" len="med"/>
                      <a:tailEnd type="none" w="med" len="med"/>
                    </a:lnR>
                    <a:lnT w="7570" cap="flat" cmpd="sng" algn="ctr">
                      <a:solidFill>
                        <a:srgbClr val="000000"/>
                      </a:solidFill>
                      <a:prstDash val="solid"/>
                      <a:round/>
                      <a:headEnd type="none" w="med" len="med"/>
                      <a:tailEnd type="none" w="med" len="med"/>
                    </a:lnT>
                    <a:lnB w="7570" cap="flat" cmpd="sng" algn="ctr">
                      <a:solidFill>
                        <a:srgbClr val="000000"/>
                      </a:solidFill>
                      <a:prstDash val="solid"/>
                      <a:round/>
                      <a:headEnd type="none" w="med" len="med"/>
                      <a:tailEnd type="none" w="med" len="med"/>
                    </a:lnB>
                  </a:tcPr>
                </a:tc>
                <a:tc>
                  <a:txBody>
                    <a:bodyPr/>
                    <a:lstStyle/>
                    <a:p>
                      <a:pPr algn="l">
                        <a:lnSpc>
                          <a:spcPts val="1758"/>
                        </a:lnSpc>
                        <a:defRPr/>
                      </a:pPr>
                      <a:r>
                        <a:rPr lang="en-US" sz="1256">
                          <a:solidFill>
                            <a:srgbClr val="000000"/>
                          </a:solidFill>
                          <a:latin typeface="Arial"/>
                          <a:ea typeface="Arial"/>
                          <a:cs typeface="Arial"/>
                          <a:sym typeface="Arial"/>
                        </a:rPr>
                        <a:t>ELECTRONICA PSR SERIES</a:t>
                      </a:r>
                      <a:endParaRPr lang="en-US" sz="1100"/>
                    </a:p>
                  </a:txBody>
                  <a:tcPr marL="40281" marR="40281" marT="40281" marB="40281" anchor="ctr">
                    <a:lnL w="7570" cap="flat" cmpd="sng" algn="ctr">
                      <a:solidFill>
                        <a:srgbClr val="000000"/>
                      </a:solidFill>
                      <a:prstDash val="solid"/>
                      <a:round/>
                      <a:headEnd type="none" w="med" len="med"/>
                      <a:tailEnd type="none" w="med" len="med"/>
                    </a:lnL>
                    <a:lnR w="7570" cap="flat" cmpd="sng" algn="ctr">
                      <a:solidFill>
                        <a:srgbClr val="000000"/>
                      </a:solidFill>
                      <a:prstDash val="solid"/>
                      <a:round/>
                      <a:headEnd type="none" w="med" len="med"/>
                      <a:tailEnd type="none" w="med" len="med"/>
                    </a:lnR>
                    <a:lnT w="7570" cap="flat" cmpd="sng" algn="ctr">
                      <a:solidFill>
                        <a:srgbClr val="000000"/>
                      </a:solidFill>
                      <a:prstDash val="solid"/>
                      <a:round/>
                      <a:headEnd type="none" w="med" len="med"/>
                      <a:tailEnd type="none" w="med" len="med"/>
                    </a:lnT>
                    <a:lnB w="7570" cap="flat" cmpd="sng" algn="ctr">
                      <a:solidFill>
                        <a:srgbClr val="000000"/>
                      </a:solidFill>
                      <a:prstDash val="solid"/>
                      <a:round/>
                      <a:headEnd type="none" w="med" len="med"/>
                      <a:tailEnd type="none" w="med" len="med"/>
                    </a:lnB>
                  </a:tcPr>
                </a:tc>
              </a:tr>
              <a:tr h="360044">
                <a:tc>
                  <a:txBody>
                    <a:bodyPr/>
                    <a:lstStyle/>
                    <a:p>
                      <a:pPr algn="l">
                        <a:lnSpc>
                          <a:spcPts val="1758"/>
                        </a:lnSpc>
                        <a:defRPr/>
                      </a:pPr>
                      <a:r>
                        <a:rPr lang="en-US" sz="1256">
                          <a:solidFill>
                            <a:srgbClr val="000000"/>
                          </a:solidFill>
                          <a:latin typeface="Arial"/>
                          <a:ea typeface="Arial"/>
                          <a:cs typeface="Arial"/>
                          <a:sym typeface="Arial"/>
                        </a:rPr>
                        <a:t>12</a:t>
                      </a:r>
                      <a:endParaRPr lang="en-US" sz="1100"/>
                    </a:p>
                  </a:txBody>
                  <a:tcPr marL="40281" marR="40281" marT="40281" marB="40281" anchor="ctr">
                    <a:lnL w="7570" cap="flat" cmpd="sng" algn="ctr">
                      <a:solidFill>
                        <a:srgbClr val="000000"/>
                      </a:solidFill>
                      <a:prstDash val="solid"/>
                      <a:round/>
                      <a:headEnd type="none" w="med" len="med"/>
                      <a:tailEnd type="none" w="med" len="med"/>
                    </a:lnL>
                    <a:lnR w="7570" cap="flat" cmpd="sng" algn="ctr">
                      <a:solidFill>
                        <a:srgbClr val="000000"/>
                      </a:solidFill>
                      <a:prstDash val="solid"/>
                      <a:round/>
                      <a:headEnd type="none" w="med" len="med"/>
                      <a:tailEnd type="none" w="med" len="med"/>
                    </a:lnR>
                    <a:lnT w="7570" cap="flat" cmpd="sng" algn="ctr">
                      <a:solidFill>
                        <a:srgbClr val="000000"/>
                      </a:solidFill>
                      <a:prstDash val="solid"/>
                      <a:round/>
                      <a:headEnd type="none" w="med" len="med"/>
                      <a:tailEnd type="none" w="med" len="med"/>
                    </a:lnT>
                    <a:lnB w="7570" cap="flat" cmpd="sng" algn="ctr">
                      <a:solidFill>
                        <a:srgbClr val="000000"/>
                      </a:solidFill>
                      <a:prstDash val="solid"/>
                      <a:round/>
                      <a:headEnd type="none" w="med" len="med"/>
                      <a:tailEnd type="none" w="med" len="med"/>
                    </a:lnB>
                  </a:tcPr>
                </a:tc>
                <a:tc>
                  <a:txBody>
                    <a:bodyPr/>
                    <a:lstStyle/>
                    <a:p>
                      <a:pPr algn="l">
                        <a:lnSpc>
                          <a:spcPts val="1758"/>
                        </a:lnSpc>
                        <a:defRPr/>
                      </a:pPr>
                      <a:r>
                        <a:rPr lang="en-US" sz="1256">
                          <a:solidFill>
                            <a:srgbClr val="000000"/>
                          </a:solidFill>
                          <a:latin typeface="Arial"/>
                          <a:ea typeface="Arial"/>
                          <a:cs typeface="Arial"/>
                          <a:sym typeface="Arial"/>
                        </a:rPr>
                        <a:t>CNC WIRECUT</a:t>
                      </a:r>
                      <a:endParaRPr lang="en-US" sz="1100"/>
                    </a:p>
                  </a:txBody>
                  <a:tcPr marL="40281" marR="40281" marT="40281" marB="40281" anchor="ctr">
                    <a:lnL w="7570" cap="flat" cmpd="sng" algn="ctr">
                      <a:solidFill>
                        <a:srgbClr val="000000"/>
                      </a:solidFill>
                      <a:prstDash val="solid"/>
                      <a:round/>
                      <a:headEnd type="none" w="med" len="med"/>
                      <a:tailEnd type="none" w="med" len="med"/>
                    </a:lnL>
                    <a:lnR w="7570" cap="flat" cmpd="sng" algn="ctr">
                      <a:solidFill>
                        <a:srgbClr val="000000"/>
                      </a:solidFill>
                      <a:prstDash val="solid"/>
                      <a:round/>
                      <a:headEnd type="none" w="med" len="med"/>
                      <a:tailEnd type="none" w="med" len="med"/>
                    </a:lnR>
                    <a:lnT w="7570" cap="flat" cmpd="sng" algn="ctr">
                      <a:solidFill>
                        <a:srgbClr val="000000"/>
                      </a:solidFill>
                      <a:prstDash val="solid"/>
                      <a:round/>
                      <a:headEnd type="none" w="med" len="med"/>
                      <a:tailEnd type="none" w="med" len="med"/>
                    </a:lnT>
                    <a:lnB w="7570" cap="flat" cmpd="sng" algn="ctr">
                      <a:solidFill>
                        <a:srgbClr val="000000"/>
                      </a:solidFill>
                      <a:prstDash val="solid"/>
                      <a:round/>
                      <a:headEnd type="none" w="med" len="med"/>
                      <a:tailEnd type="none" w="med" len="med"/>
                    </a:lnB>
                  </a:tcPr>
                </a:tc>
                <a:tc>
                  <a:txBody>
                    <a:bodyPr/>
                    <a:lstStyle/>
                    <a:p>
                      <a:pPr algn="l">
                        <a:lnSpc>
                          <a:spcPts val="1758"/>
                        </a:lnSpc>
                        <a:defRPr/>
                      </a:pPr>
                      <a:r>
                        <a:rPr lang="en-US" sz="1256">
                          <a:solidFill>
                            <a:srgbClr val="000000"/>
                          </a:solidFill>
                          <a:latin typeface="Arial"/>
                          <a:ea typeface="Arial"/>
                          <a:cs typeface="Arial"/>
                          <a:sym typeface="Arial"/>
                        </a:rPr>
                        <a:t>600X1050</a:t>
                      </a:r>
                      <a:endParaRPr lang="en-US" sz="1100"/>
                    </a:p>
                  </a:txBody>
                  <a:tcPr marL="40281" marR="40281" marT="40281" marB="40281" anchor="ctr">
                    <a:lnL w="7570" cap="flat" cmpd="sng" algn="ctr">
                      <a:solidFill>
                        <a:srgbClr val="000000"/>
                      </a:solidFill>
                      <a:prstDash val="solid"/>
                      <a:round/>
                      <a:headEnd type="none" w="med" len="med"/>
                      <a:tailEnd type="none" w="med" len="med"/>
                    </a:lnL>
                    <a:lnR w="7570" cap="flat" cmpd="sng" algn="ctr">
                      <a:solidFill>
                        <a:srgbClr val="000000"/>
                      </a:solidFill>
                      <a:prstDash val="solid"/>
                      <a:round/>
                      <a:headEnd type="none" w="med" len="med"/>
                      <a:tailEnd type="none" w="med" len="med"/>
                    </a:lnR>
                    <a:lnT w="7570" cap="flat" cmpd="sng" algn="ctr">
                      <a:solidFill>
                        <a:srgbClr val="000000"/>
                      </a:solidFill>
                      <a:prstDash val="solid"/>
                      <a:round/>
                      <a:headEnd type="none" w="med" len="med"/>
                      <a:tailEnd type="none" w="med" len="med"/>
                    </a:lnT>
                    <a:lnB w="7570" cap="flat" cmpd="sng" algn="ctr">
                      <a:solidFill>
                        <a:srgbClr val="000000"/>
                      </a:solidFill>
                      <a:prstDash val="solid"/>
                      <a:round/>
                      <a:headEnd type="none" w="med" len="med"/>
                      <a:tailEnd type="none" w="med" len="med"/>
                    </a:lnB>
                  </a:tcPr>
                </a:tc>
                <a:tc>
                  <a:txBody>
                    <a:bodyPr/>
                    <a:lstStyle/>
                    <a:p>
                      <a:pPr algn="l">
                        <a:lnSpc>
                          <a:spcPts val="1758"/>
                        </a:lnSpc>
                        <a:defRPr/>
                      </a:pPr>
                      <a:r>
                        <a:rPr lang="en-US" sz="1256">
                          <a:solidFill>
                            <a:srgbClr val="000000"/>
                          </a:solidFill>
                          <a:latin typeface="Arial"/>
                          <a:ea typeface="Arial"/>
                          <a:cs typeface="Arial"/>
                          <a:sym typeface="Arial"/>
                        </a:rPr>
                        <a:t>PHILIPS</a:t>
                      </a:r>
                      <a:endParaRPr lang="en-US" sz="1100"/>
                    </a:p>
                  </a:txBody>
                  <a:tcPr marL="40281" marR="40281" marT="40281" marB="40281" anchor="ctr">
                    <a:lnL w="7570" cap="flat" cmpd="sng" algn="ctr">
                      <a:solidFill>
                        <a:srgbClr val="000000"/>
                      </a:solidFill>
                      <a:prstDash val="solid"/>
                      <a:round/>
                      <a:headEnd type="none" w="med" len="med"/>
                      <a:tailEnd type="none" w="med" len="med"/>
                    </a:lnL>
                    <a:lnR w="7570" cap="flat" cmpd="sng" algn="ctr">
                      <a:solidFill>
                        <a:srgbClr val="000000"/>
                      </a:solidFill>
                      <a:prstDash val="solid"/>
                      <a:round/>
                      <a:headEnd type="none" w="med" len="med"/>
                      <a:tailEnd type="none" w="med" len="med"/>
                    </a:lnR>
                    <a:lnT w="7570" cap="flat" cmpd="sng" algn="ctr">
                      <a:solidFill>
                        <a:srgbClr val="000000"/>
                      </a:solidFill>
                      <a:prstDash val="solid"/>
                      <a:round/>
                      <a:headEnd type="none" w="med" len="med"/>
                      <a:tailEnd type="none" w="med" len="med"/>
                    </a:lnT>
                    <a:lnB w="7570" cap="flat" cmpd="sng" algn="ctr">
                      <a:solidFill>
                        <a:srgbClr val="000000"/>
                      </a:solidFill>
                      <a:prstDash val="solid"/>
                      <a:round/>
                      <a:headEnd type="none" w="med" len="med"/>
                      <a:tailEnd type="none" w="med" len="med"/>
                    </a:lnB>
                  </a:tcPr>
                </a:tc>
              </a:tr>
              <a:tr h="360044">
                <a:tc>
                  <a:txBody>
                    <a:bodyPr/>
                    <a:lstStyle/>
                    <a:p>
                      <a:pPr algn="l">
                        <a:lnSpc>
                          <a:spcPts val="1758"/>
                        </a:lnSpc>
                        <a:defRPr/>
                      </a:pPr>
                      <a:r>
                        <a:rPr lang="en-US" sz="1256">
                          <a:solidFill>
                            <a:srgbClr val="000000"/>
                          </a:solidFill>
                          <a:latin typeface="Arial"/>
                          <a:ea typeface="Arial"/>
                          <a:cs typeface="Arial"/>
                          <a:sym typeface="Arial"/>
                        </a:rPr>
                        <a:t>13</a:t>
                      </a:r>
                      <a:endParaRPr lang="en-US" sz="1100"/>
                    </a:p>
                  </a:txBody>
                  <a:tcPr marL="40281" marR="40281" marT="40281" marB="40281" anchor="ctr">
                    <a:lnL w="7570" cap="flat" cmpd="sng" algn="ctr">
                      <a:solidFill>
                        <a:srgbClr val="000000"/>
                      </a:solidFill>
                      <a:prstDash val="solid"/>
                      <a:round/>
                      <a:headEnd type="none" w="med" len="med"/>
                      <a:tailEnd type="none" w="med" len="med"/>
                    </a:lnL>
                    <a:lnR w="7570" cap="flat" cmpd="sng" algn="ctr">
                      <a:solidFill>
                        <a:srgbClr val="000000"/>
                      </a:solidFill>
                      <a:prstDash val="solid"/>
                      <a:round/>
                      <a:headEnd type="none" w="med" len="med"/>
                      <a:tailEnd type="none" w="med" len="med"/>
                    </a:lnR>
                    <a:lnT w="7570" cap="flat" cmpd="sng" algn="ctr">
                      <a:solidFill>
                        <a:srgbClr val="000000"/>
                      </a:solidFill>
                      <a:prstDash val="solid"/>
                      <a:round/>
                      <a:headEnd type="none" w="med" len="med"/>
                      <a:tailEnd type="none" w="med" len="med"/>
                    </a:lnT>
                    <a:lnB w="7570" cap="flat" cmpd="sng" algn="ctr">
                      <a:solidFill>
                        <a:srgbClr val="000000"/>
                      </a:solidFill>
                      <a:prstDash val="solid"/>
                      <a:round/>
                      <a:headEnd type="none" w="med" len="med"/>
                      <a:tailEnd type="none" w="med" len="med"/>
                    </a:lnB>
                  </a:tcPr>
                </a:tc>
                <a:tc>
                  <a:txBody>
                    <a:bodyPr/>
                    <a:lstStyle/>
                    <a:p>
                      <a:pPr algn="l">
                        <a:lnSpc>
                          <a:spcPts val="1758"/>
                        </a:lnSpc>
                        <a:defRPr/>
                      </a:pPr>
                      <a:r>
                        <a:rPr lang="en-US" sz="1256">
                          <a:solidFill>
                            <a:srgbClr val="000000"/>
                          </a:solidFill>
                          <a:latin typeface="Arial"/>
                          <a:ea typeface="Arial"/>
                          <a:cs typeface="Arial"/>
                          <a:sym typeface="Arial"/>
                        </a:rPr>
                        <a:t>DRILL EDM</a:t>
                      </a:r>
                      <a:endParaRPr lang="en-US" sz="1100"/>
                    </a:p>
                  </a:txBody>
                  <a:tcPr marL="40281" marR="40281" marT="40281" marB="40281" anchor="ctr">
                    <a:lnL w="7570" cap="flat" cmpd="sng" algn="ctr">
                      <a:solidFill>
                        <a:srgbClr val="000000"/>
                      </a:solidFill>
                      <a:prstDash val="solid"/>
                      <a:round/>
                      <a:headEnd type="none" w="med" len="med"/>
                      <a:tailEnd type="none" w="med" len="med"/>
                    </a:lnL>
                    <a:lnR w="7570" cap="flat" cmpd="sng" algn="ctr">
                      <a:solidFill>
                        <a:srgbClr val="000000"/>
                      </a:solidFill>
                      <a:prstDash val="solid"/>
                      <a:round/>
                      <a:headEnd type="none" w="med" len="med"/>
                      <a:tailEnd type="none" w="med" len="med"/>
                    </a:lnR>
                    <a:lnT w="7570" cap="flat" cmpd="sng" algn="ctr">
                      <a:solidFill>
                        <a:srgbClr val="000000"/>
                      </a:solidFill>
                      <a:prstDash val="solid"/>
                      <a:round/>
                      <a:headEnd type="none" w="med" len="med"/>
                      <a:tailEnd type="none" w="med" len="med"/>
                    </a:lnT>
                    <a:lnB w="7570" cap="flat" cmpd="sng" algn="ctr">
                      <a:solidFill>
                        <a:srgbClr val="000000"/>
                      </a:solidFill>
                      <a:prstDash val="solid"/>
                      <a:round/>
                      <a:headEnd type="none" w="med" len="med"/>
                      <a:tailEnd type="none" w="med" len="med"/>
                    </a:lnB>
                  </a:tcPr>
                </a:tc>
                <a:tc>
                  <a:txBody>
                    <a:bodyPr/>
                    <a:lstStyle/>
                    <a:p>
                      <a:pPr algn="l">
                        <a:lnSpc>
                          <a:spcPts val="1758"/>
                        </a:lnSpc>
                        <a:defRPr/>
                      </a:pPr>
                      <a:r>
                        <a:rPr lang="en-US" sz="1256">
                          <a:solidFill>
                            <a:srgbClr val="000000"/>
                          </a:solidFill>
                          <a:latin typeface="Arial"/>
                          <a:ea typeface="Arial"/>
                          <a:cs typeface="Arial"/>
                          <a:sym typeface="Arial"/>
                        </a:rPr>
                        <a:t>600X400</a:t>
                      </a:r>
                      <a:endParaRPr lang="en-US" sz="1100"/>
                    </a:p>
                  </a:txBody>
                  <a:tcPr marL="40281" marR="40281" marT="40281" marB="40281" anchor="ctr">
                    <a:lnL w="7570" cap="flat" cmpd="sng" algn="ctr">
                      <a:solidFill>
                        <a:srgbClr val="000000"/>
                      </a:solidFill>
                      <a:prstDash val="solid"/>
                      <a:round/>
                      <a:headEnd type="none" w="med" len="med"/>
                      <a:tailEnd type="none" w="med" len="med"/>
                    </a:lnL>
                    <a:lnR w="7570" cap="flat" cmpd="sng" algn="ctr">
                      <a:solidFill>
                        <a:srgbClr val="000000"/>
                      </a:solidFill>
                      <a:prstDash val="solid"/>
                      <a:round/>
                      <a:headEnd type="none" w="med" len="med"/>
                      <a:tailEnd type="none" w="med" len="med"/>
                    </a:lnR>
                    <a:lnT w="7570" cap="flat" cmpd="sng" algn="ctr">
                      <a:solidFill>
                        <a:srgbClr val="000000"/>
                      </a:solidFill>
                      <a:prstDash val="solid"/>
                      <a:round/>
                      <a:headEnd type="none" w="med" len="med"/>
                      <a:tailEnd type="none" w="med" len="med"/>
                    </a:lnT>
                    <a:lnB w="7570" cap="flat" cmpd="sng" algn="ctr">
                      <a:solidFill>
                        <a:srgbClr val="000000"/>
                      </a:solidFill>
                      <a:prstDash val="solid"/>
                      <a:round/>
                      <a:headEnd type="none" w="med" len="med"/>
                      <a:tailEnd type="none" w="med" len="med"/>
                    </a:lnB>
                  </a:tcPr>
                </a:tc>
                <a:tc>
                  <a:txBody>
                    <a:bodyPr/>
                    <a:lstStyle/>
                    <a:p>
                      <a:pPr algn="l">
                        <a:lnSpc>
                          <a:spcPts val="1758"/>
                        </a:lnSpc>
                        <a:defRPr/>
                      </a:pPr>
                      <a:r>
                        <a:rPr lang="en-US" sz="1256">
                          <a:solidFill>
                            <a:srgbClr val="000000"/>
                          </a:solidFill>
                          <a:latin typeface="Arial"/>
                          <a:ea typeface="Arial"/>
                          <a:cs typeface="Arial"/>
                          <a:sym typeface="Arial"/>
                        </a:rPr>
                        <a:t>PHILIPS</a:t>
                      </a:r>
                      <a:endParaRPr lang="en-US" sz="1100"/>
                    </a:p>
                  </a:txBody>
                  <a:tcPr marL="40281" marR="40281" marT="40281" marB="40281" anchor="ctr">
                    <a:lnL w="7570" cap="flat" cmpd="sng" algn="ctr">
                      <a:solidFill>
                        <a:srgbClr val="000000"/>
                      </a:solidFill>
                      <a:prstDash val="solid"/>
                      <a:round/>
                      <a:headEnd type="none" w="med" len="med"/>
                      <a:tailEnd type="none" w="med" len="med"/>
                    </a:lnL>
                    <a:lnR w="7570" cap="flat" cmpd="sng" algn="ctr">
                      <a:solidFill>
                        <a:srgbClr val="000000"/>
                      </a:solidFill>
                      <a:prstDash val="solid"/>
                      <a:round/>
                      <a:headEnd type="none" w="med" len="med"/>
                      <a:tailEnd type="none" w="med" len="med"/>
                    </a:lnR>
                    <a:lnT w="7570" cap="flat" cmpd="sng" algn="ctr">
                      <a:solidFill>
                        <a:srgbClr val="000000"/>
                      </a:solidFill>
                      <a:prstDash val="solid"/>
                      <a:round/>
                      <a:headEnd type="none" w="med" len="med"/>
                      <a:tailEnd type="none" w="med" len="med"/>
                    </a:lnT>
                    <a:lnB w="7570" cap="flat" cmpd="sng" algn="ctr">
                      <a:solidFill>
                        <a:srgbClr val="000000"/>
                      </a:solidFill>
                      <a:prstDash val="solid"/>
                      <a:round/>
                      <a:headEnd type="none" w="med" len="med"/>
                      <a:tailEnd type="none" w="med" len="med"/>
                    </a:lnB>
                  </a:tcPr>
                </a:tc>
              </a:tr>
              <a:tr h="360044">
                <a:tc>
                  <a:txBody>
                    <a:bodyPr/>
                    <a:lstStyle/>
                    <a:p>
                      <a:pPr algn="l">
                        <a:lnSpc>
                          <a:spcPts val="1758"/>
                        </a:lnSpc>
                        <a:defRPr/>
                      </a:pPr>
                      <a:r>
                        <a:rPr lang="en-US" sz="1256">
                          <a:solidFill>
                            <a:srgbClr val="000000"/>
                          </a:solidFill>
                          <a:latin typeface="Arial"/>
                          <a:ea typeface="Arial"/>
                          <a:cs typeface="Arial"/>
                          <a:sym typeface="Arial"/>
                        </a:rPr>
                        <a:t>14</a:t>
                      </a:r>
                      <a:endParaRPr lang="en-US" sz="1100"/>
                    </a:p>
                  </a:txBody>
                  <a:tcPr marL="40281" marR="40281" marT="40281" marB="40281" anchor="ctr">
                    <a:lnL w="7570" cap="flat" cmpd="sng" algn="ctr">
                      <a:solidFill>
                        <a:srgbClr val="000000"/>
                      </a:solidFill>
                      <a:prstDash val="solid"/>
                      <a:round/>
                      <a:headEnd type="none" w="med" len="med"/>
                      <a:tailEnd type="none" w="med" len="med"/>
                    </a:lnL>
                    <a:lnR w="7570" cap="flat" cmpd="sng" algn="ctr">
                      <a:solidFill>
                        <a:srgbClr val="000000"/>
                      </a:solidFill>
                      <a:prstDash val="solid"/>
                      <a:round/>
                      <a:headEnd type="none" w="med" len="med"/>
                      <a:tailEnd type="none" w="med" len="med"/>
                    </a:lnR>
                    <a:lnT w="7570" cap="flat" cmpd="sng" algn="ctr">
                      <a:solidFill>
                        <a:srgbClr val="000000"/>
                      </a:solidFill>
                      <a:prstDash val="solid"/>
                      <a:round/>
                      <a:headEnd type="none" w="med" len="med"/>
                      <a:tailEnd type="none" w="med" len="med"/>
                    </a:lnT>
                    <a:lnB w="7570" cap="flat" cmpd="sng" algn="ctr">
                      <a:solidFill>
                        <a:srgbClr val="000000"/>
                      </a:solidFill>
                      <a:prstDash val="solid"/>
                      <a:round/>
                      <a:headEnd type="none" w="med" len="med"/>
                      <a:tailEnd type="none" w="med" len="med"/>
                    </a:lnB>
                  </a:tcPr>
                </a:tc>
                <a:tc>
                  <a:txBody>
                    <a:bodyPr/>
                    <a:lstStyle/>
                    <a:p>
                      <a:pPr algn="l">
                        <a:lnSpc>
                          <a:spcPts val="1758"/>
                        </a:lnSpc>
                        <a:defRPr/>
                      </a:pPr>
                      <a:r>
                        <a:rPr lang="en-US" sz="1256">
                          <a:solidFill>
                            <a:srgbClr val="000000"/>
                          </a:solidFill>
                          <a:latin typeface="Arial"/>
                          <a:ea typeface="Arial"/>
                          <a:cs typeface="Arial"/>
                          <a:sym typeface="Arial"/>
                        </a:rPr>
                        <a:t>EDM</a:t>
                      </a:r>
                      <a:endParaRPr lang="en-US" sz="1100"/>
                    </a:p>
                  </a:txBody>
                  <a:tcPr marL="40281" marR="40281" marT="40281" marB="40281" anchor="ctr">
                    <a:lnL w="7570" cap="flat" cmpd="sng" algn="ctr">
                      <a:solidFill>
                        <a:srgbClr val="000000"/>
                      </a:solidFill>
                      <a:prstDash val="solid"/>
                      <a:round/>
                      <a:headEnd type="none" w="med" len="med"/>
                      <a:tailEnd type="none" w="med" len="med"/>
                    </a:lnL>
                    <a:lnR w="7570" cap="flat" cmpd="sng" algn="ctr">
                      <a:solidFill>
                        <a:srgbClr val="000000"/>
                      </a:solidFill>
                      <a:prstDash val="solid"/>
                      <a:round/>
                      <a:headEnd type="none" w="med" len="med"/>
                      <a:tailEnd type="none" w="med" len="med"/>
                    </a:lnR>
                    <a:lnT w="7570" cap="flat" cmpd="sng" algn="ctr">
                      <a:solidFill>
                        <a:srgbClr val="000000"/>
                      </a:solidFill>
                      <a:prstDash val="solid"/>
                      <a:round/>
                      <a:headEnd type="none" w="med" len="med"/>
                      <a:tailEnd type="none" w="med" len="med"/>
                    </a:lnT>
                    <a:lnB w="7570" cap="flat" cmpd="sng" algn="ctr">
                      <a:solidFill>
                        <a:srgbClr val="000000"/>
                      </a:solidFill>
                      <a:prstDash val="solid"/>
                      <a:round/>
                      <a:headEnd type="none" w="med" len="med"/>
                      <a:tailEnd type="none" w="med" len="med"/>
                    </a:lnB>
                  </a:tcPr>
                </a:tc>
                <a:tc>
                  <a:txBody>
                    <a:bodyPr/>
                    <a:lstStyle/>
                    <a:p>
                      <a:pPr algn="l">
                        <a:lnSpc>
                          <a:spcPts val="1758"/>
                        </a:lnSpc>
                        <a:defRPr/>
                      </a:pPr>
                      <a:r>
                        <a:rPr lang="en-US" sz="1256">
                          <a:solidFill>
                            <a:srgbClr val="000000"/>
                          </a:solidFill>
                          <a:latin typeface="Arial"/>
                          <a:ea typeface="Arial"/>
                          <a:cs typeface="Arial"/>
                          <a:sym typeface="Arial"/>
                        </a:rPr>
                        <a:t>850X590X370</a:t>
                      </a:r>
                      <a:endParaRPr lang="en-US" sz="1100"/>
                    </a:p>
                  </a:txBody>
                  <a:tcPr marL="40281" marR="40281" marT="40281" marB="40281" anchor="ctr">
                    <a:lnL w="7570" cap="flat" cmpd="sng" algn="ctr">
                      <a:solidFill>
                        <a:srgbClr val="000000"/>
                      </a:solidFill>
                      <a:prstDash val="solid"/>
                      <a:round/>
                      <a:headEnd type="none" w="med" len="med"/>
                      <a:tailEnd type="none" w="med" len="med"/>
                    </a:lnL>
                    <a:lnR w="7570" cap="flat" cmpd="sng" algn="ctr">
                      <a:solidFill>
                        <a:srgbClr val="000000"/>
                      </a:solidFill>
                      <a:prstDash val="solid"/>
                      <a:round/>
                      <a:headEnd type="none" w="med" len="med"/>
                      <a:tailEnd type="none" w="med" len="med"/>
                    </a:lnR>
                    <a:lnT w="7570" cap="flat" cmpd="sng" algn="ctr">
                      <a:solidFill>
                        <a:srgbClr val="000000"/>
                      </a:solidFill>
                      <a:prstDash val="solid"/>
                      <a:round/>
                      <a:headEnd type="none" w="med" len="med"/>
                      <a:tailEnd type="none" w="med" len="med"/>
                    </a:lnT>
                    <a:lnB w="7570" cap="flat" cmpd="sng" algn="ctr">
                      <a:solidFill>
                        <a:srgbClr val="000000"/>
                      </a:solidFill>
                      <a:prstDash val="solid"/>
                      <a:round/>
                      <a:headEnd type="none" w="med" len="med"/>
                      <a:tailEnd type="none" w="med" len="med"/>
                    </a:lnB>
                  </a:tcPr>
                </a:tc>
                <a:tc>
                  <a:txBody>
                    <a:bodyPr/>
                    <a:lstStyle/>
                    <a:p>
                      <a:pPr algn="l">
                        <a:lnSpc>
                          <a:spcPts val="1758"/>
                        </a:lnSpc>
                        <a:defRPr/>
                      </a:pPr>
                      <a:r>
                        <a:rPr lang="en-US" sz="1256">
                          <a:solidFill>
                            <a:srgbClr val="000000"/>
                          </a:solidFill>
                          <a:latin typeface="Arial"/>
                          <a:ea typeface="Arial"/>
                          <a:cs typeface="Arial"/>
                          <a:sym typeface="Arial"/>
                        </a:rPr>
                        <a:t>PHILIPS</a:t>
                      </a:r>
                      <a:endParaRPr lang="en-US" sz="1100"/>
                    </a:p>
                  </a:txBody>
                  <a:tcPr marL="40281" marR="40281" marT="40281" marB="40281" anchor="ctr">
                    <a:lnL w="7570" cap="flat" cmpd="sng" algn="ctr">
                      <a:solidFill>
                        <a:srgbClr val="000000"/>
                      </a:solidFill>
                      <a:prstDash val="solid"/>
                      <a:round/>
                      <a:headEnd type="none" w="med" len="med"/>
                      <a:tailEnd type="none" w="med" len="med"/>
                    </a:lnL>
                    <a:lnR w="7570" cap="flat" cmpd="sng" algn="ctr">
                      <a:solidFill>
                        <a:srgbClr val="000000"/>
                      </a:solidFill>
                      <a:prstDash val="solid"/>
                      <a:round/>
                      <a:headEnd type="none" w="med" len="med"/>
                      <a:tailEnd type="none" w="med" len="med"/>
                    </a:lnR>
                    <a:lnT w="7570" cap="flat" cmpd="sng" algn="ctr">
                      <a:solidFill>
                        <a:srgbClr val="000000"/>
                      </a:solidFill>
                      <a:prstDash val="solid"/>
                      <a:round/>
                      <a:headEnd type="none" w="med" len="med"/>
                      <a:tailEnd type="none" w="med" len="med"/>
                    </a:lnT>
                    <a:lnB w="7570" cap="flat" cmpd="sng" algn="ctr">
                      <a:solidFill>
                        <a:srgbClr val="000000"/>
                      </a:solidFill>
                      <a:prstDash val="solid"/>
                      <a:round/>
                      <a:headEnd type="none" w="med" len="med"/>
                      <a:tailEnd type="none" w="med" len="med"/>
                    </a:lnB>
                  </a:tcPr>
                </a:tc>
              </a:tr>
              <a:tr h="360044">
                <a:tc>
                  <a:txBody>
                    <a:bodyPr/>
                    <a:lstStyle/>
                    <a:p>
                      <a:pPr algn="l">
                        <a:lnSpc>
                          <a:spcPts val="1758"/>
                        </a:lnSpc>
                        <a:defRPr/>
                      </a:pPr>
                      <a:r>
                        <a:rPr lang="en-US" sz="1256">
                          <a:solidFill>
                            <a:srgbClr val="000000"/>
                          </a:solidFill>
                          <a:latin typeface="Arial"/>
                          <a:ea typeface="Arial"/>
                          <a:cs typeface="Arial"/>
                          <a:sym typeface="Arial"/>
                        </a:rPr>
                        <a:t>15</a:t>
                      </a:r>
                      <a:endParaRPr lang="en-US" sz="1100"/>
                    </a:p>
                  </a:txBody>
                  <a:tcPr marL="40281" marR="40281" marT="40281" marB="40281" anchor="ctr">
                    <a:lnL w="7570" cap="flat" cmpd="sng" algn="ctr">
                      <a:solidFill>
                        <a:srgbClr val="000000"/>
                      </a:solidFill>
                      <a:prstDash val="solid"/>
                      <a:round/>
                      <a:headEnd type="none" w="med" len="med"/>
                      <a:tailEnd type="none" w="med" len="med"/>
                    </a:lnL>
                    <a:lnR w="7570" cap="flat" cmpd="sng" algn="ctr">
                      <a:solidFill>
                        <a:srgbClr val="000000"/>
                      </a:solidFill>
                      <a:prstDash val="solid"/>
                      <a:round/>
                      <a:headEnd type="none" w="med" len="med"/>
                      <a:tailEnd type="none" w="med" len="med"/>
                    </a:lnR>
                    <a:lnT w="7570" cap="flat" cmpd="sng" algn="ctr">
                      <a:solidFill>
                        <a:srgbClr val="000000"/>
                      </a:solidFill>
                      <a:prstDash val="solid"/>
                      <a:round/>
                      <a:headEnd type="none" w="med" len="med"/>
                      <a:tailEnd type="none" w="med" len="med"/>
                    </a:lnT>
                    <a:lnB w="7570" cap="flat" cmpd="sng" algn="ctr">
                      <a:solidFill>
                        <a:srgbClr val="000000"/>
                      </a:solidFill>
                      <a:prstDash val="solid"/>
                      <a:round/>
                      <a:headEnd type="none" w="med" len="med"/>
                      <a:tailEnd type="none" w="med" len="med"/>
                    </a:lnB>
                  </a:tcPr>
                </a:tc>
                <a:tc>
                  <a:txBody>
                    <a:bodyPr/>
                    <a:lstStyle/>
                    <a:p>
                      <a:pPr algn="l">
                        <a:lnSpc>
                          <a:spcPts val="1758"/>
                        </a:lnSpc>
                        <a:defRPr/>
                      </a:pPr>
                      <a:r>
                        <a:rPr lang="en-US" sz="1256">
                          <a:solidFill>
                            <a:srgbClr val="000000"/>
                          </a:solidFill>
                          <a:latin typeface="Arial"/>
                          <a:ea typeface="Arial"/>
                          <a:cs typeface="Arial"/>
                          <a:sym typeface="Arial"/>
                        </a:rPr>
                        <a:t>VERTICAL MACHINING CENTRE (VMC) * 2 NOS</a:t>
                      </a:r>
                      <a:endParaRPr lang="en-US" sz="1100"/>
                    </a:p>
                  </a:txBody>
                  <a:tcPr marL="40281" marR="40281" marT="40281" marB="40281" anchor="ctr">
                    <a:lnL w="7570" cap="flat" cmpd="sng" algn="ctr">
                      <a:solidFill>
                        <a:srgbClr val="000000"/>
                      </a:solidFill>
                      <a:prstDash val="solid"/>
                      <a:round/>
                      <a:headEnd type="none" w="med" len="med"/>
                      <a:tailEnd type="none" w="med" len="med"/>
                    </a:lnL>
                    <a:lnR w="7570" cap="flat" cmpd="sng" algn="ctr">
                      <a:solidFill>
                        <a:srgbClr val="000000"/>
                      </a:solidFill>
                      <a:prstDash val="solid"/>
                      <a:round/>
                      <a:headEnd type="none" w="med" len="med"/>
                      <a:tailEnd type="none" w="med" len="med"/>
                    </a:lnR>
                    <a:lnT w="7570" cap="flat" cmpd="sng" algn="ctr">
                      <a:solidFill>
                        <a:srgbClr val="000000"/>
                      </a:solidFill>
                      <a:prstDash val="solid"/>
                      <a:round/>
                      <a:headEnd type="none" w="med" len="med"/>
                      <a:tailEnd type="none" w="med" len="med"/>
                    </a:lnT>
                    <a:lnB w="7570" cap="flat" cmpd="sng" algn="ctr">
                      <a:solidFill>
                        <a:srgbClr val="000000"/>
                      </a:solidFill>
                      <a:prstDash val="solid"/>
                      <a:round/>
                      <a:headEnd type="none" w="med" len="med"/>
                      <a:tailEnd type="none" w="med" len="med"/>
                    </a:lnB>
                  </a:tcPr>
                </a:tc>
                <a:tc>
                  <a:txBody>
                    <a:bodyPr/>
                    <a:lstStyle/>
                    <a:p>
                      <a:pPr algn="l">
                        <a:lnSpc>
                          <a:spcPts val="1758"/>
                        </a:lnSpc>
                        <a:defRPr/>
                      </a:pPr>
                      <a:r>
                        <a:rPr lang="en-US" sz="1256">
                          <a:solidFill>
                            <a:srgbClr val="000000"/>
                          </a:solidFill>
                          <a:latin typeface="Arial"/>
                          <a:ea typeface="Arial"/>
                          <a:cs typeface="Arial"/>
                          <a:sym typeface="Arial"/>
                        </a:rPr>
                        <a:t>VF2</a:t>
                      </a:r>
                      <a:endParaRPr lang="en-US" sz="1100"/>
                    </a:p>
                  </a:txBody>
                  <a:tcPr marL="40281" marR="40281" marT="40281" marB="40281" anchor="ctr">
                    <a:lnL w="7570" cap="flat" cmpd="sng" algn="ctr">
                      <a:solidFill>
                        <a:srgbClr val="000000"/>
                      </a:solidFill>
                      <a:prstDash val="solid"/>
                      <a:round/>
                      <a:headEnd type="none" w="med" len="med"/>
                      <a:tailEnd type="none" w="med" len="med"/>
                    </a:lnL>
                    <a:lnR w="7570" cap="flat" cmpd="sng" algn="ctr">
                      <a:solidFill>
                        <a:srgbClr val="000000"/>
                      </a:solidFill>
                      <a:prstDash val="solid"/>
                      <a:round/>
                      <a:headEnd type="none" w="med" len="med"/>
                      <a:tailEnd type="none" w="med" len="med"/>
                    </a:lnR>
                    <a:lnT w="7570" cap="flat" cmpd="sng" algn="ctr">
                      <a:solidFill>
                        <a:srgbClr val="000000"/>
                      </a:solidFill>
                      <a:prstDash val="solid"/>
                      <a:round/>
                      <a:headEnd type="none" w="med" len="med"/>
                      <a:tailEnd type="none" w="med" len="med"/>
                    </a:lnT>
                    <a:lnB w="7570" cap="flat" cmpd="sng" algn="ctr">
                      <a:solidFill>
                        <a:srgbClr val="000000"/>
                      </a:solidFill>
                      <a:prstDash val="solid"/>
                      <a:round/>
                      <a:headEnd type="none" w="med" len="med"/>
                      <a:tailEnd type="none" w="med" len="med"/>
                    </a:lnB>
                  </a:tcPr>
                </a:tc>
                <a:tc>
                  <a:txBody>
                    <a:bodyPr/>
                    <a:lstStyle/>
                    <a:p>
                      <a:pPr algn="l">
                        <a:lnSpc>
                          <a:spcPts val="1758"/>
                        </a:lnSpc>
                        <a:defRPr/>
                      </a:pPr>
                      <a:r>
                        <a:rPr lang="en-US" sz="1256">
                          <a:solidFill>
                            <a:srgbClr val="000000"/>
                          </a:solidFill>
                          <a:latin typeface="Arial"/>
                          <a:ea typeface="Arial"/>
                          <a:cs typeface="Arial"/>
                          <a:sym typeface="Arial"/>
                        </a:rPr>
                        <a:t>HAAS</a:t>
                      </a:r>
                      <a:endParaRPr lang="en-US" sz="1100"/>
                    </a:p>
                  </a:txBody>
                  <a:tcPr marL="40281" marR="40281" marT="40281" marB="40281" anchor="ctr">
                    <a:lnL w="7570" cap="flat" cmpd="sng" algn="ctr">
                      <a:solidFill>
                        <a:srgbClr val="000000"/>
                      </a:solidFill>
                      <a:prstDash val="solid"/>
                      <a:round/>
                      <a:headEnd type="none" w="med" len="med"/>
                      <a:tailEnd type="none" w="med" len="med"/>
                    </a:lnL>
                    <a:lnR w="7570" cap="flat" cmpd="sng" algn="ctr">
                      <a:solidFill>
                        <a:srgbClr val="000000"/>
                      </a:solidFill>
                      <a:prstDash val="solid"/>
                      <a:round/>
                      <a:headEnd type="none" w="med" len="med"/>
                      <a:tailEnd type="none" w="med" len="med"/>
                    </a:lnR>
                    <a:lnT w="7570" cap="flat" cmpd="sng" algn="ctr">
                      <a:solidFill>
                        <a:srgbClr val="000000"/>
                      </a:solidFill>
                      <a:prstDash val="solid"/>
                      <a:round/>
                      <a:headEnd type="none" w="med" len="med"/>
                      <a:tailEnd type="none" w="med" len="med"/>
                    </a:lnT>
                    <a:lnB w="7570" cap="flat" cmpd="sng" algn="ctr">
                      <a:solidFill>
                        <a:srgbClr val="000000"/>
                      </a:solidFill>
                      <a:prstDash val="solid"/>
                      <a:round/>
                      <a:headEnd type="none" w="med" len="med"/>
                      <a:tailEnd type="none" w="med" len="med"/>
                    </a:lnB>
                  </a:tcPr>
                </a:tc>
              </a:tr>
              <a:tr h="360044">
                <a:tc>
                  <a:txBody>
                    <a:bodyPr/>
                    <a:lstStyle/>
                    <a:p>
                      <a:pPr algn="l">
                        <a:lnSpc>
                          <a:spcPts val="1758"/>
                        </a:lnSpc>
                        <a:defRPr/>
                      </a:pPr>
                      <a:r>
                        <a:rPr lang="en-US" sz="1256">
                          <a:solidFill>
                            <a:srgbClr val="000000"/>
                          </a:solidFill>
                          <a:latin typeface="Arial"/>
                          <a:ea typeface="Arial"/>
                          <a:cs typeface="Arial"/>
                          <a:sym typeface="Arial"/>
                        </a:rPr>
                        <a:t>16</a:t>
                      </a:r>
                      <a:endParaRPr lang="en-US" sz="1100"/>
                    </a:p>
                  </a:txBody>
                  <a:tcPr marL="40281" marR="40281" marT="40281" marB="40281" anchor="ctr">
                    <a:lnL w="7570" cap="flat" cmpd="sng" algn="ctr">
                      <a:solidFill>
                        <a:srgbClr val="000000"/>
                      </a:solidFill>
                      <a:prstDash val="solid"/>
                      <a:round/>
                      <a:headEnd type="none" w="med" len="med"/>
                      <a:tailEnd type="none" w="med" len="med"/>
                    </a:lnL>
                    <a:lnR w="7570" cap="flat" cmpd="sng" algn="ctr">
                      <a:solidFill>
                        <a:srgbClr val="000000"/>
                      </a:solidFill>
                      <a:prstDash val="solid"/>
                      <a:round/>
                      <a:headEnd type="none" w="med" len="med"/>
                      <a:tailEnd type="none" w="med" len="med"/>
                    </a:lnR>
                    <a:lnT w="7570" cap="flat" cmpd="sng" algn="ctr">
                      <a:solidFill>
                        <a:srgbClr val="000000"/>
                      </a:solidFill>
                      <a:prstDash val="solid"/>
                      <a:round/>
                      <a:headEnd type="none" w="med" len="med"/>
                      <a:tailEnd type="none" w="med" len="med"/>
                    </a:lnT>
                    <a:lnB w="7570" cap="flat" cmpd="sng" algn="ctr">
                      <a:solidFill>
                        <a:srgbClr val="000000"/>
                      </a:solidFill>
                      <a:prstDash val="solid"/>
                      <a:round/>
                      <a:headEnd type="none" w="med" len="med"/>
                      <a:tailEnd type="none" w="med" len="med"/>
                    </a:lnB>
                  </a:tcPr>
                </a:tc>
                <a:tc>
                  <a:txBody>
                    <a:bodyPr/>
                    <a:lstStyle/>
                    <a:p>
                      <a:pPr algn="l">
                        <a:lnSpc>
                          <a:spcPts val="1758"/>
                        </a:lnSpc>
                        <a:defRPr/>
                      </a:pPr>
                      <a:r>
                        <a:rPr lang="en-US" sz="1256">
                          <a:solidFill>
                            <a:srgbClr val="000000"/>
                          </a:solidFill>
                          <a:latin typeface="Arial"/>
                          <a:ea typeface="Arial"/>
                          <a:cs typeface="Arial"/>
                          <a:sym typeface="Arial"/>
                        </a:rPr>
                        <a:t>EDM (PZE 400)</a:t>
                      </a:r>
                      <a:endParaRPr lang="en-US" sz="1100"/>
                    </a:p>
                  </a:txBody>
                  <a:tcPr marL="40281" marR="40281" marT="40281" marB="40281" anchor="ctr">
                    <a:lnL w="7570" cap="flat" cmpd="sng" algn="ctr">
                      <a:solidFill>
                        <a:srgbClr val="000000"/>
                      </a:solidFill>
                      <a:prstDash val="solid"/>
                      <a:round/>
                      <a:headEnd type="none" w="med" len="med"/>
                      <a:tailEnd type="none" w="med" len="med"/>
                    </a:lnL>
                    <a:lnR w="7570" cap="flat" cmpd="sng" algn="ctr">
                      <a:solidFill>
                        <a:srgbClr val="000000"/>
                      </a:solidFill>
                      <a:prstDash val="solid"/>
                      <a:round/>
                      <a:headEnd type="none" w="med" len="med"/>
                      <a:tailEnd type="none" w="med" len="med"/>
                    </a:lnR>
                    <a:lnT w="7570" cap="flat" cmpd="sng" algn="ctr">
                      <a:solidFill>
                        <a:srgbClr val="000000"/>
                      </a:solidFill>
                      <a:prstDash val="solid"/>
                      <a:round/>
                      <a:headEnd type="none" w="med" len="med"/>
                      <a:tailEnd type="none" w="med" len="med"/>
                    </a:lnT>
                    <a:lnB w="7570" cap="flat" cmpd="sng" algn="ctr">
                      <a:solidFill>
                        <a:srgbClr val="000000"/>
                      </a:solidFill>
                      <a:prstDash val="solid"/>
                      <a:round/>
                      <a:headEnd type="none" w="med" len="med"/>
                      <a:tailEnd type="none" w="med" len="med"/>
                    </a:lnB>
                  </a:tcPr>
                </a:tc>
                <a:tc>
                  <a:txBody>
                    <a:bodyPr/>
                    <a:lstStyle/>
                    <a:p>
                      <a:pPr algn="l">
                        <a:lnSpc>
                          <a:spcPts val="1758"/>
                        </a:lnSpc>
                        <a:defRPr/>
                      </a:pPr>
                      <a:r>
                        <a:rPr lang="en-US" sz="1256">
                          <a:solidFill>
                            <a:srgbClr val="000000"/>
                          </a:solidFill>
                          <a:latin typeface="Arial"/>
                          <a:ea typeface="Arial"/>
                          <a:cs typeface="Arial"/>
                          <a:sym typeface="Arial"/>
                        </a:rPr>
                        <a:t>980x570x400</a:t>
                      </a:r>
                      <a:endParaRPr lang="en-US" sz="1100"/>
                    </a:p>
                  </a:txBody>
                  <a:tcPr marL="40281" marR="40281" marT="40281" marB="40281" anchor="ctr">
                    <a:lnL w="7570" cap="flat" cmpd="sng" algn="ctr">
                      <a:solidFill>
                        <a:srgbClr val="000000"/>
                      </a:solidFill>
                      <a:prstDash val="solid"/>
                      <a:round/>
                      <a:headEnd type="none" w="med" len="med"/>
                      <a:tailEnd type="none" w="med" len="med"/>
                    </a:lnL>
                    <a:lnR w="7570" cap="flat" cmpd="sng" algn="ctr">
                      <a:solidFill>
                        <a:srgbClr val="000000"/>
                      </a:solidFill>
                      <a:prstDash val="solid"/>
                      <a:round/>
                      <a:headEnd type="none" w="med" len="med"/>
                      <a:tailEnd type="none" w="med" len="med"/>
                    </a:lnR>
                    <a:lnT w="7570" cap="flat" cmpd="sng" algn="ctr">
                      <a:solidFill>
                        <a:srgbClr val="000000"/>
                      </a:solidFill>
                      <a:prstDash val="solid"/>
                      <a:round/>
                      <a:headEnd type="none" w="med" len="med"/>
                      <a:tailEnd type="none" w="med" len="med"/>
                    </a:lnT>
                    <a:lnB w="7570" cap="flat" cmpd="sng" algn="ctr">
                      <a:solidFill>
                        <a:srgbClr val="000000"/>
                      </a:solidFill>
                      <a:prstDash val="solid"/>
                      <a:round/>
                      <a:headEnd type="none" w="med" len="med"/>
                      <a:tailEnd type="none" w="med" len="med"/>
                    </a:lnB>
                  </a:tcPr>
                </a:tc>
                <a:tc>
                  <a:txBody>
                    <a:bodyPr/>
                    <a:lstStyle/>
                    <a:p>
                      <a:pPr algn="l">
                        <a:lnSpc>
                          <a:spcPts val="1758"/>
                        </a:lnSpc>
                        <a:defRPr/>
                      </a:pPr>
                      <a:r>
                        <a:rPr lang="en-US" sz="1256">
                          <a:solidFill>
                            <a:srgbClr val="000000"/>
                          </a:solidFill>
                          <a:latin typeface="Arial"/>
                          <a:ea typeface="Arial"/>
                          <a:cs typeface="Arial"/>
                          <a:sym typeface="Arial"/>
                        </a:rPr>
                        <a:t>PHILIPS</a:t>
                      </a:r>
                      <a:endParaRPr lang="en-US" sz="1100"/>
                    </a:p>
                  </a:txBody>
                  <a:tcPr marL="40281" marR="40281" marT="40281" marB="40281" anchor="ctr">
                    <a:lnL w="7570" cap="flat" cmpd="sng" algn="ctr">
                      <a:solidFill>
                        <a:srgbClr val="000000"/>
                      </a:solidFill>
                      <a:prstDash val="solid"/>
                      <a:round/>
                      <a:headEnd type="none" w="med" len="med"/>
                      <a:tailEnd type="none" w="med" len="med"/>
                    </a:lnL>
                    <a:lnR w="7570" cap="flat" cmpd="sng" algn="ctr">
                      <a:solidFill>
                        <a:srgbClr val="000000"/>
                      </a:solidFill>
                      <a:prstDash val="solid"/>
                      <a:round/>
                      <a:headEnd type="none" w="med" len="med"/>
                      <a:tailEnd type="none" w="med" len="med"/>
                    </a:lnR>
                    <a:lnT w="7570" cap="flat" cmpd="sng" algn="ctr">
                      <a:solidFill>
                        <a:srgbClr val="000000"/>
                      </a:solidFill>
                      <a:prstDash val="solid"/>
                      <a:round/>
                      <a:headEnd type="none" w="med" len="med"/>
                      <a:tailEnd type="none" w="med" len="med"/>
                    </a:lnT>
                    <a:lnB w="7570" cap="flat" cmpd="sng" algn="ctr">
                      <a:solidFill>
                        <a:srgbClr val="000000"/>
                      </a:solidFill>
                      <a:prstDash val="solid"/>
                      <a:round/>
                      <a:headEnd type="none" w="med" len="med"/>
                      <a:tailEnd type="none" w="med" len="med"/>
                    </a:lnB>
                  </a:tcPr>
                </a:tc>
              </a:tr>
              <a:tr h="360044">
                <a:tc>
                  <a:txBody>
                    <a:bodyPr/>
                    <a:lstStyle/>
                    <a:p>
                      <a:pPr algn="l">
                        <a:lnSpc>
                          <a:spcPts val="1758"/>
                        </a:lnSpc>
                        <a:defRPr/>
                      </a:pPr>
                      <a:r>
                        <a:rPr lang="en-US" sz="1256">
                          <a:solidFill>
                            <a:srgbClr val="000000"/>
                          </a:solidFill>
                          <a:latin typeface="Arial"/>
                          <a:ea typeface="Arial"/>
                          <a:cs typeface="Arial"/>
                          <a:sym typeface="Arial"/>
                        </a:rPr>
                        <a:t>17</a:t>
                      </a:r>
                      <a:endParaRPr lang="en-US" sz="1100"/>
                    </a:p>
                  </a:txBody>
                  <a:tcPr marL="40281" marR="40281" marT="40281" marB="40281" anchor="ctr">
                    <a:lnL w="7570" cap="flat" cmpd="sng" algn="ctr">
                      <a:solidFill>
                        <a:srgbClr val="000000"/>
                      </a:solidFill>
                      <a:prstDash val="solid"/>
                      <a:round/>
                      <a:headEnd type="none" w="med" len="med"/>
                      <a:tailEnd type="none" w="med" len="med"/>
                    </a:lnL>
                    <a:lnR w="7570" cap="flat" cmpd="sng" algn="ctr">
                      <a:solidFill>
                        <a:srgbClr val="000000"/>
                      </a:solidFill>
                      <a:prstDash val="solid"/>
                      <a:round/>
                      <a:headEnd type="none" w="med" len="med"/>
                      <a:tailEnd type="none" w="med" len="med"/>
                    </a:lnR>
                    <a:lnT w="7570" cap="flat" cmpd="sng" algn="ctr">
                      <a:solidFill>
                        <a:srgbClr val="000000"/>
                      </a:solidFill>
                      <a:prstDash val="solid"/>
                      <a:round/>
                      <a:headEnd type="none" w="med" len="med"/>
                      <a:tailEnd type="none" w="med" len="med"/>
                    </a:lnT>
                    <a:lnB w="7570" cap="flat" cmpd="sng" algn="ctr">
                      <a:solidFill>
                        <a:srgbClr val="000000"/>
                      </a:solidFill>
                      <a:prstDash val="solid"/>
                      <a:round/>
                      <a:headEnd type="none" w="med" len="med"/>
                      <a:tailEnd type="none" w="med" len="med"/>
                    </a:lnB>
                  </a:tcPr>
                </a:tc>
                <a:tc>
                  <a:txBody>
                    <a:bodyPr/>
                    <a:lstStyle/>
                    <a:p>
                      <a:pPr algn="l">
                        <a:lnSpc>
                          <a:spcPts val="1758"/>
                        </a:lnSpc>
                        <a:defRPr/>
                      </a:pPr>
                      <a:r>
                        <a:rPr lang="en-US" sz="1256">
                          <a:solidFill>
                            <a:srgbClr val="000000"/>
                          </a:solidFill>
                          <a:latin typeface="Arial"/>
                          <a:ea typeface="Arial"/>
                          <a:cs typeface="Arial"/>
                          <a:sym typeface="Arial"/>
                        </a:rPr>
                        <a:t>CMM CRYSTA APEX V574</a:t>
                      </a:r>
                      <a:endParaRPr lang="en-US" sz="1100"/>
                    </a:p>
                  </a:txBody>
                  <a:tcPr marL="40281" marR="40281" marT="40281" marB="40281" anchor="ctr">
                    <a:lnL w="7570" cap="flat" cmpd="sng" algn="ctr">
                      <a:solidFill>
                        <a:srgbClr val="000000"/>
                      </a:solidFill>
                      <a:prstDash val="solid"/>
                      <a:round/>
                      <a:headEnd type="none" w="med" len="med"/>
                      <a:tailEnd type="none" w="med" len="med"/>
                    </a:lnL>
                    <a:lnR w="7570" cap="flat" cmpd="sng" algn="ctr">
                      <a:solidFill>
                        <a:srgbClr val="000000"/>
                      </a:solidFill>
                      <a:prstDash val="solid"/>
                      <a:round/>
                      <a:headEnd type="none" w="med" len="med"/>
                      <a:tailEnd type="none" w="med" len="med"/>
                    </a:lnR>
                    <a:lnT w="7570" cap="flat" cmpd="sng" algn="ctr">
                      <a:solidFill>
                        <a:srgbClr val="000000"/>
                      </a:solidFill>
                      <a:prstDash val="solid"/>
                      <a:round/>
                      <a:headEnd type="none" w="med" len="med"/>
                      <a:tailEnd type="none" w="med" len="med"/>
                    </a:lnT>
                    <a:lnB w="7570" cap="flat" cmpd="sng" algn="ctr">
                      <a:solidFill>
                        <a:srgbClr val="000000"/>
                      </a:solidFill>
                      <a:prstDash val="solid"/>
                      <a:round/>
                      <a:headEnd type="none" w="med" len="med"/>
                      <a:tailEnd type="none" w="med" len="med"/>
                    </a:lnB>
                  </a:tcPr>
                </a:tc>
                <a:tc>
                  <a:txBody>
                    <a:bodyPr/>
                    <a:lstStyle/>
                    <a:p>
                      <a:pPr algn="l">
                        <a:lnSpc>
                          <a:spcPts val="1758"/>
                        </a:lnSpc>
                        <a:defRPr/>
                      </a:pPr>
                      <a:r>
                        <a:rPr lang="en-US" sz="1256">
                          <a:solidFill>
                            <a:srgbClr val="000000"/>
                          </a:solidFill>
                          <a:latin typeface="Arial"/>
                          <a:ea typeface="Arial"/>
                          <a:cs typeface="Arial"/>
                          <a:sym typeface="Arial"/>
                        </a:rPr>
                        <a:t>500 x 700 x 400</a:t>
                      </a:r>
                      <a:endParaRPr lang="en-US" sz="1100"/>
                    </a:p>
                  </a:txBody>
                  <a:tcPr marL="40281" marR="40281" marT="40281" marB="40281" anchor="ctr">
                    <a:lnL w="7570" cap="flat" cmpd="sng" algn="ctr">
                      <a:solidFill>
                        <a:srgbClr val="000000"/>
                      </a:solidFill>
                      <a:prstDash val="solid"/>
                      <a:round/>
                      <a:headEnd type="none" w="med" len="med"/>
                      <a:tailEnd type="none" w="med" len="med"/>
                    </a:lnL>
                    <a:lnR w="7570" cap="flat" cmpd="sng" algn="ctr">
                      <a:solidFill>
                        <a:srgbClr val="000000"/>
                      </a:solidFill>
                      <a:prstDash val="solid"/>
                      <a:round/>
                      <a:headEnd type="none" w="med" len="med"/>
                      <a:tailEnd type="none" w="med" len="med"/>
                    </a:lnR>
                    <a:lnT w="7570" cap="flat" cmpd="sng" algn="ctr">
                      <a:solidFill>
                        <a:srgbClr val="000000"/>
                      </a:solidFill>
                      <a:prstDash val="solid"/>
                      <a:round/>
                      <a:headEnd type="none" w="med" len="med"/>
                      <a:tailEnd type="none" w="med" len="med"/>
                    </a:lnT>
                    <a:lnB w="7570" cap="flat" cmpd="sng" algn="ctr">
                      <a:solidFill>
                        <a:srgbClr val="000000"/>
                      </a:solidFill>
                      <a:prstDash val="solid"/>
                      <a:round/>
                      <a:headEnd type="none" w="med" len="med"/>
                      <a:tailEnd type="none" w="med" len="med"/>
                    </a:lnB>
                  </a:tcPr>
                </a:tc>
                <a:tc>
                  <a:txBody>
                    <a:bodyPr/>
                    <a:lstStyle/>
                    <a:p>
                      <a:pPr algn="l">
                        <a:lnSpc>
                          <a:spcPts val="1758"/>
                        </a:lnSpc>
                        <a:defRPr/>
                      </a:pPr>
                      <a:r>
                        <a:rPr lang="en-US" sz="1256">
                          <a:solidFill>
                            <a:srgbClr val="000000"/>
                          </a:solidFill>
                          <a:latin typeface="Arial"/>
                          <a:ea typeface="Arial"/>
                          <a:cs typeface="Arial"/>
                          <a:sym typeface="Arial"/>
                        </a:rPr>
                        <a:t>MITUTOYO</a:t>
                      </a:r>
                      <a:endParaRPr lang="en-US" sz="1100"/>
                    </a:p>
                  </a:txBody>
                  <a:tcPr marL="40281" marR="40281" marT="40281" marB="40281" anchor="ctr">
                    <a:lnL w="7570" cap="flat" cmpd="sng" algn="ctr">
                      <a:solidFill>
                        <a:srgbClr val="000000"/>
                      </a:solidFill>
                      <a:prstDash val="solid"/>
                      <a:round/>
                      <a:headEnd type="none" w="med" len="med"/>
                      <a:tailEnd type="none" w="med" len="med"/>
                    </a:lnL>
                    <a:lnR w="7570" cap="flat" cmpd="sng" algn="ctr">
                      <a:solidFill>
                        <a:srgbClr val="000000"/>
                      </a:solidFill>
                      <a:prstDash val="solid"/>
                      <a:round/>
                      <a:headEnd type="none" w="med" len="med"/>
                      <a:tailEnd type="none" w="med" len="med"/>
                    </a:lnR>
                    <a:lnT w="7570" cap="flat" cmpd="sng" algn="ctr">
                      <a:solidFill>
                        <a:srgbClr val="000000"/>
                      </a:solidFill>
                      <a:prstDash val="solid"/>
                      <a:round/>
                      <a:headEnd type="none" w="med" len="med"/>
                      <a:tailEnd type="none" w="med" len="med"/>
                    </a:lnT>
                    <a:lnB w="7570" cap="flat" cmpd="sng" algn="ctr">
                      <a:solidFill>
                        <a:srgbClr val="000000"/>
                      </a:solidFill>
                      <a:prstDash val="solid"/>
                      <a:round/>
                      <a:headEnd type="none" w="med" len="med"/>
                      <a:tailEnd type="none" w="med" len="med"/>
                    </a:lnB>
                  </a:tcPr>
                </a:tc>
              </a:tr>
              <a:tr h="310208">
                <a:tc>
                  <a:txBody>
                    <a:bodyPr/>
                    <a:lstStyle/>
                    <a:p>
                      <a:pPr algn="l">
                        <a:lnSpc>
                          <a:spcPts val="1758"/>
                        </a:lnSpc>
                        <a:defRPr/>
                      </a:pPr>
                      <a:r>
                        <a:rPr lang="en-US" sz="1256">
                          <a:solidFill>
                            <a:srgbClr val="000000"/>
                          </a:solidFill>
                          <a:latin typeface="Arial"/>
                          <a:ea typeface="Arial"/>
                          <a:cs typeface="Arial"/>
                          <a:sym typeface="Arial"/>
                        </a:rPr>
                        <a:t>18</a:t>
                      </a:r>
                      <a:endParaRPr lang="en-US" sz="1100"/>
                    </a:p>
                  </a:txBody>
                  <a:tcPr marL="40281" marR="40281" marT="40281" marB="40281" anchor="ctr">
                    <a:lnL w="7570" cap="flat" cmpd="sng" algn="ctr">
                      <a:solidFill>
                        <a:srgbClr val="000000"/>
                      </a:solidFill>
                      <a:prstDash val="solid"/>
                      <a:round/>
                      <a:headEnd type="none" w="med" len="med"/>
                      <a:tailEnd type="none" w="med" len="med"/>
                    </a:lnL>
                    <a:lnR w="7570" cap="flat" cmpd="sng" algn="ctr">
                      <a:solidFill>
                        <a:srgbClr val="000000"/>
                      </a:solidFill>
                      <a:prstDash val="solid"/>
                      <a:round/>
                      <a:headEnd type="none" w="med" len="med"/>
                      <a:tailEnd type="none" w="med" len="med"/>
                    </a:lnR>
                    <a:lnT w="7570" cap="flat" cmpd="sng" algn="ctr">
                      <a:solidFill>
                        <a:srgbClr val="000000"/>
                      </a:solidFill>
                      <a:prstDash val="solid"/>
                      <a:round/>
                      <a:headEnd type="none" w="med" len="med"/>
                      <a:tailEnd type="none" w="med" len="med"/>
                    </a:lnT>
                    <a:lnB w="7570" cap="flat" cmpd="sng" algn="ctr">
                      <a:solidFill>
                        <a:srgbClr val="000000"/>
                      </a:solidFill>
                      <a:prstDash val="solid"/>
                      <a:round/>
                      <a:headEnd type="none" w="med" len="med"/>
                      <a:tailEnd type="none" w="med" len="med"/>
                    </a:lnB>
                  </a:tcPr>
                </a:tc>
                <a:tc>
                  <a:txBody>
                    <a:bodyPr/>
                    <a:lstStyle/>
                    <a:p>
                      <a:pPr algn="l">
                        <a:lnSpc>
                          <a:spcPts val="1758"/>
                        </a:lnSpc>
                        <a:defRPr/>
                      </a:pPr>
                      <a:r>
                        <a:rPr lang="en-US" sz="1256">
                          <a:solidFill>
                            <a:srgbClr val="000000"/>
                          </a:solidFill>
                          <a:latin typeface="Arial"/>
                          <a:ea typeface="Arial"/>
                          <a:cs typeface="Arial"/>
                          <a:sym typeface="Arial"/>
                        </a:rPr>
                        <a:t>VMM (OPTIV LITE)</a:t>
                      </a:r>
                      <a:endParaRPr lang="en-US" sz="1100"/>
                    </a:p>
                  </a:txBody>
                  <a:tcPr marL="40281" marR="40281" marT="40281" marB="40281" anchor="ctr">
                    <a:lnL w="7570" cap="flat" cmpd="sng" algn="ctr">
                      <a:solidFill>
                        <a:srgbClr val="000000"/>
                      </a:solidFill>
                      <a:prstDash val="solid"/>
                      <a:round/>
                      <a:headEnd type="none" w="med" len="med"/>
                      <a:tailEnd type="none" w="med" len="med"/>
                    </a:lnL>
                    <a:lnR w="7570" cap="flat" cmpd="sng" algn="ctr">
                      <a:solidFill>
                        <a:srgbClr val="000000"/>
                      </a:solidFill>
                      <a:prstDash val="solid"/>
                      <a:round/>
                      <a:headEnd type="none" w="med" len="med"/>
                      <a:tailEnd type="none" w="med" len="med"/>
                    </a:lnR>
                    <a:lnT w="7570" cap="flat" cmpd="sng" algn="ctr">
                      <a:solidFill>
                        <a:srgbClr val="000000"/>
                      </a:solidFill>
                      <a:prstDash val="solid"/>
                      <a:round/>
                      <a:headEnd type="none" w="med" len="med"/>
                      <a:tailEnd type="none" w="med" len="med"/>
                    </a:lnT>
                    <a:lnB w="7570" cap="flat" cmpd="sng" algn="ctr">
                      <a:solidFill>
                        <a:srgbClr val="000000"/>
                      </a:solidFill>
                      <a:prstDash val="solid"/>
                      <a:round/>
                      <a:headEnd type="none" w="med" len="med"/>
                      <a:tailEnd type="none" w="med" len="med"/>
                    </a:lnB>
                  </a:tcPr>
                </a:tc>
                <a:tc>
                  <a:txBody>
                    <a:bodyPr/>
                    <a:lstStyle/>
                    <a:p>
                      <a:pPr algn="l">
                        <a:lnSpc>
                          <a:spcPts val="1758"/>
                        </a:lnSpc>
                        <a:defRPr/>
                      </a:pPr>
                      <a:r>
                        <a:rPr lang="en-US" sz="1256">
                          <a:solidFill>
                            <a:srgbClr val="000000"/>
                          </a:solidFill>
                          <a:latin typeface="Arial"/>
                          <a:ea typeface="Arial"/>
                          <a:cs typeface="Arial"/>
                          <a:sym typeface="Arial"/>
                        </a:rPr>
                        <a:t>500 x 400</a:t>
                      </a:r>
                      <a:endParaRPr lang="en-US" sz="1100"/>
                    </a:p>
                  </a:txBody>
                  <a:tcPr marL="40281" marR="40281" marT="40281" marB="40281" anchor="ctr">
                    <a:lnL w="7570" cap="flat" cmpd="sng" algn="ctr">
                      <a:solidFill>
                        <a:srgbClr val="000000"/>
                      </a:solidFill>
                      <a:prstDash val="solid"/>
                      <a:round/>
                      <a:headEnd type="none" w="med" len="med"/>
                      <a:tailEnd type="none" w="med" len="med"/>
                    </a:lnL>
                    <a:lnR w="7570" cap="flat" cmpd="sng" algn="ctr">
                      <a:solidFill>
                        <a:srgbClr val="000000"/>
                      </a:solidFill>
                      <a:prstDash val="solid"/>
                      <a:round/>
                      <a:headEnd type="none" w="med" len="med"/>
                      <a:tailEnd type="none" w="med" len="med"/>
                    </a:lnR>
                    <a:lnT w="7570" cap="flat" cmpd="sng" algn="ctr">
                      <a:solidFill>
                        <a:srgbClr val="000000"/>
                      </a:solidFill>
                      <a:prstDash val="solid"/>
                      <a:round/>
                      <a:headEnd type="none" w="med" len="med"/>
                      <a:tailEnd type="none" w="med" len="med"/>
                    </a:lnT>
                    <a:lnB w="7570" cap="flat" cmpd="sng" algn="ctr">
                      <a:solidFill>
                        <a:srgbClr val="000000"/>
                      </a:solidFill>
                      <a:prstDash val="solid"/>
                      <a:round/>
                      <a:headEnd type="none" w="med" len="med"/>
                      <a:tailEnd type="none" w="med" len="med"/>
                    </a:lnB>
                  </a:tcPr>
                </a:tc>
                <a:tc>
                  <a:txBody>
                    <a:bodyPr/>
                    <a:lstStyle/>
                    <a:p>
                      <a:pPr algn="l">
                        <a:lnSpc>
                          <a:spcPts val="1758"/>
                        </a:lnSpc>
                        <a:defRPr/>
                      </a:pPr>
                      <a:r>
                        <a:rPr lang="en-US" sz="1256" dirty="0">
                          <a:solidFill>
                            <a:srgbClr val="000000"/>
                          </a:solidFill>
                          <a:latin typeface="Arial"/>
                          <a:ea typeface="Arial"/>
                          <a:cs typeface="Arial"/>
                          <a:sym typeface="Arial"/>
                        </a:rPr>
                        <a:t>HEXAGON</a:t>
                      </a:r>
                      <a:endParaRPr lang="en-US" sz="1100" dirty="0"/>
                    </a:p>
                  </a:txBody>
                  <a:tcPr marL="40281" marR="40281" marT="40281" marB="40281" anchor="ctr">
                    <a:lnL w="7570" cap="flat" cmpd="sng" algn="ctr">
                      <a:solidFill>
                        <a:srgbClr val="000000"/>
                      </a:solidFill>
                      <a:prstDash val="solid"/>
                      <a:round/>
                      <a:headEnd type="none" w="med" len="med"/>
                      <a:tailEnd type="none" w="med" len="med"/>
                    </a:lnL>
                    <a:lnR w="7570" cap="flat" cmpd="sng" algn="ctr">
                      <a:solidFill>
                        <a:srgbClr val="000000"/>
                      </a:solidFill>
                      <a:prstDash val="solid"/>
                      <a:round/>
                      <a:headEnd type="none" w="med" len="med"/>
                      <a:tailEnd type="none" w="med" len="med"/>
                    </a:lnR>
                    <a:lnT w="7570" cap="flat" cmpd="sng" algn="ctr">
                      <a:solidFill>
                        <a:srgbClr val="000000"/>
                      </a:solidFill>
                      <a:prstDash val="solid"/>
                      <a:round/>
                      <a:headEnd type="none" w="med" len="med"/>
                      <a:tailEnd type="none" w="med" len="med"/>
                    </a:lnT>
                    <a:lnB w="7570" cap="flat" cmpd="sng" algn="ctr">
                      <a:solidFill>
                        <a:srgbClr val="000000"/>
                      </a:solidFill>
                      <a:prstDash val="solid"/>
                      <a:round/>
                      <a:headEnd type="none" w="med" len="med"/>
                      <a:tailEnd type="none" w="med" len="med"/>
                    </a:lnB>
                  </a:tcPr>
                </a:tc>
              </a:tr>
            </a:tbl>
          </a:graphicData>
        </a:graphic>
      </p:graphicFrame>
      <p:sp>
        <p:nvSpPr>
          <p:cNvPr id="7" name="Freeform 7"/>
          <p:cNvSpPr/>
          <p:nvPr/>
        </p:nvSpPr>
        <p:spPr>
          <a:xfrm>
            <a:off x="10531403" y="2163254"/>
            <a:ext cx="2904706" cy="1909575"/>
          </a:xfrm>
          <a:custGeom>
            <a:avLst/>
            <a:gdLst/>
            <a:ahLst/>
            <a:cxnLst/>
            <a:rect l="l" t="t" r="r" b="b"/>
            <a:pathLst>
              <a:path w="2904706" h="1909575">
                <a:moveTo>
                  <a:pt x="0" y="0"/>
                </a:moveTo>
                <a:lnTo>
                  <a:pt x="2904706" y="0"/>
                </a:lnTo>
                <a:lnTo>
                  <a:pt x="2904706" y="1909575"/>
                </a:lnTo>
                <a:lnTo>
                  <a:pt x="0" y="1909575"/>
                </a:lnTo>
                <a:lnTo>
                  <a:pt x="0" y="0"/>
                </a:lnTo>
                <a:close/>
              </a:path>
            </a:pathLst>
          </a:custGeom>
          <a:blipFill>
            <a:blip r:embed="rId3"/>
            <a:stretch>
              <a:fillRect/>
            </a:stretch>
          </a:blipFill>
        </p:spPr>
      </p:sp>
      <p:sp>
        <p:nvSpPr>
          <p:cNvPr id="8" name="Freeform 8"/>
          <p:cNvSpPr/>
          <p:nvPr/>
        </p:nvSpPr>
        <p:spPr>
          <a:xfrm>
            <a:off x="10578094" y="4599320"/>
            <a:ext cx="2911058" cy="1899679"/>
          </a:xfrm>
          <a:custGeom>
            <a:avLst/>
            <a:gdLst/>
            <a:ahLst/>
            <a:cxnLst/>
            <a:rect l="l" t="t" r="r" b="b"/>
            <a:pathLst>
              <a:path w="2911058" h="1899679">
                <a:moveTo>
                  <a:pt x="0" y="0"/>
                </a:moveTo>
                <a:lnTo>
                  <a:pt x="2911058" y="0"/>
                </a:lnTo>
                <a:lnTo>
                  <a:pt x="2911058" y="1899679"/>
                </a:lnTo>
                <a:lnTo>
                  <a:pt x="0" y="1899679"/>
                </a:lnTo>
                <a:lnTo>
                  <a:pt x="0" y="0"/>
                </a:lnTo>
                <a:close/>
              </a:path>
            </a:pathLst>
          </a:custGeom>
          <a:blipFill>
            <a:blip r:embed="rId4"/>
            <a:stretch>
              <a:fillRect/>
            </a:stretch>
          </a:blipFill>
        </p:spPr>
      </p:sp>
      <p:sp>
        <p:nvSpPr>
          <p:cNvPr id="9" name="Freeform 9"/>
          <p:cNvSpPr/>
          <p:nvPr/>
        </p:nvSpPr>
        <p:spPr>
          <a:xfrm>
            <a:off x="13892603" y="4596615"/>
            <a:ext cx="3252814" cy="1950590"/>
          </a:xfrm>
          <a:custGeom>
            <a:avLst/>
            <a:gdLst/>
            <a:ahLst/>
            <a:cxnLst/>
            <a:rect l="l" t="t" r="r" b="b"/>
            <a:pathLst>
              <a:path w="3252814" h="1950590">
                <a:moveTo>
                  <a:pt x="0" y="0"/>
                </a:moveTo>
                <a:lnTo>
                  <a:pt x="3252814" y="0"/>
                </a:lnTo>
                <a:lnTo>
                  <a:pt x="3252814" y="1950590"/>
                </a:lnTo>
                <a:lnTo>
                  <a:pt x="0" y="1950590"/>
                </a:lnTo>
                <a:lnTo>
                  <a:pt x="0" y="0"/>
                </a:lnTo>
                <a:close/>
              </a:path>
            </a:pathLst>
          </a:custGeom>
          <a:blipFill>
            <a:blip r:embed="rId5"/>
            <a:stretch>
              <a:fillRect/>
            </a:stretch>
          </a:blipFill>
        </p:spPr>
      </p:sp>
      <p:sp>
        <p:nvSpPr>
          <p:cNvPr id="10" name="Freeform 10"/>
          <p:cNvSpPr/>
          <p:nvPr/>
        </p:nvSpPr>
        <p:spPr>
          <a:xfrm>
            <a:off x="14701852" y="6994789"/>
            <a:ext cx="1516153" cy="2157174"/>
          </a:xfrm>
          <a:custGeom>
            <a:avLst/>
            <a:gdLst/>
            <a:ahLst/>
            <a:cxnLst/>
            <a:rect l="l" t="t" r="r" b="b"/>
            <a:pathLst>
              <a:path w="1516153" h="2157174">
                <a:moveTo>
                  <a:pt x="0" y="0"/>
                </a:moveTo>
                <a:lnTo>
                  <a:pt x="1516154" y="0"/>
                </a:lnTo>
                <a:lnTo>
                  <a:pt x="1516154" y="2157174"/>
                </a:lnTo>
                <a:lnTo>
                  <a:pt x="0" y="2157174"/>
                </a:lnTo>
                <a:lnTo>
                  <a:pt x="0" y="0"/>
                </a:lnTo>
                <a:close/>
              </a:path>
            </a:pathLst>
          </a:custGeom>
          <a:blipFill>
            <a:blip r:embed="rId6"/>
            <a:stretch>
              <a:fillRect/>
            </a:stretch>
          </a:blipFill>
        </p:spPr>
      </p:sp>
      <p:sp>
        <p:nvSpPr>
          <p:cNvPr id="11" name="Freeform 11"/>
          <p:cNvSpPr/>
          <p:nvPr/>
        </p:nvSpPr>
        <p:spPr>
          <a:xfrm>
            <a:off x="14007576" y="1985310"/>
            <a:ext cx="2904706" cy="2566949"/>
          </a:xfrm>
          <a:custGeom>
            <a:avLst/>
            <a:gdLst/>
            <a:ahLst/>
            <a:cxnLst/>
            <a:rect l="l" t="t" r="r" b="b"/>
            <a:pathLst>
              <a:path w="2904706" h="2566949">
                <a:moveTo>
                  <a:pt x="0" y="0"/>
                </a:moveTo>
                <a:lnTo>
                  <a:pt x="2904706" y="0"/>
                </a:lnTo>
                <a:lnTo>
                  <a:pt x="2904706" y="2566949"/>
                </a:lnTo>
                <a:lnTo>
                  <a:pt x="0" y="2566949"/>
                </a:lnTo>
                <a:lnTo>
                  <a:pt x="0" y="0"/>
                </a:lnTo>
                <a:close/>
              </a:path>
            </a:pathLst>
          </a:custGeom>
          <a:blipFill>
            <a:blip r:embed="rId7"/>
            <a:stretch>
              <a:fillRect/>
            </a:stretch>
          </a:blipFill>
        </p:spPr>
      </p:sp>
      <p:sp>
        <p:nvSpPr>
          <p:cNvPr id="12" name="Freeform 12"/>
          <p:cNvSpPr/>
          <p:nvPr/>
        </p:nvSpPr>
        <p:spPr>
          <a:xfrm>
            <a:off x="11330283" y="6994789"/>
            <a:ext cx="1406679" cy="2375725"/>
          </a:xfrm>
          <a:custGeom>
            <a:avLst/>
            <a:gdLst/>
            <a:ahLst/>
            <a:cxnLst/>
            <a:rect l="l" t="t" r="r" b="b"/>
            <a:pathLst>
              <a:path w="1406679" h="2375725">
                <a:moveTo>
                  <a:pt x="0" y="0"/>
                </a:moveTo>
                <a:lnTo>
                  <a:pt x="1406680" y="0"/>
                </a:lnTo>
                <a:lnTo>
                  <a:pt x="1406680" y="2375725"/>
                </a:lnTo>
                <a:lnTo>
                  <a:pt x="0" y="2375725"/>
                </a:lnTo>
                <a:lnTo>
                  <a:pt x="0" y="0"/>
                </a:lnTo>
                <a:close/>
              </a:path>
            </a:pathLst>
          </a:custGeom>
          <a:blipFill>
            <a:blip r:embed="rId8"/>
            <a:stretch>
              <a:fillRect/>
            </a:stretch>
          </a:blipFill>
        </p:spPr>
      </p:sp>
      <p:sp>
        <p:nvSpPr>
          <p:cNvPr id="13" name="TextBox 13"/>
          <p:cNvSpPr txBox="1"/>
          <p:nvPr/>
        </p:nvSpPr>
        <p:spPr>
          <a:xfrm>
            <a:off x="809827" y="993854"/>
            <a:ext cx="8655368" cy="829310"/>
          </a:xfrm>
          <a:prstGeom prst="rect">
            <a:avLst/>
          </a:prstGeom>
        </p:spPr>
        <p:txBody>
          <a:bodyPr lIns="0" tIns="0" rIns="0" bIns="0" rtlCol="0" anchor="t">
            <a:spAutoFit/>
          </a:bodyPr>
          <a:lstStyle/>
          <a:p>
            <a:pPr algn="l">
              <a:lnSpc>
                <a:spcPts val="6760"/>
              </a:lnSpc>
            </a:pPr>
            <a:r>
              <a:rPr lang="en-US" sz="5200" b="1">
                <a:solidFill>
                  <a:srgbClr val="000000"/>
                </a:solidFill>
                <a:latin typeface="Montserrat Bold"/>
                <a:ea typeface="Montserrat Bold"/>
                <a:cs typeface="Montserrat Bold"/>
                <a:sym typeface="Montserrat Bold"/>
              </a:rPr>
              <a:t>TOOL ROOM </a:t>
            </a:r>
            <a:r>
              <a:rPr lang="en-US" sz="5200" b="1">
                <a:solidFill>
                  <a:srgbClr val="FF0000"/>
                </a:solidFill>
                <a:latin typeface="Montserrat Bold"/>
                <a:ea typeface="Montserrat Bold"/>
                <a:cs typeface="Montserrat Bold"/>
                <a:sym typeface="Montserrat Bold"/>
              </a:rPr>
              <a:t>MACHINES :</a:t>
            </a: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119</TotalTime>
  <Words>1861</Words>
  <Application>Microsoft Office PowerPoint</Application>
  <PresentationFormat>Custom</PresentationFormat>
  <Paragraphs>581</Paragraphs>
  <Slides>21</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21</vt:i4>
      </vt:variant>
    </vt:vector>
  </HeadingPairs>
  <TitlesOfParts>
    <vt:vector size="31" baseType="lpstr">
      <vt:lpstr>Arial</vt:lpstr>
      <vt:lpstr>Arial Italics</vt:lpstr>
      <vt:lpstr>Arial Bold Italics</vt:lpstr>
      <vt:lpstr>Montserrat Bold</vt:lpstr>
      <vt:lpstr>Arial Bold</vt:lpstr>
      <vt:lpstr>Montserrat</vt:lpstr>
      <vt:lpstr>Calibri</vt:lpstr>
      <vt:lpstr>Montserrat Medium</vt:lpstr>
      <vt:lpstr>Montserrat Semi-Bold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Company Profile</dc:title>
  <cp:lastModifiedBy>Windows User</cp:lastModifiedBy>
  <cp:revision>21</cp:revision>
  <dcterms:created xsi:type="dcterms:W3CDTF">2006-08-16T00:00:00Z</dcterms:created>
  <dcterms:modified xsi:type="dcterms:W3CDTF">2025-01-16T08:11:36Z</dcterms:modified>
  <dc:identifier>DAGcS8OD97A</dc:identifier>
</cp:coreProperties>
</file>